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3.xml" ContentType="application/vnd.openxmlformats-officedocument.drawingml.chart+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 id="2147483724" r:id="rId5"/>
    <p:sldMasterId id="2147483751" r:id="rId6"/>
  </p:sldMasterIdLst>
  <p:notesMasterIdLst>
    <p:notesMasterId r:id="rId48"/>
  </p:notesMasterIdLst>
  <p:handoutMasterIdLst>
    <p:handoutMasterId r:id="rId49"/>
  </p:handoutMasterIdLst>
  <p:sldIdLst>
    <p:sldId id="588" r:id="rId7"/>
    <p:sldId id="2455" r:id="rId8"/>
    <p:sldId id="2462" r:id="rId9"/>
    <p:sldId id="2457" r:id="rId10"/>
    <p:sldId id="2463" r:id="rId11"/>
    <p:sldId id="2446" r:id="rId12"/>
    <p:sldId id="2447" r:id="rId13"/>
    <p:sldId id="2464" r:id="rId14"/>
    <p:sldId id="2458" r:id="rId15"/>
    <p:sldId id="2456" r:id="rId16"/>
    <p:sldId id="2460" r:id="rId17"/>
    <p:sldId id="2465" r:id="rId18"/>
    <p:sldId id="330" r:id="rId19"/>
    <p:sldId id="2441" r:id="rId20"/>
    <p:sldId id="2414" r:id="rId21"/>
    <p:sldId id="435" r:id="rId22"/>
    <p:sldId id="2466" r:id="rId23"/>
    <p:sldId id="459" r:id="rId24"/>
    <p:sldId id="447" r:id="rId25"/>
    <p:sldId id="2442" r:id="rId26"/>
    <p:sldId id="2467" r:id="rId27"/>
    <p:sldId id="2469" r:id="rId28"/>
    <p:sldId id="2468" r:id="rId29"/>
    <p:sldId id="2471" r:id="rId30"/>
    <p:sldId id="2470" r:id="rId31"/>
    <p:sldId id="2448" r:id="rId32"/>
    <p:sldId id="2449" r:id="rId33"/>
    <p:sldId id="2450" r:id="rId34"/>
    <p:sldId id="2451" r:id="rId35"/>
    <p:sldId id="2472" r:id="rId36"/>
    <p:sldId id="406" r:id="rId37"/>
    <p:sldId id="409" r:id="rId38"/>
    <p:sldId id="2410" r:id="rId39"/>
    <p:sldId id="378" r:id="rId40"/>
    <p:sldId id="368" r:id="rId41"/>
    <p:sldId id="481" r:id="rId42"/>
    <p:sldId id="482" r:id="rId43"/>
    <p:sldId id="492" r:id="rId44"/>
    <p:sldId id="461" r:id="rId45"/>
    <p:sldId id="351" r:id="rId46"/>
    <p:sldId id="2402" r:id="rId47"/>
  </p:sldIdLst>
  <p:sldSz cx="9144000" cy="5143500" type="screen16x9"/>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E65F379-C2FC-4758-B738-1918CD45F410}">
          <p14:sldIdLst>
            <p14:sldId id="588"/>
            <p14:sldId id="2455"/>
          </p14:sldIdLst>
        </p14:section>
        <p14:section name="Challenges to Infrastructure Modernization" id="{51E35A07-7E2E-4244-9977-ADC5D5061A59}">
          <p14:sldIdLst>
            <p14:sldId id="2462"/>
            <p14:sldId id="2457"/>
          </p14:sldIdLst>
        </p14:section>
        <p14:section name="Why migrate to the cloud" id="{455B7C8B-EAD9-41E9-85AA-23105E158C75}">
          <p14:sldIdLst>
            <p14:sldId id="2463"/>
            <p14:sldId id="2446"/>
            <p14:sldId id="2447"/>
          </p14:sldIdLst>
        </p14:section>
        <p14:section name="Approaches to Migration" id="{5E6A4B53-9827-1046-AA99-FFD5F7288E6E}">
          <p14:sldIdLst>
            <p14:sldId id="2464"/>
            <p14:sldId id="2458"/>
            <p14:sldId id="2456"/>
            <p14:sldId id="2460"/>
          </p14:sldIdLst>
        </p14:section>
        <p14:section name="Benefits of AWS for Windows" id="{BE6F8218-65C9-45B5-B217-A73447CCC519}">
          <p14:sldIdLst>
            <p14:sldId id="2465"/>
            <p14:sldId id="330"/>
            <p14:sldId id="2441"/>
            <p14:sldId id="2414"/>
            <p14:sldId id="435"/>
          </p14:sldIdLst>
        </p14:section>
        <p14:section name="Licensing Options" id="{482E528A-96F0-49D0-8A01-5FEBC218E03B}">
          <p14:sldIdLst>
            <p14:sldId id="2466"/>
            <p14:sldId id="459"/>
            <p14:sldId id="447"/>
            <p14:sldId id="2442"/>
          </p14:sldIdLst>
        </p14:section>
        <p14:section name="Jumpstart cloud migration" id="{2871BC15-798F-4300-BD1F-9D6CD04DA217}">
          <p14:sldIdLst>
            <p14:sldId id="2467"/>
            <p14:sldId id="2469"/>
          </p14:sldIdLst>
        </p14:section>
        <p14:section name="Migration tools &amp; programs" id="{4C4F5C25-7BE8-4C2D-AFEF-CDE63A4B0C45}">
          <p14:sldIdLst>
            <p14:sldId id="2468"/>
            <p14:sldId id="2471"/>
            <p14:sldId id="2470"/>
            <p14:sldId id="2448"/>
            <p14:sldId id="2449"/>
            <p14:sldId id="2450"/>
            <p14:sldId id="2451"/>
            <p14:sldId id="2472"/>
            <p14:sldId id="406"/>
            <p14:sldId id="409"/>
          </p14:sldIdLst>
        </p14:section>
        <p14:section name="Appendix" id="{C21B4403-F1A4-4719-A3AF-6FF4662F8722}">
          <p14:sldIdLst>
            <p14:sldId id="2410"/>
            <p14:sldId id="378"/>
            <p14:sldId id="368"/>
            <p14:sldId id="481"/>
            <p14:sldId id="482"/>
            <p14:sldId id="492"/>
            <p14:sldId id="461"/>
            <p14:sldId id="351"/>
            <p14:sldId id="2402"/>
          </p14:sldIdLst>
        </p14:section>
      </p14:sectionLst>
    </p:ext>
    <p:ext uri="{EFAFB233-063F-42B5-8137-9DF3F51BA10A}">
      <p15:sldGuideLst xmlns:p15="http://schemas.microsoft.com/office/powerpoint/2012/main">
        <p15:guide id="1" orient="horz" pos="324" userDrawn="1">
          <p15:clr>
            <a:srgbClr val="A4A3A4"/>
          </p15:clr>
        </p15:guide>
        <p15:guide id="2" orient="horz" pos="2898">
          <p15:clr>
            <a:srgbClr val="A4A3A4"/>
          </p15:clr>
        </p15:guide>
        <p15:guide id="3" orient="horz" pos="2412">
          <p15:clr>
            <a:srgbClr val="A4A3A4"/>
          </p15:clr>
        </p15:guide>
        <p15:guide id="4" orient="horz" userDrawn="1">
          <p15:clr>
            <a:srgbClr val="A4A3A4"/>
          </p15:clr>
        </p15:guide>
        <p15:guide id="5" orient="horz" pos="1260" userDrawn="1">
          <p15:clr>
            <a:srgbClr val="A4A3A4"/>
          </p15:clr>
        </p15:guide>
        <p15:guide id="6" orient="horz" pos="1668" userDrawn="1">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1956" userDrawn="1">
          <p15:clr>
            <a:srgbClr val="A4A3A4"/>
          </p15:clr>
        </p15:guide>
        <p15:guide id="11" pos="960">
          <p15:clr>
            <a:srgbClr val="A4A3A4"/>
          </p15:clr>
        </p15:guide>
        <p15:guide id="12" pos="1755">
          <p15:clr>
            <a:srgbClr val="A4A3A4"/>
          </p15:clr>
        </p15:guide>
        <p15:guide id="13" pos="2883">
          <p15:clr>
            <a:srgbClr val="A4A3A4"/>
          </p15:clr>
        </p15:guide>
        <p15:guide id="14" pos="576" userDrawn="1">
          <p15:clr>
            <a:srgbClr val="A4A3A4"/>
          </p15:clr>
        </p15:guide>
        <p15:guide id="15" pos="4790">
          <p15:clr>
            <a:srgbClr val="A4A3A4"/>
          </p15:clr>
        </p15:guide>
        <p15:guide id="16" pos="2376" userDrawn="1">
          <p15:clr>
            <a:srgbClr val="A4A3A4"/>
          </p15:clr>
        </p15:guide>
        <p15:guide id="17" pos="1728" userDrawn="1">
          <p15:clr>
            <a:srgbClr val="A4A3A4"/>
          </p15:clr>
        </p15:guide>
        <p15:guide id="18" pos="987">
          <p15:clr>
            <a:srgbClr val="A4A3A4"/>
          </p15:clr>
        </p15:guide>
        <p15:guide id="19" pos="4818">
          <p15:clr>
            <a:srgbClr val="A4A3A4"/>
          </p15:clr>
        </p15:guide>
        <p15:guide id="20" pos="3257">
          <p15:clr>
            <a:srgbClr val="A4A3A4"/>
          </p15:clr>
        </p15:guide>
        <p15:guide id="21" pos="288" userDrawn="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16" userDrawn="1">
          <p15:clr>
            <a:srgbClr val="A4A3A4"/>
          </p15:clr>
        </p15:guide>
        <p15:guide id="27" pos="3485">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Ford, Clinton" initials="FC" lastIdx="128" clrIdx="3">
    <p:extLst>
      <p:ext uri="{19B8F6BF-5375-455C-9EA6-DF929625EA0E}">
        <p15:presenceInfo xmlns:p15="http://schemas.microsoft.com/office/powerpoint/2012/main" userId="S-1-5-21-1407069837-2091007605-538272213-19390194" providerId="AD"/>
      </p:ext>
    </p:extLst>
  </p:cmAuthor>
  <p:cmAuthor id="3" name="Swift, Alison" initials="SA" lastIdx="58" clrIdx="4">
    <p:extLst>
      <p:ext uri="{19B8F6BF-5375-455C-9EA6-DF929625EA0E}">
        <p15:presenceInfo xmlns:p15="http://schemas.microsoft.com/office/powerpoint/2012/main" userId="S-1-5-21-1407069837-2091007605-538272213-25275072" providerId="AD"/>
      </p:ext>
    </p:extLst>
  </p:cmAuthor>
  <p:cmAuthor id="4" name="Sarah Tompkins" initials="ST" lastIdx="11" clrIdx="5">
    <p:extLst>
      <p:ext uri="{19B8F6BF-5375-455C-9EA6-DF929625EA0E}">
        <p15:presenceInfo xmlns:p15="http://schemas.microsoft.com/office/powerpoint/2012/main" userId="Sarah Tompkins" providerId="None"/>
      </p:ext>
    </p:extLst>
  </p:cmAuthor>
  <p:cmAuthor id="5" name="Evan Aeschlimann" initials="EA" lastIdx="1" clrIdx="6">
    <p:extLst>
      <p:ext uri="{19B8F6BF-5375-455C-9EA6-DF929625EA0E}">
        <p15:presenceInfo xmlns:p15="http://schemas.microsoft.com/office/powerpoint/2012/main" userId="5448d8b7-932c-4b54-aae8-6d8de8e3f91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2836"/>
    <a:srgbClr val="FCB64C"/>
    <a:srgbClr val="0D2736"/>
    <a:srgbClr val="FFFFFF"/>
    <a:srgbClr val="D5DBDB"/>
    <a:srgbClr val="AAB7B8"/>
    <a:srgbClr val="E6E6E6"/>
    <a:srgbClr val="595A5D"/>
    <a:srgbClr val="414042"/>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55" autoAdjust="0"/>
    <p:restoredTop sz="73713" autoAdjust="0"/>
  </p:normalViewPr>
  <p:slideViewPr>
    <p:cSldViewPr snapToGrid="0" showGuides="1">
      <p:cViewPr varScale="1">
        <p:scale>
          <a:sx n="124" d="100"/>
          <a:sy n="124" d="100"/>
        </p:scale>
        <p:origin x="776" y="176"/>
      </p:cViewPr>
      <p:guideLst>
        <p:guide orient="horz" pos="324"/>
        <p:guide orient="horz" pos="2898"/>
        <p:guide orient="horz" pos="2412"/>
        <p:guide orient="horz"/>
        <p:guide orient="horz" pos="1260"/>
        <p:guide orient="horz" pos="1668"/>
        <p:guide orient="horz" pos="2078"/>
        <p:guide orient="horz" pos="125"/>
        <p:guide orient="horz" pos="2106"/>
        <p:guide orient="horz" pos="1956"/>
        <p:guide pos="960"/>
        <p:guide pos="1755"/>
        <p:guide pos="2883"/>
        <p:guide pos="576"/>
        <p:guide pos="4790"/>
        <p:guide pos="2376"/>
        <p:guide pos="1728"/>
        <p:guide pos="987"/>
        <p:guide pos="4818"/>
        <p:guide pos="3257"/>
        <p:guide pos="288"/>
        <p:guide pos="3285"/>
        <p:guide pos="4022"/>
        <p:guide pos="4053"/>
        <p:guide pos="5544"/>
        <p:guide pos="216"/>
        <p:guide pos="3485"/>
      </p:guideLst>
    </p:cSldViewPr>
  </p:slideViewPr>
  <p:outlineViewPr>
    <p:cViewPr>
      <p:scale>
        <a:sx n="33" d="100"/>
        <a:sy n="33" d="100"/>
      </p:scale>
      <p:origin x="0" y="-3664"/>
    </p:cViewPr>
  </p:outlineViewPr>
  <p:notesTextViewPr>
    <p:cViewPr>
      <p:scale>
        <a:sx n="100" d="100"/>
        <a:sy n="100" d="100"/>
      </p:scale>
      <p:origin x="0" y="0"/>
    </p:cViewPr>
  </p:notesTextViewPr>
  <p:sorterViewPr>
    <p:cViewPr>
      <p:scale>
        <a:sx n="66" d="100"/>
        <a:sy n="66" d="100"/>
      </p:scale>
      <p:origin x="0" y="-1988"/>
    </p:cViewPr>
  </p:sorterViewPr>
  <p:notesViewPr>
    <p:cSldViewPr snapToGrid="0" showGuides="1">
      <p:cViewPr varScale="1">
        <p:scale>
          <a:sx n="141" d="100"/>
          <a:sy n="141" d="100"/>
        </p:scale>
        <p:origin x="5120"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commentAuthors" Target="commentAuthor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Book1" TargetMode="Externa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800" b="0" i="0" u="none" strike="noStrike" kern="1200" spc="0" baseline="0">
                <a:solidFill>
                  <a:prstClr val="white"/>
                </a:solidFill>
                <a:latin typeface="+mn-lt"/>
                <a:ea typeface="+mn-ea"/>
                <a:cs typeface="+mn-cs"/>
              </a:defRPr>
            </a:pPr>
            <a:r>
              <a:rPr lang="en-US" sz="1800" b="0" i="0" u="none" strike="noStrike" kern="1200" spc="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AWS versus Azure Large* Configuration (TPM)</a:t>
            </a:r>
          </a:p>
        </c:rich>
      </c:tx>
      <c:overlay val="0"/>
      <c:spPr>
        <a:noFill/>
        <a:ln>
          <a:noFill/>
        </a:ln>
        <a:effectLst/>
      </c:spPr>
      <c:txPr>
        <a:bodyPr rot="0" spcFirstLastPara="1" vertOverflow="ellipsis" vert="horz" wrap="square" anchor="ctr" anchorCtr="1"/>
        <a:lstStyle/>
        <a:p>
          <a:pPr algn="ctr" rtl="0">
            <a:defRPr sz="1800" b="0" i="0" u="none" strike="noStrike" kern="1200" spc="0" baseline="0">
              <a:solidFill>
                <a:prstClr val="white"/>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AWS</c:v>
                </c:pt>
              </c:strCache>
            </c:strRef>
          </c:tx>
          <c:spPr>
            <a:solidFill>
              <a:schemeClr val="accent1"/>
            </a:solidFill>
            <a:ln>
              <a:noFill/>
            </a:ln>
            <a:effectLst/>
          </c:spPr>
          <c:invertIfNegative val="0"/>
          <c:cat>
            <c:numRef>
              <c:f>Sheet1!$A$2:$A$11</c:f>
              <c:numCache>
                <c:formatCode>General</c:formatCode>
                <c:ptCount val="10"/>
                <c:pt idx="0">
                  <c:v>3</c:v>
                </c:pt>
                <c:pt idx="1">
                  <c:v>5</c:v>
                </c:pt>
                <c:pt idx="2">
                  <c:v>8</c:v>
                </c:pt>
                <c:pt idx="3">
                  <c:v>13</c:v>
                </c:pt>
                <c:pt idx="4">
                  <c:v>21</c:v>
                </c:pt>
                <c:pt idx="5">
                  <c:v>34</c:v>
                </c:pt>
                <c:pt idx="6">
                  <c:v>55</c:v>
                </c:pt>
                <c:pt idx="7">
                  <c:v>89</c:v>
                </c:pt>
                <c:pt idx="8">
                  <c:v>144</c:v>
                </c:pt>
                <c:pt idx="9">
                  <c:v>233</c:v>
                </c:pt>
              </c:numCache>
            </c:numRef>
          </c:cat>
          <c:val>
            <c:numRef>
              <c:f>Sheet1!$B$2:$B$11</c:f>
              <c:numCache>
                <c:formatCode>General</c:formatCode>
                <c:ptCount val="10"/>
                <c:pt idx="0">
                  <c:v>170.37</c:v>
                </c:pt>
                <c:pt idx="1">
                  <c:v>315.75</c:v>
                </c:pt>
                <c:pt idx="2">
                  <c:v>438.62</c:v>
                </c:pt>
                <c:pt idx="3">
                  <c:v>662.23</c:v>
                </c:pt>
                <c:pt idx="4">
                  <c:v>785.97</c:v>
                </c:pt>
                <c:pt idx="5">
                  <c:v>908.55999999999983</c:v>
                </c:pt>
                <c:pt idx="6">
                  <c:v>1016.34</c:v>
                </c:pt>
                <c:pt idx="7">
                  <c:v>1066.01</c:v>
                </c:pt>
                <c:pt idx="8">
                  <c:v>1097.1099999999999</c:v>
                </c:pt>
                <c:pt idx="9">
                  <c:v>1099.6400000000001</c:v>
                </c:pt>
              </c:numCache>
            </c:numRef>
          </c:val>
          <c:extLst>
            <c:ext xmlns:c16="http://schemas.microsoft.com/office/drawing/2014/chart" uri="{C3380CC4-5D6E-409C-BE32-E72D297353CC}">
              <c16:uniqueId val="{00000000-4DFE-534C-A1AB-C22EF6A94C25}"/>
            </c:ext>
          </c:extLst>
        </c:ser>
        <c:ser>
          <c:idx val="1"/>
          <c:order val="1"/>
          <c:tx>
            <c:strRef>
              <c:f>Sheet1!$C$1</c:f>
              <c:strCache>
                <c:ptCount val="1"/>
                <c:pt idx="0">
                  <c:v>Azure </c:v>
                </c:pt>
              </c:strCache>
            </c:strRef>
          </c:tx>
          <c:spPr>
            <a:solidFill>
              <a:schemeClr val="accent2"/>
            </a:solidFill>
            <a:ln>
              <a:noFill/>
            </a:ln>
            <a:effectLst/>
          </c:spPr>
          <c:invertIfNegative val="0"/>
          <c:cat>
            <c:numRef>
              <c:f>Sheet1!$A$2:$A$11</c:f>
              <c:numCache>
                <c:formatCode>General</c:formatCode>
                <c:ptCount val="10"/>
                <c:pt idx="0">
                  <c:v>3</c:v>
                </c:pt>
                <c:pt idx="1">
                  <c:v>5</c:v>
                </c:pt>
                <c:pt idx="2">
                  <c:v>8</c:v>
                </c:pt>
                <c:pt idx="3">
                  <c:v>13</c:v>
                </c:pt>
                <c:pt idx="4">
                  <c:v>21</c:v>
                </c:pt>
                <c:pt idx="5">
                  <c:v>34</c:v>
                </c:pt>
                <c:pt idx="6">
                  <c:v>55</c:v>
                </c:pt>
                <c:pt idx="7">
                  <c:v>89</c:v>
                </c:pt>
                <c:pt idx="8">
                  <c:v>144</c:v>
                </c:pt>
                <c:pt idx="9">
                  <c:v>233</c:v>
                </c:pt>
              </c:numCache>
            </c:numRef>
          </c:cat>
          <c:val>
            <c:numRef>
              <c:f>Sheet1!$C$2:$C$11</c:f>
              <c:numCache>
                <c:formatCode>General</c:formatCode>
                <c:ptCount val="10"/>
                <c:pt idx="0">
                  <c:v>57.39</c:v>
                </c:pt>
                <c:pt idx="1">
                  <c:v>85.93</c:v>
                </c:pt>
                <c:pt idx="2">
                  <c:v>109.49</c:v>
                </c:pt>
                <c:pt idx="3">
                  <c:v>135.34</c:v>
                </c:pt>
                <c:pt idx="4">
                  <c:v>163.04</c:v>
                </c:pt>
                <c:pt idx="5">
                  <c:v>186.35</c:v>
                </c:pt>
                <c:pt idx="6">
                  <c:v>208.18</c:v>
                </c:pt>
                <c:pt idx="7">
                  <c:v>226.11</c:v>
                </c:pt>
                <c:pt idx="8">
                  <c:v>238.94</c:v>
                </c:pt>
                <c:pt idx="9">
                  <c:v>281.85000000000002</c:v>
                </c:pt>
              </c:numCache>
            </c:numRef>
          </c:val>
          <c:extLst>
            <c:ext xmlns:c16="http://schemas.microsoft.com/office/drawing/2014/chart" uri="{C3380CC4-5D6E-409C-BE32-E72D297353CC}">
              <c16:uniqueId val="{00000001-4DFE-534C-A1AB-C22EF6A94C25}"/>
            </c:ext>
          </c:extLst>
        </c:ser>
        <c:dLbls>
          <c:showLegendKey val="0"/>
          <c:showVal val="0"/>
          <c:showCatName val="0"/>
          <c:showSerName val="0"/>
          <c:showPercent val="0"/>
          <c:showBubbleSize val="0"/>
        </c:dLbls>
        <c:gapWidth val="219"/>
        <c:overlap val="-27"/>
        <c:axId val="-1464061088"/>
        <c:axId val="-1464058768"/>
      </c:barChart>
      <c:catAx>
        <c:axId val="-14640610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bg1"/>
                </a:solidFill>
                <a:latin typeface="Amazon Ember" panose="020B0603020204020204" pitchFamily="34" charset="0"/>
                <a:ea typeface="Amazon Ember" panose="020B0603020204020204" pitchFamily="34" charset="0"/>
                <a:cs typeface="Amazon Ember" panose="020B0603020204020204" pitchFamily="34" charset="0"/>
              </a:defRPr>
            </a:pPr>
            <a:endParaRPr lang="en-US"/>
          </a:p>
        </c:txPr>
        <c:crossAx val="-1464058768"/>
        <c:crosses val="autoZero"/>
        <c:auto val="1"/>
        <c:lblAlgn val="ctr"/>
        <c:lblOffset val="100"/>
        <c:noMultiLvlLbl val="0"/>
      </c:catAx>
      <c:valAx>
        <c:axId val="-14640587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bg1"/>
                </a:solidFill>
                <a:latin typeface="Amazon Ember" panose="020B0603020204020204" pitchFamily="34" charset="0"/>
                <a:ea typeface="Amazon Ember" panose="020B0603020204020204" pitchFamily="34" charset="0"/>
                <a:cs typeface="Amazon Ember" panose="020B0603020204020204" pitchFamily="34" charset="0"/>
              </a:defRPr>
            </a:pPr>
            <a:endParaRPr lang="en-US"/>
          </a:p>
        </c:txPr>
        <c:crossAx val="-1464061088"/>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400" b="0" i="0" u="none" strike="noStrike" kern="1200" baseline="0">
                <a:solidFill>
                  <a:schemeClr val="bg1"/>
                </a:solidFill>
                <a:latin typeface="Amazon Ember" panose="020B0603020204020204" pitchFamily="34" charset="0"/>
                <a:ea typeface="Amazon Ember" panose="020B0603020204020204" pitchFamily="34" charset="0"/>
                <a:cs typeface="Amazon Ember" panose="020B0603020204020204" pitchFamily="34" charset="0"/>
              </a:defRPr>
            </a:pPr>
            <a:endParaRPr lang="en-US"/>
          </a:p>
        </c:txPr>
      </c:legendEntry>
      <c:legendEntry>
        <c:idx val="1"/>
        <c:txPr>
          <a:bodyPr rot="0" spcFirstLastPara="1" vertOverflow="ellipsis" vert="horz" wrap="square" anchor="ctr" anchorCtr="1"/>
          <a:lstStyle/>
          <a:p>
            <a:pPr>
              <a:defRPr sz="1400" b="0" i="0" u="none" strike="noStrike" kern="1200" baseline="0">
                <a:solidFill>
                  <a:schemeClr val="bg1"/>
                </a:solidFill>
                <a:latin typeface="Amazon Ember" panose="020B0603020204020204" pitchFamily="34" charset="0"/>
                <a:ea typeface="Amazon Ember" panose="020B0603020204020204" pitchFamily="34" charset="0"/>
                <a:cs typeface="Amazon Ember" panose="020B0603020204020204" pitchFamily="34" charset="0"/>
              </a:defRPr>
            </a:pPr>
            <a:endParaRPr lang="en-US"/>
          </a:p>
        </c:txPr>
      </c:legendEntry>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00" b="0" i="0" u="none" strike="noStrike" kern="1200" spc="0" baseline="0">
                <a:solidFill>
                  <a:schemeClr val="bg1"/>
                </a:solidFill>
                <a:latin typeface="+mn-lt"/>
                <a:ea typeface="+mn-ea"/>
                <a:cs typeface="+mn-cs"/>
              </a:defRPr>
            </a:pPr>
            <a:r>
              <a:rPr lang="en-US" sz="1800" b="0" i="0" u="none" strike="noStrike"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Costs per 1 Billion Transactions Per Month</a:t>
            </a:r>
            <a:endParaRPr lang="en-US" sz="1800" b="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Sheet1!$G$9</c:f>
              <c:strCache>
                <c:ptCount val="1"/>
                <c:pt idx="0">
                  <c:v>AWS</c:v>
                </c:pt>
              </c:strCache>
            </c:strRef>
          </c:tx>
          <c:spPr>
            <a:solidFill>
              <a:srgbClr val="FF9900"/>
            </a:solidFill>
            <a:ln>
              <a:noFill/>
            </a:ln>
            <a:effectLst/>
          </c:spPr>
          <c:invertIfNegative val="0"/>
          <c:cat>
            <c:strRef>
              <c:f>Sheet1!$H$8:$J$8</c:f>
              <c:strCache>
                <c:ptCount val="3"/>
                <c:pt idx="0">
                  <c:v>Small</c:v>
                </c:pt>
                <c:pt idx="1">
                  <c:v>Medium</c:v>
                </c:pt>
                <c:pt idx="2">
                  <c:v>Large</c:v>
                </c:pt>
              </c:strCache>
            </c:strRef>
          </c:cat>
          <c:val>
            <c:numRef>
              <c:f>Sheet1!$H$9:$J$9</c:f>
              <c:numCache>
                <c:formatCode>"$"#,##0.00_);[Red]\("$"#,##0.00\)</c:formatCode>
                <c:ptCount val="3"/>
                <c:pt idx="0">
                  <c:v>42.82</c:v>
                </c:pt>
                <c:pt idx="1">
                  <c:v>70.98</c:v>
                </c:pt>
                <c:pt idx="2">
                  <c:v>231.61</c:v>
                </c:pt>
              </c:numCache>
            </c:numRef>
          </c:val>
          <c:extLst>
            <c:ext xmlns:c16="http://schemas.microsoft.com/office/drawing/2014/chart" uri="{C3380CC4-5D6E-409C-BE32-E72D297353CC}">
              <c16:uniqueId val="{00000000-5E2D-4945-BAA2-1280BEF7E34C}"/>
            </c:ext>
          </c:extLst>
        </c:ser>
        <c:ser>
          <c:idx val="1"/>
          <c:order val="1"/>
          <c:tx>
            <c:strRef>
              <c:f>Sheet1!$G$10</c:f>
              <c:strCache>
                <c:ptCount val="1"/>
                <c:pt idx="0">
                  <c:v>Azure</c:v>
                </c:pt>
              </c:strCache>
            </c:strRef>
          </c:tx>
          <c:spPr>
            <a:solidFill>
              <a:srgbClr val="00A0C8"/>
            </a:solidFill>
            <a:ln>
              <a:noFill/>
            </a:ln>
            <a:effectLst/>
          </c:spPr>
          <c:invertIfNegative val="0"/>
          <c:cat>
            <c:strRef>
              <c:f>Sheet1!$H$8:$J$8</c:f>
              <c:strCache>
                <c:ptCount val="3"/>
                <c:pt idx="0">
                  <c:v>Small</c:v>
                </c:pt>
                <c:pt idx="1">
                  <c:v>Medium</c:v>
                </c:pt>
                <c:pt idx="2">
                  <c:v>Large</c:v>
                </c:pt>
              </c:strCache>
            </c:strRef>
          </c:cat>
          <c:val>
            <c:numRef>
              <c:f>Sheet1!$H$10:$J$10</c:f>
              <c:numCache>
                <c:formatCode>"$"#,##0.00_);[Red]\("$"#,##0.00\)</c:formatCode>
                <c:ptCount val="3"/>
                <c:pt idx="0">
                  <c:v>127.53</c:v>
                </c:pt>
                <c:pt idx="1">
                  <c:v>263.12</c:v>
                </c:pt>
                <c:pt idx="2">
                  <c:v>547.58000000000004</c:v>
                </c:pt>
              </c:numCache>
            </c:numRef>
          </c:val>
          <c:extLst>
            <c:ext xmlns:c16="http://schemas.microsoft.com/office/drawing/2014/chart" uri="{C3380CC4-5D6E-409C-BE32-E72D297353CC}">
              <c16:uniqueId val="{00000001-5E2D-4945-BAA2-1280BEF7E34C}"/>
            </c:ext>
          </c:extLst>
        </c:ser>
        <c:dLbls>
          <c:showLegendKey val="0"/>
          <c:showVal val="0"/>
          <c:showCatName val="0"/>
          <c:showSerName val="0"/>
          <c:showPercent val="0"/>
          <c:showBubbleSize val="0"/>
        </c:dLbls>
        <c:gapWidth val="219"/>
        <c:overlap val="-27"/>
        <c:axId val="477064464"/>
        <c:axId val="477066144"/>
      </c:barChart>
      <c:catAx>
        <c:axId val="4770644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bg1"/>
                </a:solidFill>
                <a:latin typeface="Amazon Ember" panose="020B0603020204020204" pitchFamily="34" charset="0"/>
                <a:ea typeface="Amazon Ember" panose="020B0603020204020204" pitchFamily="34" charset="0"/>
                <a:cs typeface="Amazon Ember" panose="020B0603020204020204" pitchFamily="34" charset="0"/>
              </a:defRPr>
            </a:pPr>
            <a:endParaRPr lang="en-US"/>
          </a:p>
        </c:txPr>
        <c:crossAx val="477066144"/>
        <c:crosses val="autoZero"/>
        <c:auto val="1"/>
        <c:lblAlgn val="ctr"/>
        <c:lblOffset val="100"/>
        <c:noMultiLvlLbl val="0"/>
      </c:catAx>
      <c:valAx>
        <c:axId val="477066144"/>
        <c:scaling>
          <c:orientation val="minMax"/>
        </c:scaling>
        <c:delete val="0"/>
        <c:axPos val="l"/>
        <c:majorGridlines>
          <c:spPr>
            <a:ln w="9525" cap="flat" cmpd="sng" algn="ctr">
              <a:solidFill>
                <a:schemeClr val="tx1">
                  <a:lumMod val="15000"/>
                  <a:lumOff val="85000"/>
                </a:schemeClr>
              </a:solidFill>
              <a:round/>
            </a:ln>
            <a:effectLst/>
          </c:spPr>
        </c:majorGridlines>
        <c:numFmt formatCode="&quot;$&quot;#,##0_);[Red]\(&quot;$&quot;#,##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bg1"/>
                </a:solidFill>
                <a:latin typeface="Amazon Ember" panose="020B0603020204020204" pitchFamily="34" charset="0"/>
                <a:ea typeface="Amazon Ember" panose="020B0603020204020204" pitchFamily="34" charset="0"/>
                <a:cs typeface="Amazon Ember" panose="020B0603020204020204" pitchFamily="34" charset="0"/>
              </a:defRPr>
            </a:pPr>
            <a:endParaRPr lang="en-US"/>
          </a:p>
        </c:txPr>
        <c:crossAx val="477064464"/>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400" b="0" i="0" u="none" strike="noStrike" kern="1200" baseline="0">
                <a:solidFill>
                  <a:schemeClr val="bg1"/>
                </a:solidFill>
                <a:latin typeface="Amazon Ember" panose="020B0603020204020204" pitchFamily="34" charset="0"/>
                <a:ea typeface="Amazon Ember" panose="020B0603020204020204" pitchFamily="34" charset="0"/>
                <a:cs typeface="Amazon Ember" panose="020B0603020204020204" pitchFamily="34" charset="0"/>
              </a:defRPr>
            </a:pPr>
            <a:endParaRPr lang="en-US"/>
          </a:p>
        </c:txPr>
      </c:legendEntry>
      <c:legendEntry>
        <c:idx val="1"/>
        <c:txPr>
          <a:bodyPr rot="0" spcFirstLastPara="1" vertOverflow="ellipsis" vert="horz" wrap="square" anchor="ctr" anchorCtr="1"/>
          <a:lstStyle/>
          <a:p>
            <a:pPr>
              <a:defRPr sz="1400" b="0" i="0" u="none" strike="noStrike" kern="1200" baseline="0">
                <a:solidFill>
                  <a:schemeClr val="bg1"/>
                </a:solidFill>
                <a:latin typeface="Amazon Ember" panose="020B0603020204020204" pitchFamily="34" charset="0"/>
                <a:ea typeface="Amazon Ember" panose="020B0603020204020204" pitchFamily="34" charset="0"/>
                <a:cs typeface="Amazon Ember" panose="020B0603020204020204" pitchFamily="34" charset="0"/>
              </a:defRPr>
            </a:pPr>
            <a:endParaRPr lang="en-US"/>
          </a:p>
        </c:txPr>
      </c:legendEntry>
      <c:overlay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18"/>
  <c:chart>
    <c:autoTitleDeleted val="1"/>
    <c:plotArea>
      <c:layout>
        <c:manualLayout>
          <c:layoutTarget val="inner"/>
          <c:xMode val="edge"/>
          <c:yMode val="edge"/>
          <c:x val="6.1783802300954399E-2"/>
          <c:y val="6.3384474482304998E-2"/>
          <c:w val="0.93194600000000005"/>
          <c:h val="0.82739799999999997"/>
        </c:manualLayout>
      </c:layout>
      <c:barChart>
        <c:barDir val="col"/>
        <c:grouping val="clustered"/>
        <c:varyColors val="0"/>
        <c:ser>
          <c:idx val="0"/>
          <c:order val="0"/>
          <c:tx>
            <c:strRef>
              <c:f>Sheet1!$A$2</c:f>
              <c:strCache>
                <c:ptCount val="1"/>
                <c:pt idx="0">
                  <c:v>Region 1</c:v>
                </c:pt>
              </c:strCache>
            </c:strRef>
          </c:tx>
          <c:spPr>
            <a:solidFill>
              <a:schemeClr val="accent1"/>
            </a:solidFill>
            <a:ln w="12700" cap="flat">
              <a:noFill/>
              <a:miter lim="400000"/>
            </a:ln>
            <a:effectLst/>
          </c:spPr>
          <c:invertIfNegative val="0"/>
          <c:cat>
            <c:strRef>
              <c:f>Sheet1!$B$1:$E$1</c:f>
              <c:strCache>
                <c:ptCount val="4"/>
                <c:pt idx="0">
                  <c:v>2010</c:v>
                </c:pt>
                <c:pt idx="1">
                  <c:v>2012</c:v>
                </c:pt>
                <c:pt idx="2">
                  <c:v>2014</c:v>
                </c:pt>
                <c:pt idx="3">
                  <c:v>YTD</c:v>
                </c:pt>
              </c:strCache>
            </c:strRef>
          </c:cat>
          <c:val>
            <c:numRef>
              <c:f>Sheet1!$B$2:$E$2</c:f>
              <c:numCache>
                <c:formatCode>General</c:formatCode>
                <c:ptCount val="4"/>
                <c:pt idx="0">
                  <c:v>61</c:v>
                </c:pt>
                <c:pt idx="1">
                  <c:v>159</c:v>
                </c:pt>
                <c:pt idx="2">
                  <c:v>516</c:v>
                </c:pt>
                <c:pt idx="3">
                  <c:v>1430</c:v>
                </c:pt>
              </c:numCache>
            </c:numRef>
          </c:val>
          <c:extLst>
            <c:ext xmlns:c16="http://schemas.microsoft.com/office/drawing/2014/chart" uri="{C3380CC4-5D6E-409C-BE32-E72D297353CC}">
              <c16:uniqueId val="{00000000-3F43-214E-AC96-B4B3824C2517}"/>
            </c:ext>
          </c:extLst>
        </c:ser>
        <c:dLbls>
          <c:showLegendKey val="0"/>
          <c:showVal val="0"/>
          <c:showCatName val="0"/>
          <c:showSerName val="0"/>
          <c:showPercent val="0"/>
          <c:showBubbleSize val="0"/>
        </c:dLbls>
        <c:gapWidth val="40"/>
        <c:overlap val="-10"/>
        <c:axId val="-636822304"/>
        <c:axId val="-663917744"/>
      </c:barChart>
      <c:catAx>
        <c:axId val="-636822304"/>
        <c:scaling>
          <c:orientation val="minMax"/>
        </c:scaling>
        <c:delete val="0"/>
        <c:axPos val="b"/>
        <c:numFmt formatCode="General" sourceLinked="0"/>
        <c:majorTickMark val="none"/>
        <c:minorTickMark val="none"/>
        <c:tickLblPos val="low"/>
        <c:spPr>
          <a:ln w="9525" cap="flat">
            <a:solidFill>
              <a:srgbClr val="4D4D4C"/>
            </a:solidFill>
            <a:prstDash val="solid"/>
            <a:miter lim="400000"/>
          </a:ln>
        </c:spPr>
        <c:txPr>
          <a:bodyPr rot="0"/>
          <a:lstStyle/>
          <a:p>
            <a:pPr>
              <a:defRPr sz="800" b="0" i="0" u="none" strike="noStrike">
                <a:solidFill>
                  <a:schemeClr val="bg1"/>
                </a:solidFill>
                <a:latin typeface="Amazon Ember" charset="0"/>
                <a:ea typeface="Amazon Ember" charset="0"/>
                <a:cs typeface="Amazon Ember" charset="0"/>
              </a:defRPr>
            </a:pPr>
            <a:endParaRPr lang="en-US"/>
          </a:p>
        </c:txPr>
        <c:crossAx val="-663917744"/>
        <c:crosses val="autoZero"/>
        <c:auto val="1"/>
        <c:lblAlgn val="ctr"/>
        <c:lblOffset val="100"/>
        <c:noMultiLvlLbl val="1"/>
      </c:catAx>
      <c:valAx>
        <c:axId val="-663917744"/>
        <c:scaling>
          <c:orientation val="minMax"/>
          <c:max val="1500"/>
        </c:scaling>
        <c:delete val="0"/>
        <c:axPos val="l"/>
        <c:majorGridlines>
          <c:spPr>
            <a:ln w="9525" cap="flat">
              <a:solidFill>
                <a:srgbClr val="4D4D4C"/>
              </a:solidFill>
              <a:prstDash val="solid"/>
              <a:miter lim="400000"/>
            </a:ln>
          </c:spPr>
        </c:majorGridlines>
        <c:numFmt formatCode="General" sourceLinked="0"/>
        <c:majorTickMark val="none"/>
        <c:minorTickMark val="none"/>
        <c:tickLblPos val="nextTo"/>
        <c:spPr>
          <a:ln w="9525" cap="flat">
            <a:noFill/>
            <a:custDash>
              <a:ds d="100000" sp="200000"/>
            </a:custDash>
            <a:miter lim="400000"/>
          </a:ln>
        </c:spPr>
        <c:txPr>
          <a:bodyPr rot="0"/>
          <a:lstStyle/>
          <a:p>
            <a:pPr>
              <a:defRPr sz="800" b="0" i="0" u="none" strike="noStrike">
                <a:solidFill>
                  <a:schemeClr val="bg1"/>
                </a:solidFill>
                <a:latin typeface="Amazon Ember" charset="0"/>
                <a:ea typeface="Amazon Ember" charset="0"/>
                <a:cs typeface="Amazon Ember" charset="0"/>
              </a:defRPr>
            </a:pPr>
            <a:endParaRPr lang="en-US"/>
          </a:p>
        </c:txPr>
        <c:crossAx val="-636822304"/>
        <c:crosses val="autoZero"/>
        <c:crossBetween val="between"/>
        <c:majorUnit val="250"/>
        <c:minorUnit val="125"/>
      </c:valAx>
      <c:spPr>
        <a:noFill/>
        <a:ln w="12700" cap="flat">
          <a:solidFill>
            <a:schemeClr val="accent6"/>
          </a:solidFill>
          <a:miter lim="400000"/>
        </a:ln>
        <a:effectLst/>
      </c:spPr>
    </c:plotArea>
    <c:plotVisOnly val="1"/>
    <c:dispBlanksAs val="gap"/>
    <c:showDLblsOverMax val="1"/>
  </c:chart>
  <c:spPr>
    <a:noFill/>
    <a:ln>
      <a:noFill/>
    </a:ln>
    <a:effectLst/>
  </c:sp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F999DB27-0F28-44D4-8498-8579BEB97F5E}" type="datetimeFigureOut">
              <a:rPr lang="en-US" smtClean="0"/>
              <a:t>5/3/20</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AB35032F-C721-4999-90F3-064014F2FE78}" type="slidenum">
              <a:rPr lang="en-US" smtClean="0"/>
              <a:t>‹#›</a:t>
            </a:fld>
            <a:endParaRPr lang="en-US"/>
          </a:p>
        </p:txBody>
      </p:sp>
    </p:spTree>
    <p:extLst>
      <p:ext uri="{BB962C8B-B14F-4D97-AF65-F5344CB8AC3E}">
        <p14:creationId xmlns:p14="http://schemas.microsoft.com/office/powerpoint/2010/main" val="14683333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b="0" i="0">
                <a:latin typeface="Amazon Ember Regular" charset="0"/>
              </a:defRPr>
            </a:lvl1pPr>
          </a:lstStyle>
          <a:p>
            <a:fld id="{0B25AC41-3BEC-9247-8322-91B80C013F2D}" type="datetimeFigureOut">
              <a:rPr lang="en-US" smtClean="0"/>
              <a:pPr/>
              <a:t>5/3/20</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youtube.com/playlist?list=PLhr1KZpdzukdJllxulUM7pMB7aJ2_FfTP"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a:t>
            </a:r>
            <a:r>
              <a:rPr lang="en-US" baseline="0" dirty="0"/>
              <a:t> a look at the list, these are big companies, companies most people interact with every day. This is a small list of the many companies that have entrusted 2nd Watch to help them be cloud forward organizations. </a:t>
            </a:r>
            <a:endParaRPr lang="en-US" dirty="0"/>
          </a:p>
          <a:p>
            <a:endParaRPr lang="en-US" dirty="0"/>
          </a:p>
          <a:p>
            <a:endParaRPr lang="en-US" dirty="0"/>
          </a:p>
          <a:p>
            <a:r>
              <a:rPr lang="en-US" dirty="0"/>
              <a:t>Added VNS ;)</a:t>
            </a:r>
          </a:p>
        </p:txBody>
      </p:sp>
      <p:sp>
        <p:nvSpPr>
          <p:cNvPr id="4" name="Slide Number Placeholder 3"/>
          <p:cNvSpPr>
            <a:spLocks noGrp="1"/>
          </p:cNvSpPr>
          <p:nvPr>
            <p:ph type="sldNum" sz="quarter" idx="10"/>
          </p:nvPr>
        </p:nvSpPr>
        <p:spPr/>
        <p:txBody>
          <a:bodyPr/>
          <a:lstStyle/>
          <a:p>
            <a:fld id="{55AED855-4B57-4AA6-B0D5-383AB0374346}" type="slidenum">
              <a:rPr lang="en-US" smtClean="0"/>
              <a:t>1</a:t>
            </a:fld>
            <a:endParaRPr lang="en-US" dirty="0"/>
          </a:p>
        </p:txBody>
      </p:sp>
    </p:spTree>
    <p:extLst>
      <p:ext uri="{BB962C8B-B14F-4D97-AF65-F5344CB8AC3E}">
        <p14:creationId xmlns:p14="http://schemas.microsoft.com/office/powerpoint/2010/main" val="403219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a:t>
            </a:r>
            <a:r>
              <a:rPr lang="en-US" baseline="0" dirty="0"/>
              <a:t> a look at the list, these are big companies, companies most people interact with every day. This is a small list of the many companies that have entrusted 2nd Watch to help them be cloud forward organizations. </a:t>
            </a:r>
            <a:endParaRPr lang="en-US" dirty="0"/>
          </a:p>
          <a:p>
            <a:endParaRPr lang="en-US" dirty="0"/>
          </a:p>
          <a:p>
            <a:endParaRPr lang="en-US" dirty="0"/>
          </a:p>
          <a:p>
            <a:r>
              <a:rPr lang="en-US" dirty="0"/>
              <a:t>Added VNS ;)</a:t>
            </a:r>
          </a:p>
        </p:txBody>
      </p:sp>
      <p:sp>
        <p:nvSpPr>
          <p:cNvPr id="4" name="Slide Number Placeholder 3"/>
          <p:cNvSpPr>
            <a:spLocks noGrp="1"/>
          </p:cNvSpPr>
          <p:nvPr>
            <p:ph type="sldNum" sz="quarter" idx="10"/>
          </p:nvPr>
        </p:nvSpPr>
        <p:spPr/>
        <p:txBody>
          <a:bodyPr/>
          <a:lstStyle/>
          <a:p>
            <a:fld id="{55AED855-4B57-4AA6-B0D5-383AB0374346}" type="slidenum">
              <a:rPr lang="en-US" smtClean="0"/>
              <a:t>10</a:t>
            </a:fld>
            <a:endParaRPr lang="en-US" dirty="0"/>
          </a:p>
        </p:txBody>
      </p:sp>
    </p:spTree>
    <p:extLst>
      <p:ext uri="{BB962C8B-B14F-4D97-AF65-F5344CB8AC3E}">
        <p14:creationId xmlns:p14="http://schemas.microsoft.com/office/powerpoint/2010/main" val="2004664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a:t>
            </a:r>
            <a:r>
              <a:rPr lang="en-US" baseline="0" dirty="0"/>
              <a:t> a look at the list, these are big companies, companies most people interact with every day. This is a small list of the many companies that have entrusted 2nd Watch to help them be cloud forward organizations. </a:t>
            </a:r>
            <a:endParaRPr lang="en-US" dirty="0"/>
          </a:p>
          <a:p>
            <a:endParaRPr lang="en-US" dirty="0"/>
          </a:p>
          <a:p>
            <a:endParaRPr lang="en-US" dirty="0"/>
          </a:p>
          <a:p>
            <a:r>
              <a:rPr lang="en-US" dirty="0"/>
              <a:t>Added VNS ;)</a:t>
            </a:r>
          </a:p>
        </p:txBody>
      </p:sp>
      <p:sp>
        <p:nvSpPr>
          <p:cNvPr id="4" name="Slide Number Placeholder 3"/>
          <p:cNvSpPr>
            <a:spLocks noGrp="1"/>
          </p:cNvSpPr>
          <p:nvPr>
            <p:ph type="sldNum" sz="quarter" idx="10"/>
          </p:nvPr>
        </p:nvSpPr>
        <p:spPr/>
        <p:txBody>
          <a:bodyPr/>
          <a:lstStyle/>
          <a:p>
            <a:fld id="{55AED855-4B57-4AA6-B0D5-383AB0374346}" type="slidenum">
              <a:rPr lang="en-US" smtClean="0"/>
              <a:t>11</a:t>
            </a:fld>
            <a:endParaRPr lang="en-US" dirty="0"/>
          </a:p>
        </p:txBody>
      </p:sp>
    </p:spTree>
    <p:extLst>
      <p:ext uri="{BB962C8B-B14F-4D97-AF65-F5344CB8AC3E}">
        <p14:creationId xmlns:p14="http://schemas.microsoft.com/office/powerpoint/2010/main" val="1336826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a:t>
            </a:r>
            <a:r>
              <a:rPr lang="en-US" baseline="0" dirty="0"/>
              <a:t> a look at the list, these are big companies, companies most people interact with every day. This is a small list of the many companies that have entrusted 2nd Watch to help them be cloud forward organizations. </a:t>
            </a:r>
            <a:endParaRPr lang="en-US" dirty="0"/>
          </a:p>
          <a:p>
            <a:endParaRPr lang="en-US" dirty="0"/>
          </a:p>
          <a:p>
            <a:endParaRPr lang="en-US" dirty="0"/>
          </a:p>
          <a:p>
            <a:r>
              <a:rPr lang="en-US" dirty="0"/>
              <a:t>Added VNS ;)</a:t>
            </a:r>
          </a:p>
        </p:txBody>
      </p:sp>
      <p:sp>
        <p:nvSpPr>
          <p:cNvPr id="4" name="Slide Number Placeholder 3"/>
          <p:cNvSpPr>
            <a:spLocks noGrp="1"/>
          </p:cNvSpPr>
          <p:nvPr>
            <p:ph type="sldNum" sz="quarter" idx="10"/>
          </p:nvPr>
        </p:nvSpPr>
        <p:spPr/>
        <p:txBody>
          <a:bodyPr/>
          <a:lstStyle/>
          <a:p>
            <a:fld id="{55AED855-4B57-4AA6-B0D5-383AB0374346}" type="slidenum">
              <a:rPr lang="en-US" smtClean="0"/>
              <a:t>12</a:t>
            </a:fld>
            <a:endParaRPr lang="en-US" dirty="0"/>
          </a:p>
        </p:txBody>
      </p:sp>
    </p:spTree>
    <p:extLst>
      <p:ext uri="{BB962C8B-B14F-4D97-AF65-F5344CB8AC3E}">
        <p14:creationId xmlns:p14="http://schemas.microsoft.com/office/powerpoint/2010/main" val="6070941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a:t>
            </a:r>
            <a:r>
              <a:rPr lang="en-US" baseline="0" dirty="0"/>
              <a:t> AWS w</a:t>
            </a:r>
            <a:r>
              <a:rPr lang="en-US" dirty="0"/>
              <a:t>e like to say there is no compression algorithm</a:t>
            </a:r>
            <a:r>
              <a:rPr lang="en-US" baseline="0" dirty="0"/>
              <a:t> for experience. For Windows workloads that rings true as we have the </a:t>
            </a:r>
            <a:r>
              <a:rPr lang="en-US" b="1" baseline="0" dirty="0"/>
              <a:t>most experience </a:t>
            </a:r>
            <a:r>
              <a:rPr lang="en-US" baseline="0" dirty="0"/>
              <a:t>customers successfully migrate and scale their Windows workloads on AWS since 2008 –  </a:t>
            </a:r>
            <a:r>
              <a:rPr lang="en-US" b="1" baseline="0" dirty="0"/>
              <a:t>four years longer than Azure</a:t>
            </a:r>
            <a:r>
              <a:rPr lang="en-US" baseline="0" dirty="0"/>
              <a:t>. </a:t>
            </a:r>
          </a:p>
          <a:p>
            <a:endParaRPr lang="en-US" baseline="0" dirty="0"/>
          </a:p>
          <a:p>
            <a:pPr defTabSz="465887">
              <a:defRPr/>
            </a:pPr>
            <a:r>
              <a:rPr lang="en-US" b="1" dirty="0">
                <a:latin typeface="Arial"/>
              </a:rPr>
              <a:t>More Experience Running Windows Server Workloads in the Cloud</a:t>
            </a:r>
            <a:r>
              <a:rPr lang="en-US" dirty="0">
                <a:latin typeface="Arial"/>
              </a:rPr>
              <a:t> - AWS was the first major cloud platform to offer Windows Server instances in 2008 and, today, hundreds of thousands of customers across all industries including Adobe, Autodesk, Capital One, General Electric, Hess, Kaplan, Pitney Bowes, Riot Games, and Siemens trust AWS to run business-critical Windows workloads such as Exchange, SharePoint, SQL Server, Active Directory, and Dynamics.</a:t>
            </a:r>
          </a:p>
          <a:p>
            <a:endParaRPr lang="en-US" baseline="0" dirty="0"/>
          </a:p>
          <a:p>
            <a:r>
              <a:rPr lang="en-US" b="1" dirty="0">
                <a:latin typeface="Arial"/>
              </a:rPr>
              <a:t>Largest Global Reach and Most Highly Available Architecture </a:t>
            </a:r>
            <a:r>
              <a:rPr lang="en-US" baseline="0" dirty="0"/>
              <a:t>– an </a:t>
            </a:r>
            <a:r>
              <a:rPr lang="en-US" dirty="0"/>
              <a:t>AWS Region is made up of multiple physically separate data centers Availability Zones (AZs) that run on distinct power grids to provide a high degree of disaster protection for high availability. We have 18 Regions made up of 55 AZs. </a:t>
            </a:r>
          </a:p>
          <a:p>
            <a:endParaRPr lang="en-US" baseline="0" dirty="0"/>
          </a:p>
          <a:p>
            <a:r>
              <a:rPr lang="en-US" baseline="0" dirty="0"/>
              <a:t>https://docs.aws.amazon.com/AWSEC2/latest/UserGuide/EBSOptimized.html</a:t>
            </a:r>
          </a:p>
          <a:p>
            <a:r>
              <a:rPr lang="en-US" baseline="0" dirty="0"/>
              <a:t>https://docs.aws.amazon.com/AWSEC2/latest/UserGuide/EBSVolumeTypes.html</a:t>
            </a:r>
          </a:p>
          <a:p>
            <a:endParaRPr lang="en-US" baseline="0" dirty="0"/>
          </a:p>
          <a:p>
            <a:r>
              <a:rPr lang="en-US" b="1" dirty="0"/>
              <a:t>Most Secure </a:t>
            </a:r>
            <a:r>
              <a:rPr lang="en-US" dirty="0"/>
              <a:t>- AWS leads in the number of Certifications –25%</a:t>
            </a:r>
            <a:r>
              <a:rPr lang="en-US" baseline="0" dirty="0"/>
              <a:t> more certifications that Azure</a:t>
            </a:r>
            <a:r>
              <a:rPr lang="en-US" dirty="0"/>
              <a:t> (54) vs Microsoft (46) (as of </a:t>
            </a:r>
            <a:r>
              <a:rPr lang="en-US" dirty="0" err="1"/>
              <a:t>re:Invent</a:t>
            </a:r>
            <a:r>
              <a:rPr lang="en-US" dirty="0"/>
              <a:t> 2017)</a:t>
            </a:r>
            <a:r>
              <a:rPr lang="en-US" baseline="0" dirty="0"/>
              <a:t> </a:t>
            </a:r>
            <a:r>
              <a:rPr lang="en-US" dirty="0"/>
              <a:t>that enable customers to reduce both the scope and cost of audits they undertake to comply with applicable laws and regulations.  Azure also double-counts for SQL Server and Windows Server for the same certification</a:t>
            </a:r>
            <a:r>
              <a:rPr lang="en-US" baseline="0" dirty="0"/>
              <a:t> in a lot of areas. All services are GDPR ready as well.   [INTERNAL NOTE: # of certifications may not be available on AR wiki: https://w.amazon.com/index.php/AWS%20Communications%20Portal#HPublicAWSStats]</a:t>
            </a:r>
            <a:endParaRPr lang="en-US" dirty="0"/>
          </a:p>
          <a:p>
            <a:endParaRPr lang="en-US" dirty="0"/>
          </a:p>
          <a:p>
            <a:pPr defTabSz="465887">
              <a:defRPr/>
            </a:pPr>
            <a:r>
              <a:rPr lang="en-US" b="1" dirty="0">
                <a:latin typeface="Arial"/>
              </a:rPr>
              <a:t>Broadest and Deepest Platform</a:t>
            </a:r>
            <a:r>
              <a:rPr lang="en-US" dirty="0">
                <a:latin typeface="Arial"/>
              </a:rPr>
              <a:t> - AWS is continually expanding our services to support virtually any cloud workload and enterprise applications. We launched SQL Server 2017 on Linux and</a:t>
            </a:r>
            <a:r>
              <a:rPr lang="en-US" baseline="0" dirty="0">
                <a:latin typeface="Arial"/>
              </a:rPr>
              <a:t> .NET Core on Linux earlier this year to help make it easier for customers begin their open source journey. </a:t>
            </a:r>
            <a:r>
              <a:rPr lang="en-US" dirty="0">
                <a:latin typeface="Arial"/>
              </a:rPr>
              <a:t>Customers have already used DMS to migrate more than 45,000 databases since it launched in March 2016</a:t>
            </a:r>
            <a:r>
              <a:rPr lang="en-US" baseline="0" dirty="0">
                <a:latin typeface="Arial"/>
              </a:rPr>
              <a:t> to move from SQL to </a:t>
            </a:r>
            <a:r>
              <a:rPr lang="en-US" baseline="0" dirty="0" err="1">
                <a:latin typeface="Arial"/>
              </a:rPr>
              <a:t>PostGres</a:t>
            </a:r>
            <a:r>
              <a:rPr lang="en-US" baseline="0" dirty="0">
                <a:latin typeface="Arial"/>
              </a:rPr>
              <a:t> on Aurora</a:t>
            </a:r>
            <a:endParaRPr lang="en-US" dirty="0">
              <a:latin typeface="Arial"/>
            </a:endParaRPr>
          </a:p>
          <a:p>
            <a:endParaRPr lang="en-US" dirty="0"/>
          </a:p>
          <a:p>
            <a:r>
              <a:rPr lang="en-US" dirty="0"/>
              <a:t>We continue to bring value to our customers with 67 price reductions including the SQL STD reducing last year</a:t>
            </a:r>
            <a:r>
              <a:rPr lang="en-US" baseline="0" dirty="0"/>
              <a: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val="15864767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ReInvent 2018</a:t>
            </a:r>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Footer Placeholder 4"/>
          <p:cNvSpPr>
            <a:spLocks noGrp="1"/>
          </p:cNvSpPr>
          <p:nvPr>
            <p:ph type="ftr" sz="quarter" idx="4"/>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a:ln>
                  <a:noFill/>
                </a:ln>
                <a:solidFill>
                  <a:srgbClr val="282828"/>
                </a:solidFill>
                <a:effectLst/>
                <a:uLnTx/>
                <a:uFillTx/>
                <a:latin typeface="Amazon Ember" charset="0"/>
                <a:ea typeface="Amazon Ember" charset="0"/>
                <a:cs typeface="Amazon Ember" charset="0"/>
              </a:rPr>
              <a:t>© 2018, Amazon Web Services, Inc. or its Affiliates. All rights reserved.</a:t>
            </a:r>
            <a:endPar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510A14A9-0451-4B5A-B6D6-DAEB8DC06B04}"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5/3/20 8:08 PM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5"/>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9" name="Notes Placeholder 8">
            <a:extLst>
              <a:ext uri="{FF2B5EF4-FFF2-40B4-BE49-F238E27FC236}">
                <a16:creationId xmlns:a16="http://schemas.microsoft.com/office/drawing/2014/main" id="{CDDA8738-69DB-4942-91CE-507AF226864A}"/>
              </a:ext>
            </a:extLst>
          </p:cNvPr>
          <p:cNvSpPr>
            <a:spLocks noGrp="1"/>
          </p:cNvSpPr>
          <p:nvPr>
            <p:ph type="body" sz="quarter" idx="3"/>
          </p:nvPr>
        </p:nvSpPr>
        <p:spPr/>
        <p:txBody>
          <a:bodyPr/>
          <a:lstStyle/>
          <a:p>
            <a:r>
              <a:rPr lang="en-US" sz="10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DB Best, an awesome enterprise database consulting company, just wrote two blogs – one for Azure and one for AWS – that showed how to get the best price/performance for running SQL Server in the cloud. ZK Research took these blogs and compared the results from DB Best to show an apples to apples comparison.</a:t>
            </a:r>
          </a:p>
          <a:p>
            <a:r>
              <a:rPr lang="en-US" sz="10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r>
              <a:rPr lang="en-US" sz="10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And the results were very interesting! </a:t>
            </a:r>
            <a:r>
              <a:rPr lang="en-US" sz="10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ZK Research points out that SQL Server on AWS consistently shows a 2X+ better price performance using </a:t>
            </a:r>
            <a:r>
              <a:rPr lang="en-US" sz="1000" kern="1200" dirty="0" err="1">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HammerDB</a:t>
            </a:r>
            <a:r>
              <a:rPr lang="en-US" sz="10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 TPC-C-like benchmark tool compared to Azure!  This first chart shows AWS in pink, and Azure in blue, the cost of 1 billion transactions per month.  For this, SMALLER IS BETTER, AWS is cheaper!</a:t>
            </a:r>
          </a:p>
          <a:p>
            <a:r>
              <a:rPr lang="en-US" sz="10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endParaRPr lang="en-US" sz="10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r>
              <a:rPr lang="en-US" sz="10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&lt;CLICK&gt; </a:t>
            </a:r>
            <a:r>
              <a:rPr lang="en-US" sz="10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And then ZK Research dove into performance of SQL Server – and again – AWS in pink and Azure in blue -- SQL Server on AWS outperforms SQL Server on Azure.  And it’s close to 3X. In this case the bigger the bar the better. </a:t>
            </a:r>
          </a:p>
          <a:p>
            <a:r>
              <a:rPr lang="en-US" sz="10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p>
          <a:p>
            <a:r>
              <a:rPr lang="en-US" sz="10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Net Net – </a:t>
            </a:r>
            <a:r>
              <a:rPr lang="en-US" sz="10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SQL Server on EC2 consistently outperforms Azure</a:t>
            </a:r>
          </a:p>
          <a:p>
            <a:r>
              <a:rPr lang="en-US" sz="10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endParaRPr lang="en-US" sz="10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7809971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6" name="Notes Placeholder 5">
            <a:extLst>
              <a:ext uri="{FF2B5EF4-FFF2-40B4-BE49-F238E27FC236}">
                <a16:creationId xmlns:a16="http://schemas.microsoft.com/office/drawing/2014/main" id="{791D5718-71D6-0C4C-AE2F-73CC41FDD3CA}"/>
              </a:ext>
            </a:extLst>
          </p:cNvPr>
          <p:cNvSpPr>
            <a:spLocks noGrp="1"/>
          </p:cNvSpPr>
          <p:nvPr>
            <p:ph type="body" sz="quarter" idx="3"/>
          </p:nvPr>
        </p:nvSpPr>
        <p:spPr/>
        <p:txBody>
          <a:bodyPr/>
          <a:lstStyle/>
          <a:p>
            <a:r>
              <a:rPr lang="en-US" dirty="0"/>
              <a:t>Windows is truly first class citizen at AWS. </a:t>
            </a:r>
          </a:p>
          <a:p>
            <a:endParaRPr lang="en-US" dirty="0"/>
          </a:p>
          <a:p>
            <a:r>
              <a:rPr lang="en-US" dirty="0"/>
              <a:t>We actually started the journey in 2008. And year over year over year – we have released exciting services. Services and enhancements based on feedback from customers like you! The rate and pace of innovation is eye popping. In fact, there have been </a:t>
            </a:r>
            <a:r>
              <a:rPr lang="en-US" b="1" dirty="0"/>
              <a:t>28 launches </a:t>
            </a:r>
            <a:r>
              <a:rPr lang="en-US" dirty="0"/>
              <a:t>in 2018 including the 10 new launches we are discussing today. Today, enterprises can migrate and innovate even faster, thanks to the innovation we are delivering:</a:t>
            </a:r>
          </a:p>
          <a:p>
            <a:endParaRPr lang="en-US" dirty="0"/>
          </a:p>
          <a:p>
            <a:r>
              <a:rPr lang="en-US" b="1" dirty="0"/>
              <a:t>&lt;CLICK&gt;</a:t>
            </a:r>
            <a:r>
              <a:rPr lang="en-US" b="0" dirty="0"/>
              <a:t> Windows Server and EC2, providing the latest and greatest versions while maintaining backwards compatibility, </a:t>
            </a:r>
            <a:r>
              <a:rPr lang="en-US" b="1" dirty="0"/>
              <a:t>&lt;CLICK&gt; </a:t>
            </a:r>
            <a:r>
              <a:rPr lang="en-US" b="0" dirty="0"/>
              <a:t>SQL Server, offering both standard and managed services through the latest versions </a:t>
            </a:r>
            <a:r>
              <a:rPr lang="en-US" b="1" dirty="0"/>
              <a:t>&lt;CLICK&gt;</a:t>
            </a:r>
            <a:r>
              <a:rPr lang="en-US" b="0" dirty="0"/>
              <a:t> .NET, providing support across the entire development lifecycle and </a:t>
            </a:r>
            <a:r>
              <a:rPr lang="en-US" b="1" dirty="0"/>
              <a:t>&lt;CLICK&gt; </a:t>
            </a:r>
            <a:r>
              <a:rPr lang="en-US" b="0" dirty="0"/>
              <a:t>Application Modernization, starting with AI and ML. Last but not least, systems Management spans across all of these categories. W</a:t>
            </a:r>
            <a:r>
              <a:rPr lang="en-US" dirty="0"/>
              <a:t>hat I want you to take away from this – is the totality of what we offer. We love our customers and will support them in any way we can!</a:t>
            </a:r>
            <a:endParaRPr lang="en-US" baseline="0" dirty="0"/>
          </a:p>
        </p:txBody>
      </p:sp>
      <p:sp>
        <p:nvSpPr>
          <p:cNvPr id="7" name="Header Placeholder 3">
            <a:extLst>
              <a:ext uri="{FF2B5EF4-FFF2-40B4-BE49-F238E27FC236}">
                <a16:creationId xmlns:a16="http://schemas.microsoft.com/office/drawing/2014/main" id="{96F7E53F-2286-A545-A520-6FD4FE67BE8E}"/>
              </a:ext>
            </a:extLst>
          </p:cNvPr>
          <p:cNvSpPr txBox="1">
            <a:spLocks/>
          </p:cNvSpPr>
          <p:nvPr/>
        </p:nvSpPr>
        <p:spPr>
          <a:xfrm>
            <a:off x="0" y="0"/>
            <a:ext cx="2971800" cy="457200"/>
          </a:xfrm>
          <a:prstGeom prst="rect">
            <a:avLst/>
          </a:prstGeom>
        </p:spPr>
        <p:txBody>
          <a:bodyPr vert="horz" lIns="91440" tIns="45720" rIns="91440" bIns="45720" rtlCol="0"/>
          <a:lstStyle>
            <a:defPPr>
              <a:defRPr lang="en-US"/>
            </a:defPPr>
            <a:lvl1pPr marL="0" algn="l" defTabSz="1097212" rtl="0" eaLnBrk="1" latinLnBrk="0" hangingPunct="1">
              <a:defRPr sz="12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ReInvent 2018</a:t>
            </a:r>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Footer Placeholder 4">
            <a:extLst>
              <a:ext uri="{FF2B5EF4-FFF2-40B4-BE49-F238E27FC236}">
                <a16:creationId xmlns:a16="http://schemas.microsoft.com/office/drawing/2014/main" id="{81D992CD-5AAB-1847-B05B-4B716FB2B856}"/>
              </a:ext>
            </a:extLst>
          </p:cNvPr>
          <p:cNvSpPr txBox="1">
            <a:spLocks/>
          </p:cNvSpPr>
          <p:nvPr/>
        </p:nvSpPr>
        <p:spPr>
          <a:xfrm>
            <a:off x="0" y="8686800"/>
            <a:ext cx="5920740" cy="355964"/>
          </a:xfrm>
          <a:prstGeom prst="rect">
            <a:avLst/>
          </a:prstGeom>
        </p:spPr>
        <p:txBody>
          <a:bodyPr vert="horz" lIns="91440" tIns="45720" rIns="91440" bIns="45720" rtlCol="0" anchor="b"/>
          <a:lstStyle>
            <a:defPPr>
              <a:defRPr lang="en-US"/>
            </a:defPPr>
            <a:lvl1pPr marL="0" marR="0" indent="0" algn="l" defTabSz="1097212" rtl="0" eaLnBrk="1" fontAlgn="auto" latinLnBrk="0" hangingPunct="1">
              <a:lnSpc>
                <a:spcPct val="100000"/>
              </a:lnSpc>
              <a:spcBef>
                <a:spcPts val="0"/>
              </a:spcBef>
              <a:spcAft>
                <a:spcPts val="0"/>
              </a:spcAft>
              <a:buClrTx/>
              <a:buSzTx/>
              <a:buFontTx/>
              <a:buNone/>
              <a:tabLst/>
              <a:defRPr sz="1200" kern="1200">
                <a:solidFill>
                  <a:schemeClr val="tx1"/>
                </a:solidFill>
                <a:latin typeface="+mn-lt"/>
                <a:ea typeface="+mn-ea"/>
                <a:cs typeface="Arial" panose="020B0604020202020204" pitchFamily="34" charset="0"/>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a:ln>
                  <a:noFill/>
                </a:ln>
                <a:solidFill>
                  <a:srgbClr val="282828"/>
                </a:solidFill>
                <a:effectLst/>
                <a:uLnTx/>
                <a:uFillTx/>
                <a:latin typeface="Amazon Ember" charset="0"/>
                <a:ea typeface="Amazon Ember" charset="0"/>
                <a:cs typeface="Amazon Ember" charset="0"/>
              </a:rPr>
              <a:t>© 2018, Amazon Web Services, Inc. or its Affiliates. All rights reserved.</a:t>
            </a:r>
            <a:endPar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endParaRPr>
          </a:p>
        </p:txBody>
      </p:sp>
      <p:sp>
        <p:nvSpPr>
          <p:cNvPr id="9" name="Date Placeholder 5">
            <a:extLst>
              <a:ext uri="{FF2B5EF4-FFF2-40B4-BE49-F238E27FC236}">
                <a16:creationId xmlns:a16="http://schemas.microsoft.com/office/drawing/2014/main" id="{5652C76A-8696-0C4C-A7AE-81C4557DA44D}"/>
              </a:ext>
            </a:extLst>
          </p:cNvPr>
          <p:cNvSpPr txBox="1">
            <a:spLocks/>
          </p:cNvSpPr>
          <p:nvPr/>
        </p:nvSpPr>
        <p:spPr>
          <a:xfrm>
            <a:off x="3884613" y="0"/>
            <a:ext cx="2971800" cy="457200"/>
          </a:xfrm>
          <a:prstGeom prst="rect">
            <a:avLst/>
          </a:prstGeom>
        </p:spPr>
        <p:txBody>
          <a:bodyPr vert="horz" lIns="91440" tIns="45720" rIns="91440" bIns="45720" rtlCol="0"/>
          <a:lstStyle>
            <a:defPPr>
              <a:defRPr lang="en-US"/>
            </a:defPPr>
            <a:lvl1pPr marL="0" algn="r" defTabSz="1097212" rtl="0" eaLnBrk="1" latinLnBrk="0" hangingPunct="1">
              <a:defRPr sz="12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a:lstStyle>
          <a:p>
            <a:pPr marL="0" marR="0" lvl="0" indent="0" algn="r" defTabSz="1097212" rtl="0" eaLnBrk="1" fontAlgn="auto" latinLnBrk="0" hangingPunct="1">
              <a:lnSpc>
                <a:spcPct val="100000"/>
              </a:lnSpc>
              <a:spcBef>
                <a:spcPts val="0"/>
              </a:spcBef>
              <a:spcAft>
                <a:spcPts val="0"/>
              </a:spcAft>
              <a:buClrTx/>
              <a:buSzTx/>
              <a:buFontTx/>
              <a:buNone/>
              <a:tabLst/>
              <a:defRPr/>
            </a:pPr>
            <a:fld id="{A6D07DDD-1986-420E-BCBD-36C028211809}"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5/3/20 8:08 PM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286729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who subscribe to AWS Support at the Business or Enterprise tier can submit issues through the AWS Support Center console. If the AWS Support Engineer finds that the problem is due to a Microsoft product or driver, the AWS Support Engineer can file a case with Microsoft and proceed with joint troubleshooting. See more about this in our </a:t>
            </a:r>
            <a:r>
              <a:rPr lang="en-US" dirty="0" err="1"/>
              <a:t>faq</a:t>
            </a:r>
            <a:r>
              <a:rPr lang="en-US" dirty="0"/>
              <a:t>: https://aws.amazon.com/windows/faq/</a:t>
            </a:r>
          </a:p>
          <a:p>
            <a:endParaRPr lang="en-US" dirty="0"/>
          </a:p>
          <a:p>
            <a:endParaRPr lang="en-US" dirty="0"/>
          </a:p>
          <a:p>
            <a:r>
              <a:rPr lang="en-US" dirty="0"/>
              <a:t>[for existing customers]</a:t>
            </a:r>
          </a:p>
          <a:p>
            <a:r>
              <a:rPr lang="en-US" dirty="0"/>
              <a:t>You can also easily</a:t>
            </a:r>
            <a:r>
              <a:rPr lang="en-US" baseline="0" dirty="0"/>
              <a:t> trouble shoot issues with our </a:t>
            </a:r>
            <a:r>
              <a:rPr lang="en-US" b="1" dirty="0"/>
              <a:t>EC2Rescue</a:t>
            </a:r>
            <a:r>
              <a:rPr lang="en-US" b="1" baseline="0" dirty="0"/>
              <a:t> feature:</a:t>
            </a:r>
            <a:endParaRPr lang="en-US" b="1" dirty="0"/>
          </a:p>
          <a:p>
            <a:r>
              <a:rPr lang="en-US" dirty="0"/>
              <a:t>EC2Rescue for EC2 Windows is a convenient, straightforward, GUI-based troubleshooting tool that can be run on your Amazon EC2 Windows Server instances to troubleshoot operating system-level issues and collect advanced logs and configuration files for further analysis. EC2Rescue simplifies and expedites the troubleshooting of EC2 Windows instances.</a:t>
            </a:r>
          </a:p>
          <a:p>
            <a:r>
              <a:rPr lang="en-US" dirty="0"/>
              <a:t>https://aws.amazon.com/premiumsupport/knowledge-center/ec2rescue-windows-troubleshoot/</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16</a:t>
            </a:fld>
            <a:endParaRPr lang="en-US" dirty="0"/>
          </a:p>
        </p:txBody>
      </p:sp>
    </p:spTree>
    <p:extLst>
      <p:ext uri="{BB962C8B-B14F-4D97-AF65-F5344CB8AC3E}">
        <p14:creationId xmlns:p14="http://schemas.microsoft.com/office/powerpoint/2010/main" val="31247034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a:t>
            </a:r>
            <a:r>
              <a:rPr lang="en-US" baseline="0" dirty="0"/>
              <a:t> a look at the list, these are big companies, companies most people interact with every day. This is a small list of the many companies that have entrusted 2nd Watch to help them be cloud forward organizations. </a:t>
            </a:r>
            <a:endParaRPr lang="en-US" dirty="0"/>
          </a:p>
          <a:p>
            <a:endParaRPr lang="en-US" dirty="0"/>
          </a:p>
          <a:p>
            <a:endParaRPr lang="en-US" dirty="0"/>
          </a:p>
          <a:p>
            <a:r>
              <a:rPr lang="en-US" dirty="0"/>
              <a:t>Added VNS ;)</a:t>
            </a:r>
          </a:p>
        </p:txBody>
      </p:sp>
      <p:sp>
        <p:nvSpPr>
          <p:cNvPr id="4" name="Slide Number Placeholder 3"/>
          <p:cNvSpPr>
            <a:spLocks noGrp="1"/>
          </p:cNvSpPr>
          <p:nvPr>
            <p:ph type="sldNum" sz="quarter" idx="10"/>
          </p:nvPr>
        </p:nvSpPr>
        <p:spPr/>
        <p:txBody>
          <a:bodyPr/>
          <a:lstStyle/>
          <a:p>
            <a:fld id="{55AED855-4B57-4AA6-B0D5-383AB0374346}" type="slidenum">
              <a:rPr lang="en-US" smtClean="0"/>
              <a:t>17</a:t>
            </a:fld>
            <a:endParaRPr lang="en-US" dirty="0"/>
          </a:p>
        </p:txBody>
      </p:sp>
    </p:spTree>
    <p:extLst>
      <p:ext uri="{BB962C8B-B14F-4D97-AF65-F5344CB8AC3E}">
        <p14:creationId xmlns:p14="http://schemas.microsoft.com/office/powerpoint/2010/main" val="19726775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about</a:t>
            </a:r>
            <a:r>
              <a:rPr lang="en-US" baseline="0" dirty="0"/>
              <a:t> how AWS is the only cloud provider to support 32-bit operating systems to help minimize risk so you can focus on innovation.</a:t>
            </a:r>
            <a:endParaRPr lang="en-US" dirty="0"/>
          </a:p>
          <a:p>
            <a:r>
              <a:rPr lang="en-US" dirty="0"/>
              <a:t>No other cloud provider has helped customers</a:t>
            </a:r>
            <a:r>
              <a:rPr lang="en-US" baseline="0" dirty="0"/>
              <a:t> migrate to the cloud architecture through rich set of migration planning best practices.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Minimize risk– longest history helping customers navigate along their digital transformation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Improve your security posture with EOS (Windows 2003/SQL 2005) with our best in class security solutions – over</a:t>
            </a:r>
            <a:r>
              <a:rPr lang="en-US" sz="1200" baseline="0" dirty="0"/>
              <a:t> 50 compliance certificates</a:t>
            </a:r>
            <a:endParaRPr lang="en-US" sz="1200" dirty="0"/>
          </a:p>
          <a:p>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dirty="0"/>
              <a:t>AWS also helps you save money on your existing investment in Microsoft applications with options bring your own licenses (BYOL).  </a:t>
            </a:r>
            <a:r>
              <a:rPr lang="en-US" sz="1200" dirty="0"/>
              <a:t>For many new applications, you can also purchase Windows Server licenses with your EC2 Instance purchase.</a:t>
            </a:r>
          </a:p>
          <a:p>
            <a:endParaRPr lang="en-US" dirty="0"/>
          </a:p>
          <a:p>
            <a:r>
              <a:rPr lang="en-US" dirty="0"/>
              <a:t>Let’s look at the breakdown Microsoft licensing on AWS…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18</a:t>
            </a:fld>
            <a:endParaRPr lang="en-US" dirty="0"/>
          </a:p>
        </p:txBody>
      </p:sp>
    </p:spTree>
    <p:extLst>
      <p:ext uri="{BB962C8B-B14F-4D97-AF65-F5344CB8AC3E}">
        <p14:creationId xmlns:p14="http://schemas.microsoft.com/office/powerpoint/2010/main" val="15769267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offers </a:t>
            </a:r>
            <a:r>
              <a:rPr lang="en-US" baseline="0" dirty="0"/>
              <a:t>flexible cost optimization choices for customers and have options that best fits your needs. We categorize licenses into 3 types..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19</a:t>
            </a:fld>
            <a:endParaRPr lang="en-US" dirty="0"/>
          </a:p>
        </p:txBody>
      </p:sp>
    </p:spTree>
    <p:extLst>
      <p:ext uri="{BB962C8B-B14F-4D97-AF65-F5344CB8AC3E}">
        <p14:creationId xmlns:p14="http://schemas.microsoft.com/office/powerpoint/2010/main" val="4077749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a:t>
            </a:r>
            <a:r>
              <a:rPr lang="en-US" baseline="0" dirty="0"/>
              <a:t> a look at the list, these are big companies, companies most people interact with every day. This is a small list of the many companies that have entrusted 2nd Watch to help them be cloud forward organizations. </a:t>
            </a:r>
            <a:endParaRPr lang="en-US" dirty="0"/>
          </a:p>
          <a:p>
            <a:endParaRPr lang="en-US" dirty="0"/>
          </a:p>
          <a:p>
            <a:endParaRPr lang="en-US" dirty="0"/>
          </a:p>
          <a:p>
            <a:r>
              <a:rPr lang="en-US" dirty="0"/>
              <a:t>Added VNS ;)</a:t>
            </a:r>
          </a:p>
        </p:txBody>
      </p:sp>
      <p:sp>
        <p:nvSpPr>
          <p:cNvPr id="4" name="Slide Number Placeholder 3"/>
          <p:cNvSpPr>
            <a:spLocks noGrp="1"/>
          </p:cNvSpPr>
          <p:nvPr>
            <p:ph type="sldNum" sz="quarter" idx="10"/>
          </p:nvPr>
        </p:nvSpPr>
        <p:spPr/>
        <p:txBody>
          <a:bodyPr/>
          <a:lstStyle/>
          <a:p>
            <a:fld id="{55AED855-4B57-4AA6-B0D5-383AB0374346}" type="slidenum">
              <a:rPr lang="en-US" smtClean="0"/>
              <a:t>2</a:t>
            </a:fld>
            <a:endParaRPr lang="en-US" dirty="0"/>
          </a:p>
        </p:txBody>
      </p:sp>
    </p:spTree>
    <p:extLst>
      <p:ext uri="{BB962C8B-B14F-4D97-AF65-F5344CB8AC3E}">
        <p14:creationId xmlns:p14="http://schemas.microsoft.com/office/powerpoint/2010/main" val="1753404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6" name="Notes Placeholder 5">
            <a:extLst>
              <a:ext uri="{FF2B5EF4-FFF2-40B4-BE49-F238E27FC236}">
                <a16:creationId xmlns:a16="http://schemas.microsoft.com/office/drawing/2014/main" id="{6975A147-4FEB-7344-9BDF-394B02DCD8FC}"/>
              </a:ext>
            </a:extLst>
          </p:cNvPr>
          <p:cNvSpPr>
            <a:spLocks noGrp="1"/>
          </p:cNvSpPr>
          <p:nvPr>
            <p:ph type="body" sz="quarter" idx="3"/>
          </p:nvPr>
        </p:nvSpPr>
        <p:spPr/>
        <p:txBody>
          <a:bodyPr/>
          <a:lstStyle/>
          <a:p>
            <a:r>
              <a:rPr lang="en-US" sz="100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Once on AWS, </a:t>
            </a:r>
            <a:r>
              <a:rPr lang="en-US" sz="1000" i="0" kern="1200" baseline="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we have a</a:t>
            </a:r>
            <a:r>
              <a:rPr lang="en-US" sz="100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new service that is integrated</a:t>
            </a:r>
            <a:r>
              <a:rPr lang="en-US" sz="1000" i="0" kern="1200" baseline="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with AWS Systems Manager</a:t>
            </a:r>
            <a:r>
              <a:rPr lang="en-US" sz="100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that simplifies software license management for</a:t>
            </a:r>
            <a:r>
              <a:rPr lang="en-US" sz="1000" i="0" kern="1200" baseline="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hybrid use cases </a:t>
            </a:r>
            <a:r>
              <a:rPr lang="en-US" sz="100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across both cloud and on-premises. With License Manager, you get flexibility and control to track compliant</a:t>
            </a:r>
            <a:r>
              <a:rPr lang="en-US" sz="1000" i="0" kern="1200" baseline="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en-US" sz="100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license</a:t>
            </a:r>
            <a:r>
              <a:rPr lang="en-US" sz="1000" i="0" kern="1200" baseline="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usage and </a:t>
            </a:r>
            <a:r>
              <a:rPr lang="en-US" sz="100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proactively prevent overage, #1 concern with win.</a:t>
            </a:r>
            <a:r>
              <a:rPr lang="en-US" sz="1000" i="0" kern="1200" baseline="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en-US" sz="100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You no longer need to worry about expensive penalties from vendor audits.</a:t>
            </a:r>
          </a:p>
          <a:p>
            <a:endParaRPr lang="en-US" sz="100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indent="0">
              <a:buNone/>
            </a:pPr>
            <a:r>
              <a:rPr lang="en-US" dirty="0"/>
              <a:t>We understand</a:t>
            </a:r>
            <a:r>
              <a:rPr lang="en-US" baseline="0" dirty="0"/>
              <a:t> that each organization is different. Therefore, </a:t>
            </a:r>
            <a:r>
              <a:rPr lang="en-US" dirty="0"/>
              <a:t>License Manager is designed to give you flexibility and control in administrating license usage according to your organizational structure and needs. It is not tied to any </a:t>
            </a:r>
            <a:r>
              <a:rPr lang="en-US" b="1" dirty="0"/>
              <a:t>particular vendor</a:t>
            </a:r>
            <a:r>
              <a:rPr lang="en-US" b="0" dirty="0"/>
              <a:t>—you can bring software license from Microsoft, Oracle,</a:t>
            </a:r>
            <a:r>
              <a:rPr lang="en-US" b="0" baseline="0" dirty="0"/>
              <a:t> SAP, IBM, and many others</a:t>
            </a:r>
            <a:r>
              <a:rPr lang="en-US" dirty="0"/>
              <a:t>. It helps you maintain complete visibility into license consumption regardless of whether you enforce licensing policies centrally or give more control to individual application teams.</a:t>
            </a:r>
          </a:p>
          <a:p>
            <a:pPr marL="0" indent="0">
              <a:buNone/>
            </a:pPr>
            <a:endParaRPr lang="en-US" dirty="0"/>
          </a:p>
          <a:p>
            <a:pPr marL="0" indent="0">
              <a:buNone/>
            </a:pPr>
            <a:r>
              <a:rPr lang="en-US" dirty="0"/>
              <a:t>AWS License Manager includes</a:t>
            </a:r>
            <a:r>
              <a:rPr lang="en-US" baseline="0" dirty="0"/>
              <a:t> </a:t>
            </a:r>
            <a:r>
              <a:rPr lang="en-US" dirty="0"/>
              <a:t>built-in integration with EC2, Systems</a:t>
            </a:r>
            <a:r>
              <a:rPr lang="en-US" baseline="0" dirty="0"/>
              <a:t> Manager, </a:t>
            </a:r>
            <a:r>
              <a:rPr lang="en-US" dirty="0"/>
              <a:t>CloudFormation, Service Catalog, and AWS Organizations. License Manager enables you to seamlessly track license usage across </a:t>
            </a:r>
            <a:r>
              <a:rPr lang="en-US" b="1" dirty="0"/>
              <a:t>ALL</a:t>
            </a:r>
            <a:r>
              <a:rPr lang="en-US" baseline="0" dirty="0"/>
              <a:t> your AWS accounts</a:t>
            </a:r>
            <a:r>
              <a:rPr lang="en-US" dirty="0"/>
              <a:t>, enabling you to evaluate licensing policies and ensure compliance even before resources are launched.</a:t>
            </a:r>
          </a:p>
          <a:p>
            <a:endParaRPr lang="en-US" dirty="0"/>
          </a:p>
          <a:p>
            <a:r>
              <a:rPr lang="en-US" b="1" dirty="0"/>
              <a:t>Transition:</a:t>
            </a:r>
            <a:r>
              <a:rPr lang="en-US" dirty="0"/>
              <a:t> If you’re a Enterprise customer, you know how time consuming it is to manage your licenses. And it’s not much fun, is it? Well we think you’ll love this new capability. Let’s take a look at how it works!</a:t>
            </a:r>
          </a:p>
        </p:txBody>
      </p:sp>
      <p:sp>
        <p:nvSpPr>
          <p:cNvPr id="7" name="Header Placeholder 3">
            <a:extLst>
              <a:ext uri="{FF2B5EF4-FFF2-40B4-BE49-F238E27FC236}">
                <a16:creationId xmlns:a16="http://schemas.microsoft.com/office/drawing/2014/main" id="{956C4339-F824-CA46-8E05-6E9697C4CBE3}"/>
              </a:ext>
            </a:extLst>
          </p:cNvPr>
          <p:cNvSpPr txBox="1">
            <a:spLocks/>
          </p:cNvSpPr>
          <p:nvPr/>
        </p:nvSpPr>
        <p:spPr>
          <a:xfrm>
            <a:off x="0" y="0"/>
            <a:ext cx="2971800" cy="457200"/>
          </a:xfrm>
          <a:prstGeom prst="rect">
            <a:avLst/>
          </a:prstGeom>
        </p:spPr>
        <p:txBody>
          <a:bodyPr vert="horz" lIns="91440" tIns="45720" rIns="91440" bIns="45720" rtlCol="0"/>
          <a:lstStyle>
            <a:defPPr>
              <a:defRPr lang="en-US"/>
            </a:defPPr>
            <a:lvl1pPr marL="0" algn="l" defTabSz="1097212" rtl="0" eaLnBrk="1" latinLnBrk="0" hangingPunct="1">
              <a:defRPr sz="12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ReInvent 2018</a:t>
            </a:r>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Footer Placeholder 4">
            <a:extLst>
              <a:ext uri="{FF2B5EF4-FFF2-40B4-BE49-F238E27FC236}">
                <a16:creationId xmlns:a16="http://schemas.microsoft.com/office/drawing/2014/main" id="{BBF9762E-71E1-3848-A9B2-C507C0B0E5EB}"/>
              </a:ext>
            </a:extLst>
          </p:cNvPr>
          <p:cNvSpPr txBox="1">
            <a:spLocks/>
          </p:cNvSpPr>
          <p:nvPr/>
        </p:nvSpPr>
        <p:spPr>
          <a:xfrm>
            <a:off x="0" y="8686800"/>
            <a:ext cx="5920740" cy="355964"/>
          </a:xfrm>
          <a:prstGeom prst="rect">
            <a:avLst/>
          </a:prstGeom>
        </p:spPr>
        <p:txBody>
          <a:bodyPr vert="horz" lIns="91440" tIns="45720" rIns="91440" bIns="45720" rtlCol="0" anchor="b"/>
          <a:lstStyle>
            <a:defPPr>
              <a:defRPr lang="en-US"/>
            </a:defPPr>
            <a:lvl1pPr marL="0" marR="0" indent="0" algn="l" defTabSz="1097212" rtl="0" eaLnBrk="1" fontAlgn="auto" latinLnBrk="0" hangingPunct="1">
              <a:lnSpc>
                <a:spcPct val="100000"/>
              </a:lnSpc>
              <a:spcBef>
                <a:spcPts val="0"/>
              </a:spcBef>
              <a:spcAft>
                <a:spcPts val="0"/>
              </a:spcAft>
              <a:buClrTx/>
              <a:buSzTx/>
              <a:buFontTx/>
              <a:buNone/>
              <a:tabLst/>
              <a:defRPr sz="1200" kern="1200">
                <a:solidFill>
                  <a:schemeClr val="tx1"/>
                </a:solidFill>
                <a:latin typeface="+mn-lt"/>
                <a:ea typeface="+mn-ea"/>
                <a:cs typeface="Arial" panose="020B0604020202020204" pitchFamily="34" charset="0"/>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a:ln>
                  <a:noFill/>
                </a:ln>
                <a:solidFill>
                  <a:srgbClr val="282828"/>
                </a:solidFill>
                <a:effectLst/>
                <a:uLnTx/>
                <a:uFillTx/>
                <a:latin typeface="Amazon Ember" charset="0"/>
                <a:ea typeface="Amazon Ember" charset="0"/>
                <a:cs typeface="Amazon Ember" charset="0"/>
              </a:rPr>
              <a:t>© 2018, Amazon Web Services, Inc. or its Affiliates. All rights reserved.</a:t>
            </a:r>
            <a:endPar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endParaRPr>
          </a:p>
        </p:txBody>
      </p:sp>
      <p:sp>
        <p:nvSpPr>
          <p:cNvPr id="9" name="Date Placeholder 5">
            <a:extLst>
              <a:ext uri="{FF2B5EF4-FFF2-40B4-BE49-F238E27FC236}">
                <a16:creationId xmlns:a16="http://schemas.microsoft.com/office/drawing/2014/main" id="{51DFCD65-AB26-5B4B-B036-21273144F0CC}"/>
              </a:ext>
            </a:extLst>
          </p:cNvPr>
          <p:cNvSpPr txBox="1">
            <a:spLocks/>
          </p:cNvSpPr>
          <p:nvPr/>
        </p:nvSpPr>
        <p:spPr>
          <a:xfrm>
            <a:off x="3884613" y="0"/>
            <a:ext cx="2971800" cy="457200"/>
          </a:xfrm>
          <a:prstGeom prst="rect">
            <a:avLst/>
          </a:prstGeom>
        </p:spPr>
        <p:txBody>
          <a:bodyPr vert="horz" lIns="91440" tIns="45720" rIns="91440" bIns="45720" rtlCol="0"/>
          <a:lstStyle>
            <a:defPPr>
              <a:defRPr lang="en-US"/>
            </a:defPPr>
            <a:lvl1pPr marL="0" algn="r" defTabSz="1097212" rtl="0" eaLnBrk="1" latinLnBrk="0" hangingPunct="1">
              <a:defRPr sz="12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a:lstStyle>
          <a:p>
            <a:pPr marL="0" marR="0" lvl="0" indent="0" algn="r" defTabSz="1097212" rtl="0" eaLnBrk="1" fontAlgn="auto" latinLnBrk="0" hangingPunct="1">
              <a:lnSpc>
                <a:spcPct val="100000"/>
              </a:lnSpc>
              <a:spcBef>
                <a:spcPts val="0"/>
              </a:spcBef>
              <a:spcAft>
                <a:spcPts val="0"/>
              </a:spcAft>
              <a:buClrTx/>
              <a:buSzTx/>
              <a:buFontTx/>
              <a:buNone/>
              <a:tabLst/>
              <a:defRPr/>
            </a:pPr>
            <a:fld id="{A6D07DDD-1986-420E-BCBD-36C028211809}"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5/3/20 8:08 PM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9457850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a:t>
            </a:r>
            <a:r>
              <a:rPr lang="en-US" baseline="0" dirty="0"/>
              <a:t> a look at the list, these are big companies, companies most people interact with every day. This is a small list of the many companies that have entrusted 2nd Watch to help them be cloud forward organizations. </a:t>
            </a:r>
            <a:endParaRPr lang="en-US" dirty="0"/>
          </a:p>
          <a:p>
            <a:endParaRPr lang="en-US" dirty="0"/>
          </a:p>
          <a:p>
            <a:endParaRPr lang="en-US" dirty="0"/>
          </a:p>
          <a:p>
            <a:r>
              <a:rPr lang="en-US" dirty="0"/>
              <a:t>Added VNS ;)</a:t>
            </a:r>
          </a:p>
        </p:txBody>
      </p:sp>
      <p:sp>
        <p:nvSpPr>
          <p:cNvPr id="4" name="Slide Number Placeholder 3"/>
          <p:cNvSpPr>
            <a:spLocks noGrp="1"/>
          </p:cNvSpPr>
          <p:nvPr>
            <p:ph type="sldNum" sz="quarter" idx="10"/>
          </p:nvPr>
        </p:nvSpPr>
        <p:spPr/>
        <p:txBody>
          <a:bodyPr/>
          <a:lstStyle/>
          <a:p>
            <a:fld id="{55AED855-4B57-4AA6-B0D5-383AB0374346}" type="slidenum">
              <a:rPr lang="en-US" smtClean="0"/>
              <a:t>21</a:t>
            </a:fld>
            <a:endParaRPr lang="en-US" dirty="0"/>
          </a:p>
        </p:txBody>
      </p:sp>
    </p:spTree>
    <p:extLst>
      <p:ext uri="{BB962C8B-B14F-4D97-AF65-F5344CB8AC3E}">
        <p14:creationId xmlns:p14="http://schemas.microsoft.com/office/powerpoint/2010/main" val="11808356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a:t>
            </a:r>
            <a:r>
              <a:rPr lang="en-US" baseline="0" dirty="0"/>
              <a:t> a look at the list, these are big companies, companies most people interact with every day. This is a small list of the many companies that have entrusted 2nd Watch to help them be cloud forward organizations. </a:t>
            </a:r>
            <a:endParaRPr lang="en-US" dirty="0"/>
          </a:p>
          <a:p>
            <a:endParaRPr lang="en-US" dirty="0"/>
          </a:p>
          <a:p>
            <a:endParaRPr lang="en-US" dirty="0"/>
          </a:p>
          <a:p>
            <a:r>
              <a:rPr lang="en-US" dirty="0"/>
              <a:t>Added VNS ;)</a:t>
            </a:r>
          </a:p>
        </p:txBody>
      </p:sp>
      <p:sp>
        <p:nvSpPr>
          <p:cNvPr id="4" name="Slide Number Placeholder 3"/>
          <p:cNvSpPr>
            <a:spLocks noGrp="1"/>
          </p:cNvSpPr>
          <p:nvPr>
            <p:ph type="sldNum" sz="quarter" idx="10"/>
          </p:nvPr>
        </p:nvSpPr>
        <p:spPr/>
        <p:txBody>
          <a:bodyPr/>
          <a:lstStyle/>
          <a:p>
            <a:fld id="{55AED855-4B57-4AA6-B0D5-383AB0374346}" type="slidenum">
              <a:rPr lang="en-US" smtClean="0"/>
              <a:t>23</a:t>
            </a:fld>
            <a:endParaRPr lang="en-US" dirty="0"/>
          </a:p>
        </p:txBody>
      </p:sp>
    </p:spTree>
    <p:extLst>
      <p:ext uri="{BB962C8B-B14F-4D97-AF65-F5344CB8AC3E}">
        <p14:creationId xmlns:p14="http://schemas.microsoft.com/office/powerpoint/2010/main" val="8677391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PRIMARY</a:t>
            </a:r>
            <a:r>
              <a:rPr lang="en-US" b="1" baseline="0" dirty="0"/>
              <a:t> MESSAGE: </a:t>
            </a:r>
            <a:r>
              <a:rPr lang="en-US" b="0" baseline="0" dirty="0"/>
              <a:t>EMP for Windows Server has well defined and tested process which at a high level includes three steps – Application assessment, Compatibility Packaging and Migration. </a:t>
            </a:r>
          </a:p>
          <a:p>
            <a:endParaRPr lang="en-US" b="0" baseline="0" dirty="0"/>
          </a:p>
          <a:p>
            <a:r>
              <a:rPr lang="en-US" b="0" baseline="0" dirty="0"/>
              <a:t> </a:t>
            </a:r>
            <a:r>
              <a:rPr lang="en-US" b="1" baseline="0" dirty="0"/>
              <a:t>DETAILED MESSAGE: </a:t>
            </a:r>
            <a:r>
              <a:rPr lang="en-US" b="0" baseline="0" dirty="0"/>
              <a:t>EMP for Windows Server has three steps:</a:t>
            </a:r>
          </a:p>
          <a:p>
            <a:endParaRPr lang="en-US" b="0" baseline="0" dirty="0"/>
          </a:p>
          <a:p>
            <a:r>
              <a:rPr lang="en-US" sz="1200" b="1" i="0" kern="1200" dirty="0">
                <a:solidFill>
                  <a:schemeClr val="tx1"/>
                </a:solidFill>
                <a:effectLst/>
                <a:latin typeface="Amazon Ember Regular" charset="0"/>
                <a:ea typeface="+mn-ea"/>
                <a:cs typeface="+mn-cs"/>
              </a:rPr>
              <a:t>Application Assessment</a:t>
            </a:r>
            <a:r>
              <a:rPr lang="en-US" sz="1200" b="0" i="0" kern="1200" dirty="0">
                <a:solidFill>
                  <a:schemeClr val="tx1"/>
                </a:solidFill>
                <a:effectLst/>
                <a:latin typeface="Amazon Ember Regular" charset="0"/>
                <a:ea typeface="+mn-ea"/>
                <a:cs typeface="+mn-cs"/>
              </a:rPr>
              <a:t>: You provide your application requirements and testing criteria to the experts from AWS Partner/Professional Services to ensure robust packaging and migration for your legacy application. The</a:t>
            </a:r>
            <a:r>
              <a:rPr lang="en-US" sz="1200" b="0" i="0" kern="1200" baseline="0" dirty="0">
                <a:solidFill>
                  <a:schemeClr val="tx1"/>
                </a:solidFill>
                <a:effectLst/>
                <a:latin typeface="Amazon Ember Regular" charset="0"/>
                <a:ea typeface="+mn-ea"/>
                <a:cs typeface="+mn-cs"/>
              </a:rPr>
              <a:t> Application discovery documents </a:t>
            </a:r>
            <a:r>
              <a:rPr lang="en-US" sz="1200" b="0" i="0" kern="1200" dirty="0">
                <a:solidFill>
                  <a:schemeClr val="tx1"/>
                </a:solidFill>
                <a:effectLst/>
                <a:latin typeface="Amazon Ember Regular" charset="0"/>
                <a:ea typeface="+mn-ea"/>
                <a:cs typeface="+mn-cs"/>
              </a:rPr>
              <a:t>will gather application requirements across security, configuration, networking, firewall, and licensing settings to begin the application packaging process.</a:t>
            </a:r>
          </a:p>
          <a:p>
            <a:endParaRPr lang="en-US" sz="1200" b="0" i="0" kern="1200" dirty="0">
              <a:solidFill>
                <a:schemeClr val="tx1"/>
              </a:solidFill>
              <a:effectLst/>
              <a:latin typeface="Amazon Ember Regular" charset="0"/>
              <a:ea typeface="+mn-ea"/>
              <a:cs typeface="+mn-cs"/>
            </a:endParaRPr>
          </a:p>
          <a:p>
            <a:r>
              <a:rPr lang="en-US" sz="1200" b="1" i="0" kern="1200" dirty="0">
                <a:solidFill>
                  <a:schemeClr val="tx1"/>
                </a:solidFill>
                <a:effectLst/>
                <a:latin typeface="Amazon Ember Regular" charset="0"/>
                <a:ea typeface="+mn-ea"/>
                <a:cs typeface="+mn-cs"/>
              </a:rPr>
              <a:t>Compatibility Packaging</a:t>
            </a:r>
            <a:r>
              <a:rPr lang="en-US" sz="1200" b="0" i="0" kern="1200" dirty="0">
                <a:solidFill>
                  <a:schemeClr val="tx1"/>
                </a:solidFill>
                <a:effectLst/>
                <a:latin typeface="Amazon Ember Regular" charset="0"/>
                <a:ea typeface="+mn-ea"/>
                <a:cs typeface="+mn-cs"/>
              </a:rPr>
              <a:t>: Post the application assessment, the AWS experts utilize the EMP technology along with the information provided during application assessment to determine the dependencies your application has on the outdated operating system, and creates an application package. EMP compatibility</a:t>
            </a:r>
            <a:r>
              <a:rPr lang="en-US" sz="1200" b="0" i="0" kern="1200" baseline="0" dirty="0">
                <a:solidFill>
                  <a:schemeClr val="tx1"/>
                </a:solidFill>
                <a:effectLst/>
                <a:latin typeface="Amazon Ember Regular" charset="0"/>
                <a:ea typeface="+mn-ea"/>
                <a:cs typeface="+mn-cs"/>
              </a:rPr>
              <a:t> package is created either by capturing all the resources required by the application through an installation process or by capturing the resources required by the application through runtime analysis. The first process is used for applications for which customer has installation media and the second process, called “Reverse Packaging”, is used for applications for which the customer does not have installation media. </a:t>
            </a: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a:p>
            <a:r>
              <a:rPr lang="en-US" sz="1200" b="1" i="0" kern="1200" dirty="0">
                <a:solidFill>
                  <a:schemeClr val="tx1"/>
                </a:solidFill>
                <a:effectLst/>
                <a:latin typeface="Amazon Ember Regular" charset="0"/>
                <a:ea typeface="+mn-ea"/>
                <a:cs typeface="+mn-cs"/>
              </a:rPr>
              <a:t>Migration: </a:t>
            </a:r>
            <a:r>
              <a:rPr lang="en-US" sz="1200" b="0" i="0" kern="1200" dirty="0">
                <a:solidFill>
                  <a:schemeClr val="tx1"/>
                </a:solidFill>
                <a:effectLst/>
                <a:latin typeface="Amazon Ember Regular" charset="0"/>
                <a:ea typeface="+mn-ea"/>
                <a:cs typeface="+mn-cs"/>
              </a:rPr>
              <a:t>In the final step, the AWS experts will deploy the application package created in the previous step to the AWS environment running the latest versions of Windows Server. They also apply operational best practices to accelerate the migration of workloads, thereby reducing risk and improving the final outcome. Once in the AWS cloud, you can focus on optimization of applications, processes, operations and costs.</a:t>
            </a:r>
          </a:p>
          <a:p>
            <a:endParaRPr lang="en-US" sz="1200" b="0" i="0" kern="1200" dirty="0">
              <a:solidFill>
                <a:schemeClr val="tx1"/>
              </a:solidFill>
              <a:effectLst/>
              <a:latin typeface="Amazon Ember Regular"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26</a:t>
            </a:fld>
            <a:endParaRPr lang="en-US" dirty="0"/>
          </a:p>
        </p:txBody>
      </p:sp>
    </p:spTree>
    <p:extLst>
      <p:ext uri="{BB962C8B-B14F-4D97-AF65-F5344CB8AC3E}">
        <p14:creationId xmlns:p14="http://schemas.microsoft.com/office/powerpoint/2010/main" val="39611401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PRIMARY MESSAGE: </a:t>
            </a:r>
            <a:r>
              <a:rPr lang="en-US" b="0" dirty="0"/>
              <a:t>After</a:t>
            </a:r>
            <a:r>
              <a:rPr lang="en-US" b="0" baseline="0" dirty="0"/>
              <a:t> going through the EMP process, legacy application is wrapped in EMP Compatibility package which intercepts calls made by the application to underlying OS and resolves all incompatibilities while maintaining the complete application behavior as is. EMP Compatibility package achieves this due to its 3 key features – Redirection, Isolation and Compatibility.</a:t>
            </a:r>
          </a:p>
          <a:p>
            <a:endParaRPr lang="en-US" b="1" dirty="0"/>
          </a:p>
          <a:p>
            <a:r>
              <a:rPr lang="en-US" b="1" dirty="0"/>
              <a:t>DETAILED MESSAGE:</a:t>
            </a:r>
          </a:p>
          <a:p>
            <a:endParaRPr lang="en-US" b="1" dirty="0"/>
          </a:p>
          <a:p>
            <a:r>
              <a:rPr lang="en-US" b="0" dirty="0"/>
              <a:t>In</a:t>
            </a:r>
            <a:r>
              <a:rPr lang="en-US" b="0" baseline="0" dirty="0"/>
              <a:t> the current state of the world, we see on the left hand side we have a legacy application deployed on older version of Windows Server. After going through the EMP process, the target state has the legacy application without any code changes wrapped in EMP Compatibility Package deployed on one of the newer Windows Server OS. </a:t>
            </a:r>
          </a:p>
          <a:p>
            <a:endParaRPr lang="en-US" b="0" baseline="0" dirty="0"/>
          </a:p>
          <a:p>
            <a:r>
              <a:rPr lang="en-US" b="0" baseline="0" dirty="0"/>
              <a:t>EMP Compatibility Package decouples the application from underlying OS and offers three key features</a:t>
            </a:r>
          </a:p>
          <a:p>
            <a:pPr marL="228600" indent="-228600">
              <a:buAutoNum type="arabicPeriod"/>
            </a:pPr>
            <a:r>
              <a:rPr lang="en-US" b="0" baseline="0" dirty="0"/>
              <a:t>Redirection – Compatibility package intercepts any API call that legacy application makes to the OS and resolves in case of incompatibilities. For example, if the application depends on older version of .NET like .NET 1.0, this older runtime is included in the package itself and any call legacy application makes to the underlying OS for .NET runtime is redirected to the .NET runtime included in the package. Similarly, the package can perform redirections for registry keys, hard coded windows file paths, networking ports etc.</a:t>
            </a:r>
          </a:p>
          <a:p>
            <a:pPr marL="228600" indent="-228600">
              <a:buAutoNum type="arabicPeriod"/>
            </a:pPr>
            <a:r>
              <a:rPr lang="en-US" b="0" baseline="0" dirty="0"/>
              <a:t>Isolation – This features allows the compatibility package to run several versions of a runtime on the same OS. The older runtime is isolated from the external environment and can only be accessed by the legacy application. This further improves the security posture. </a:t>
            </a:r>
          </a:p>
          <a:p>
            <a:pPr marL="228600" indent="-228600">
              <a:buAutoNum type="arabicPeriod"/>
            </a:pPr>
            <a:r>
              <a:rPr lang="en-US" b="0" baseline="0" dirty="0"/>
              <a:t>Compatibility – EMP provides application to OS compatibility while maintaining the application behavior and integrations with other applications tiers, databases, services etc. Additionally, EMP solves for several OS incompatibilities like </a:t>
            </a:r>
            <a:r>
              <a:rPr lang="en-US" b="0" baseline="0" dirty="0" err="1"/>
              <a:t>DEPOut</a:t>
            </a:r>
            <a:r>
              <a:rPr lang="en-US" b="0" baseline="0" dirty="0"/>
              <a:t>, COM Virtualization, reporting different OS back to the application etc. </a:t>
            </a:r>
          </a:p>
          <a:p>
            <a:pPr marL="228600" indent="-228600">
              <a:buAutoNum type="arabicPeriod"/>
            </a:pPr>
            <a:endParaRPr lang="en-US" b="0" baseline="0" dirty="0"/>
          </a:p>
          <a:p>
            <a:pPr marL="0" indent="0">
              <a:buNone/>
            </a:pPr>
            <a:endParaRPr lang="en-US" b="0"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27</a:t>
            </a:fld>
            <a:endParaRPr lang="en-US" dirty="0"/>
          </a:p>
        </p:txBody>
      </p:sp>
    </p:spTree>
    <p:extLst>
      <p:ext uri="{BB962C8B-B14F-4D97-AF65-F5344CB8AC3E}">
        <p14:creationId xmlns:p14="http://schemas.microsoft.com/office/powerpoint/2010/main" val="31889722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PRIMARY MESSAGE: </a:t>
            </a:r>
            <a:r>
              <a:rPr lang="en-US" b="0" dirty="0"/>
              <a:t>When</a:t>
            </a:r>
            <a:r>
              <a:rPr lang="en-US" b="0" baseline="0" dirty="0"/>
              <a:t> faced with end of support, enterprises have few options – 1) Do nothing: exposes enterprises to security, non-compliance risk. 2) Getting Extended Support: Just kicking the can down the road, does not solve EOS problem. Also, customers do not benefit from non-security features and performance improvements on newer Windows Server OS. 4) Refactoring and upgrading all the applications: Can be very complex or even impossible for many applications. High time and resource requirement. 4) </a:t>
            </a:r>
            <a:r>
              <a:rPr lang="en-US" b="1" baseline="0" dirty="0"/>
              <a:t>EMP for Windows Server: </a:t>
            </a:r>
            <a:r>
              <a:rPr lang="en-US" b="0" baseline="0" dirty="0"/>
              <a:t>Future proof solution that not only solves the EOS problem now but also for future. Reduces risk and provides all the performance benefits of running a supported, latest Windows Server OS and finally cost effective since there is no refactoring or recoding of application required, no extended support cost and reduced operating cost. </a:t>
            </a:r>
            <a:endParaRPr lang="en-US" b="1" baseline="0" dirty="0"/>
          </a:p>
          <a:p>
            <a:endParaRPr lang="en-US" b="1" dirty="0"/>
          </a:p>
          <a:p>
            <a:r>
              <a:rPr lang="en-US" b="1" dirty="0"/>
              <a:t>DETAILED</a:t>
            </a:r>
            <a:r>
              <a:rPr lang="en-US" b="1" baseline="0" dirty="0"/>
              <a:t> MESSAGE:</a:t>
            </a:r>
          </a:p>
          <a:p>
            <a:endParaRPr lang="en-US" b="1" baseline="0" dirty="0"/>
          </a:p>
          <a:p>
            <a:pPr marL="0" indent="0">
              <a:buNone/>
            </a:pPr>
            <a:r>
              <a:rPr lang="en-US" b="0" baseline="0" dirty="0"/>
              <a:t>Customers have certain options when faced with EOS, including</a:t>
            </a:r>
          </a:p>
          <a:p>
            <a:pPr marL="228600" indent="-228600">
              <a:buAutoNum type="arabicPeriod"/>
            </a:pPr>
            <a:r>
              <a:rPr lang="en-US" b="1" baseline="0" dirty="0"/>
              <a:t>Continue to run applications on unsupported Windows Server OS</a:t>
            </a:r>
            <a:r>
              <a:rPr lang="en-US" b="0" baseline="0" dirty="0"/>
              <a:t>: High security and compliance risk. High Operational cost if customer decides to isolate the applications behind firewalls</a:t>
            </a:r>
          </a:p>
          <a:p>
            <a:pPr marL="228600" indent="-228600">
              <a:buAutoNum type="arabicPeriod"/>
            </a:pPr>
            <a:r>
              <a:rPr lang="en-US" b="1" baseline="0" dirty="0"/>
              <a:t>Get extended support</a:t>
            </a:r>
            <a:r>
              <a:rPr lang="en-US" b="0" baseline="0" dirty="0"/>
              <a:t>: Extended support is costly and even if you remove the cost from the equation, extended support is only a temporary solution. It helps you kick the can down the road and does not solve the issue of End of Support. Also, Extended Support can only be obtained for Windows Server 2008/R2 and not for Windows Server 2003. </a:t>
            </a:r>
          </a:p>
          <a:p>
            <a:endParaRPr lang="en-US" b="1" baseline="0" dirty="0"/>
          </a:p>
          <a:p>
            <a:r>
              <a:rPr lang="en-US" b="1" baseline="0" dirty="0"/>
              <a:t>Compared to these options EMP offers a superior solution with following benefits:</a:t>
            </a:r>
          </a:p>
          <a:p>
            <a:endParaRPr lang="en-US" b="0" baseline="0" dirty="0"/>
          </a:p>
          <a:p>
            <a:r>
              <a:rPr lang="en-US" b="1" baseline="0" dirty="0"/>
              <a:t>Future-Proof:</a:t>
            </a:r>
            <a:r>
              <a:rPr lang="en-US" b="0" baseline="0" dirty="0"/>
              <a:t> EMP compatibility package decouples the legacy application from underlying OS. This means next time there is a minor or major Windows Server OS update, your risk of upgrade failure is significantly reduced. This provides a permanent solution to periodic end-of-support problem. </a:t>
            </a:r>
          </a:p>
          <a:p>
            <a:r>
              <a:rPr lang="en-US" b="1" baseline="0" dirty="0"/>
              <a:t>Reduced Risk:</a:t>
            </a:r>
            <a:r>
              <a:rPr lang="en-US" b="0" baseline="0" dirty="0"/>
              <a:t> Upgrading the underlying OS significantly reduces the security and compliance risk. New Windows Server OS offers performance and  access to other non-security features like support for Windows Container. </a:t>
            </a:r>
          </a:p>
          <a:p>
            <a:r>
              <a:rPr lang="en-US" b="1" baseline="0" dirty="0"/>
              <a:t>Cost-Effective: </a:t>
            </a:r>
            <a:r>
              <a:rPr lang="en-US" b="0" baseline="0" dirty="0"/>
              <a:t>EMP does not require any refactoring or recoding of legacy applications. Upgrading from EOS OS also means no extended support costs. EMP works for wide range of applications including those with high complexity where refactoring is either no possible or too resource and cost intensive. </a:t>
            </a:r>
            <a:endParaRPr lang="en-US" b="1" baseline="0" dirty="0"/>
          </a:p>
          <a:p>
            <a:endParaRPr lang="en-US" b="1" dirty="0"/>
          </a:p>
          <a:p>
            <a:endParaRPr lang="en-US" b="1" dirty="0"/>
          </a:p>
          <a:p>
            <a:endParaRPr lang="en-US" b="1"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19516243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PRIMARY MESSAGE: </a:t>
            </a:r>
            <a:r>
              <a:rPr lang="en-US" b="0" dirty="0"/>
              <a:t>Even</a:t>
            </a:r>
            <a:r>
              <a:rPr lang="en-US" b="0" baseline="0" dirty="0"/>
              <a:t> when wrapped in EMP Compatibility package, your legacy application will continue to function exactly the same. EMP Package has very low resource requirements, does not connect to any backend infrastructure, and does not require any agent or client to be installed on the target environment. </a:t>
            </a:r>
            <a:endParaRPr lang="en-US" b="1" dirty="0"/>
          </a:p>
          <a:p>
            <a:endParaRPr lang="en-US" b="1" dirty="0"/>
          </a:p>
          <a:p>
            <a:r>
              <a:rPr lang="en-US" b="1" dirty="0"/>
              <a:t>DETAILED</a:t>
            </a:r>
            <a:r>
              <a:rPr lang="en-US" b="1" baseline="0" dirty="0"/>
              <a:t> MESSAGE:</a:t>
            </a:r>
          </a:p>
          <a:p>
            <a:endParaRPr lang="en-US" b="0" baseline="0" dirty="0"/>
          </a:p>
          <a:p>
            <a:r>
              <a:rPr lang="en-US" b="0" baseline="0" dirty="0"/>
              <a:t>A common concern with any packaging technology is whether the application performance will be impacted due to the package. With EMP packaging, the answer is </a:t>
            </a:r>
            <a:r>
              <a:rPr lang="en-US" b="0" u="sng" baseline="0" dirty="0"/>
              <a:t>NO</a:t>
            </a:r>
            <a:r>
              <a:rPr lang="en-US" b="0" baseline="0" dirty="0"/>
              <a:t>.</a:t>
            </a:r>
            <a:r>
              <a:rPr lang="en-US" b="0" u="none" baseline="0" dirty="0"/>
              <a:t> EMP packaging is very lightweight and uses minimal resources. Based on our experience, CPU usage, disk space and RAM used is negligible. Additionally, the package (which is a essentially a windows folder structure) is fully self-sufficient and does not require any agent or client to be installed on the target environment and does not make any connection to any backend infrastructure. </a:t>
            </a:r>
            <a:endParaRPr lang="en-US" b="0"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29</a:t>
            </a:fld>
            <a:endParaRPr lang="en-US" dirty="0"/>
          </a:p>
        </p:txBody>
      </p:sp>
    </p:spTree>
    <p:extLst>
      <p:ext uri="{BB962C8B-B14F-4D97-AF65-F5344CB8AC3E}">
        <p14:creationId xmlns:p14="http://schemas.microsoft.com/office/powerpoint/2010/main" val="6679960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87">
              <a:defRPr/>
            </a:pPr>
            <a:r>
              <a:rPr lang="en-US" dirty="0">
                <a:latin typeface="Arial"/>
              </a:rPr>
              <a:t>To learn more about what AWS can do for your business, talk to me about scheduling a follow-up assessment, where we can discuss how to help you achieve the outcomes that are most critical to your business with AWS.</a:t>
            </a:r>
          </a:p>
          <a:p>
            <a:pPr defTabSz="465887">
              <a:defRPr/>
            </a:pPr>
            <a:endParaRPr lang="en-US" dirty="0">
              <a:latin typeface="Arial"/>
            </a:endParaRPr>
          </a:p>
          <a:p>
            <a:pPr defTabSz="465887">
              <a:defRPr/>
            </a:pPr>
            <a:r>
              <a:rPr lang="en-US" dirty="0">
                <a:latin typeface="Arial"/>
              </a:rPr>
              <a:t>You can also visit the AWS Marketplace to see what software that your organization is currently running is available for immediate deployment in the AWS Cloud.</a:t>
            </a:r>
          </a:p>
          <a:p>
            <a:pPr defTabSz="465887">
              <a:defRPr/>
            </a:pPr>
            <a:endParaRPr lang="en-US" dirty="0">
              <a:latin typeface="Arial"/>
            </a:endParaRPr>
          </a:p>
          <a:p>
            <a:pPr marL="0" marR="0" lvl="0" indent="0" algn="l" defTabSz="465887" rtl="0" eaLnBrk="1" fontAlgn="auto" latinLnBrk="0" hangingPunct="1">
              <a:lnSpc>
                <a:spcPct val="100000"/>
              </a:lnSpc>
              <a:spcBef>
                <a:spcPts val="0"/>
              </a:spcBef>
              <a:spcAft>
                <a:spcPts val="0"/>
              </a:spcAft>
              <a:buClrTx/>
              <a:buSzTx/>
              <a:buFontTx/>
              <a:buNone/>
              <a:tabLst/>
              <a:defRPr/>
            </a:pPr>
            <a:r>
              <a:rPr lang="en-US" dirty="0">
                <a:latin typeface="Arial"/>
              </a:rPr>
              <a:t>AWS for Microsoft YouTube channel for technical demos</a:t>
            </a:r>
            <a:r>
              <a:rPr lang="en-US" baseline="0" dirty="0">
                <a:latin typeface="Arial"/>
              </a:rPr>
              <a:t> </a:t>
            </a:r>
            <a:r>
              <a:rPr lang="en-US" baseline="0">
                <a:latin typeface="Arial"/>
              </a:rPr>
              <a:t>and tips: </a:t>
            </a:r>
            <a:r>
              <a:rPr lang="en-US" sz="1200">
                <a:hlinkClick r:id="rId3"/>
              </a:rPr>
              <a:t>https://www.youtube.com/playlist?list=PLhr1KZpdzukdJllxulUM7pMB7aJ2_FfTP</a:t>
            </a:r>
            <a:endParaRPr lang="en-US" sz="1200"/>
          </a:p>
          <a:p>
            <a:pPr defTabSz="465887">
              <a:defRPr/>
            </a:pPr>
            <a:endParaRPr lang="en-US" dirty="0">
              <a:latin typeface="Arial"/>
            </a:endParaRPr>
          </a:p>
          <a:p>
            <a:pPr defTabSz="465887">
              <a:defRPr/>
            </a:pPr>
            <a:endParaRPr lang="en-US" dirty="0">
              <a:latin typeface="Arial"/>
            </a:endParaRPr>
          </a:p>
          <a:p>
            <a:pPr defTabSz="465887">
              <a:defRPr/>
            </a:pPr>
            <a:r>
              <a:rPr lang="en-US" dirty="0">
                <a:latin typeface="Arial"/>
              </a:rPr>
              <a:t>To learn more or try out the AWS cloud for free, contact us at </a:t>
            </a:r>
            <a:r>
              <a:rPr lang="en-US" dirty="0" err="1">
                <a:latin typeface="Arial"/>
              </a:rPr>
              <a:t>Microsoft@Amazon.com</a:t>
            </a:r>
            <a:r>
              <a:rPr lang="en-US" dirty="0">
                <a:latin typeface="Arial"/>
              </a:rPr>
              <a:t>,  or visit any of the links on-screen.</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31</a:t>
            </a:fld>
            <a:endParaRPr lang="en-US" dirty="0"/>
          </a:p>
        </p:txBody>
      </p:sp>
    </p:spTree>
    <p:extLst>
      <p:ext uri="{BB962C8B-B14F-4D97-AF65-F5344CB8AC3E}">
        <p14:creationId xmlns:p14="http://schemas.microsoft.com/office/powerpoint/2010/main" val="25638791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ReInvent 2018</a:t>
            </a:r>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Footer Placeholder 4"/>
          <p:cNvSpPr>
            <a:spLocks noGrp="1"/>
          </p:cNvSpPr>
          <p:nvPr>
            <p:ph type="ftr" sz="quarter" idx="4"/>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a:ln>
                  <a:noFill/>
                </a:ln>
                <a:solidFill>
                  <a:srgbClr val="282828"/>
                </a:solidFill>
                <a:effectLst/>
                <a:uLnTx/>
                <a:uFillTx/>
                <a:latin typeface="Amazon Ember" charset="0"/>
                <a:ea typeface="Amazon Ember" charset="0"/>
                <a:cs typeface="Amazon Ember" charset="0"/>
              </a:rPr>
              <a:t>© 2018, Amazon Web Services, Inc. or its Affiliates. All rights reserved.</a:t>
            </a:r>
            <a:endPar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231B1E60-5533-4513-935C-E0ABB24C898D}"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5/3/20 8:08 PM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5"/>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9" name="Notes Placeholder 8">
            <a:extLst>
              <a:ext uri="{FF2B5EF4-FFF2-40B4-BE49-F238E27FC236}">
                <a16:creationId xmlns:a16="http://schemas.microsoft.com/office/drawing/2014/main" id="{5AABD2C0-A3F5-DD4C-91A4-2B9D893ECAF3}"/>
              </a:ext>
            </a:extLst>
          </p:cNvPr>
          <p:cNvSpPr>
            <a:spLocks noGrp="1"/>
          </p:cNvSpPr>
          <p:nvPr>
            <p:ph type="body" sz="quarter" idx="3"/>
          </p:nvPr>
        </p:nvSpPr>
        <p:spPr/>
        <p:txBody>
          <a:bodyPr/>
          <a:lstStyle/>
          <a:p>
            <a:r>
              <a:rPr lang="en-US" dirty="0"/>
              <a:t>Previously, customers who wanted to switch from Azure to AWS needed to develop complex scripts, which can be a laborious process. That was 1 year ago. </a:t>
            </a:r>
          </a:p>
          <a:p>
            <a:endParaRPr lang="en-US" dirty="0"/>
          </a:p>
          <a:p>
            <a:r>
              <a:rPr lang="en-US" dirty="0"/>
              <a:t>Now it’s simpler than ever with a scripted way to perform migration. Easily export a VM from Azure and import into AWS into an EC2 AMI, which supports both Windows and Linux, using VM import export tool.</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https://aws.amazon.com/ec2/vm-import/</a:t>
            </a:r>
          </a:p>
          <a:p>
            <a:pPr marL="0" indent="0">
              <a:buFont typeface="Arial" panose="020B0604020202020204" pitchFamily="34" charset="0"/>
              <a:buNone/>
            </a:pPr>
            <a:r>
              <a:rPr lang="en-US" dirty="0"/>
              <a:t>https://aws.amazon.com/server-migration-service/faqs/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9977947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a:t>
            </a:r>
            <a:r>
              <a:rPr lang="en-US" baseline="0" dirty="0"/>
              <a:t> this section if additional slides aren’t needed</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34</a:t>
            </a:fld>
            <a:endParaRPr lang="en-US" dirty="0"/>
          </a:p>
        </p:txBody>
      </p:sp>
    </p:spTree>
    <p:extLst>
      <p:ext uri="{BB962C8B-B14F-4D97-AF65-F5344CB8AC3E}">
        <p14:creationId xmlns:p14="http://schemas.microsoft.com/office/powerpoint/2010/main" val="859281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a:t>
            </a:r>
            <a:r>
              <a:rPr lang="en-US" baseline="0" dirty="0"/>
              <a:t> a look at the list, these are big companies, companies most people interact with every day. This is a small list of the many companies that have entrusted 2nd Watch to help them be cloud forward organizations. </a:t>
            </a:r>
            <a:endParaRPr lang="en-US" dirty="0"/>
          </a:p>
          <a:p>
            <a:endParaRPr lang="en-US" dirty="0"/>
          </a:p>
          <a:p>
            <a:endParaRPr lang="en-US" dirty="0"/>
          </a:p>
          <a:p>
            <a:r>
              <a:rPr lang="en-US" dirty="0"/>
              <a:t>Added VNS ;)</a:t>
            </a:r>
          </a:p>
        </p:txBody>
      </p:sp>
      <p:sp>
        <p:nvSpPr>
          <p:cNvPr id="4" name="Slide Number Placeholder 3"/>
          <p:cNvSpPr>
            <a:spLocks noGrp="1"/>
          </p:cNvSpPr>
          <p:nvPr>
            <p:ph type="sldNum" sz="quarter" idx="10"/>
          </p:nvPr>
        </p:nvSpPr>
        <p:spPr/>
        <p:txBody>
          <a:bodyPr/>
          <a:lstStyle/>
          <a:p>
            <a:fld id="{55AED855-4B57-4AA6-B0D5-383AB0374346}" type="slidenum">
              <a:rPr lang="en-US" smtClean="0"/>
              <a:t>3</a:t>
            </a:fld>
            <a:endParaRPr lang="en-US" dirty="0"/>
          </a:p>
        </p:txBody>
      </p:sp>
    </p:spTree>
    <p:extLst>
      <p:ext uri="{BB962C8B-B14F-4D97-AF65-F5344CB8AC3E}">
        <p14:creationId xmlns:p14="http://schemas.microsoft.com/office/powerpoint/2010/main" val="1337049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708025"/>
            <a:ext cx="6302375" cy="3544888"/>
          </a:xfrm>
        </p:spPr>
      </p:sp>
      <p:sp>
        <p:nvSpPr>
          <p:cNvPr id="3" name="Notes Placeholder 2"/>
          <p:cNvSpPr>
            <a:spLocks noGrp="1"/>
          </p:cNvSpPr>
          <p:nvPr>
            <p:ph type="body" idx="1"/>
          </p:nvPr>
        </p:nvSpPr>
        <p:spPr/>
        <p:txBody>
          <a:bodyPr/>
          <a:lstStyle/>
          <a:p>
            <a:r>
              <a:rPr lang="en-US" dirty="0"/>
              <a:t>Here are</a:t>
            </a:r>
            <a:r>
              <a:rPr lang="en-US" baseline="0" dirty="0"/>
              <a:t> some of the customers running Windows-based applications on the AWS platform today.</a:t>
            </a:r>
          </a:p>
          <a:p>
            <a:r>
              <a:rPr lang="en-US" dirty="0"/>
              <a:t>Three</a:t>
            </a:r>
            <a:r>
              <a:rPr lang="en-US" baseline="0" dirty="0"/>
              <a:t> main trends (we’ll highlight a few examples of each in a minute):</a:t>
            </a:r>
          </a:p>
          <a:p>
            <a:endParaRPr lang="en-US" baseline="0" dirty="0"/>
          </a:p>
          <a:p>
            <a:r>
              <a:rPr lang="en-US" baseline="0" dirty="0"/>
              <a:t>1) Business Unit led transformation – cloud adopted by multiple BUs or development teams.  Goal is usually innovation, looking for the ability to be agile and scale quickly.  After several early successes (usually in rapid succession), the Bus become our advocate to shift traditional </a:t>
            </a:r>
            <a:r>
              <a:rPr lang="en-US" baseline="0" dirty="0" err="1"/>
              <a:t>corp</a:t>
            </a:r>
            <a:r>
              <a:rPr lang="en-US" baseline="0" dirty="0"/>
              <a:t> IT to a new model based on cloud</a:t>
            </a:r>
          </a:p>
          <a:p>
            <a:endParaRPr lang="en-US" baseline="0" dirty="0"/>
          </a:p>
          <a:p>
            <a:r>
              <a:rPr lang="en-US" baseline="0" dirty="0"/>
              <a:t>2) We are seeing a several MSFT workloads as fairly high propensity for customers – namely SharePoint, Dynamics and SQL Server.  Customers are using AWS on the location to shift existing on-</a:t>
            </a:r>
            <a:r>
              <a:rPr lang="en-US" baseline="0" dirty="0" err="1"/>
              <a:t>prem</a:t>
            </a:r>
            <a:r>
              <a:rPr lang="en-US" baseline="0" dirty="0"/>
              <a:t> MSFT workloads to our platform. What we’re hearing is the our network topology and performance profile for the workloads is solving problems for customers that other options aren’t able to deliver.  NOTE:  we could offer to put analysts in touch with a  few examples of customers who are doing this so they can gather data first hand on this.</a:t>
            </a:r>
          </a:p>
          <a:p>
            <a:endParaRPr lang="en-US" baseline="0" dirty="0"/>
          </a:p>
          <a:p>
            <a:r>
              <a:rPr lang="en-US" baseline="0" dirty="0"/>
              <a:t>3) We are starting to see in roads in some specific industries – specifically adopting AWS for their Windows deployments – and see these as beachheads for us.</a:t>
            </a:r>
          </a:p>
          <a:p>
            <a:endParaRPr lang="en-US" baseline="0" dirty="0"/>
          </a:p>
          <a:p>
            <a:endParaRPr lang="en-US" baseline="0" dirty="0"/>
          </a:p>
          <a:p>
            <a:r>
              <a:rPr lang="en-US" baseline="0" dirty="0"/>
              <a:t>-Notes: </a:t>
            </a:r>
            <a:r>
              <a:rPr lang="en-US" baseline="0" dirty="0" err="1"/>
              <a:t>CapOne</a:t>
            </a:r>
            <a:r>
              <a:rPr lang="en-US" baseline="0" dirty="0"/>
              <a:t> is currently a EC2 Windows customer but is moving 100% to open source with AWS</a:t>
            </a:r>
          </a:p>
          <a:p>
            <a:r>
              <a:rPr lang="en-US" baseline="0" dirty="0"/>
              <a:t>-With Partner Windows case studies: https://aws.amazon.com/partners/apn-journal/all/</a:t>
            </a:r>
          </a:p>
          <a:p>
            <a:r>
              <a:rPr lang="en-US" baseline="0" dirty="0"/>
              <a:t>Also check out the Windows Top Customer References wiki: https://w.amazon.com/bin/view/AWS-Sales-BD/AWS-Services-BD/Windows_Workloads_on_AWS_Customer_References/#Attachments</a:t>
            </a:r>
          </a:p>
          <a:p>
            <a:endParaRPr lang="en-US" dirty="0"/>
          </a:p>
        </p:txBody>
      </p:sp>
    </p:spTree>
    <p:extLst>
      <p:ext uri="{BB962C8B-B14F-4D97-AF65-F5344CB8AC3E}">
        <p14:creationId xmlns:p14="http://schemas.microsoft.com/office/powerpoint/2010/main" val="24326664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4893342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Arial"/>
                <a:ea typeface="+mn-ea"/>
                <a:cs typeface="+mn-cs"/>
              </a:rPr>
              <a:t>More Experience Running Windows Server Workloads in the Cloud</a:t>
            </a:r>
            <a:r>
              <a:rPr lang="en-US" sz="1200" kern="1200" dirty="0">
                <a:solidFill>
                  <a:schemeClr val="tx1"/>
                </a:solidFill>
                <a:effectLst/>
                <a:latin typeface="Arial"/>
                <a:ea typeface="+mn-ea"/>
                <a:cs typeface="+mn-cs"/>
              </a:rPr>
              <a:t> - AWS was the first major cloud platform to offer Windows Server instances in 2008 and, today, hundreds of thousands of customers across all industries including Adobe, Autodesk, Capital One, General Electric, Hess, Kaplan, Pitney Bowes, Riot Games, and Siemens trust AWS to run business-critical Windows workloads such as Exchange, SharePoint, SQL Server, Active Directory, and Dynamics.</a:t>
            </a:r>
          </a:p>
          <a:p>
            <a:endParaRPr lang="en-US" b="0" dirty="0"/>
          </a:p>
          <a:p>
            <a:r>
              <a:rPr lang="en-US" b="1" dirty="0"/>
              <a:t>Breadth,</a:t>
            </a:r>
            <a:r>
              <a:rPr lang="en-US" b="1" baseline="0" dirty="0"/>
              <a:t> depth and global reach of AWS</a:t>
            </a:r>
          </a:p>
          <a:p>
            <a:r>
              <a:rPr lang="en-US" sz="1200" kern="0" baseline="0" dirty="0">
                <a:solidFill>
                  <a:schemeClr val="tx1"/>
                </a:solidFill>
                <a:effectLst/>
                <a:latin typeface="Arial"/>
                <a:ea typeface="+mn-ea"/>
                <a:cs typeface="+mn-cs"/>
              </a:rPr>
              <a:t>.Our global reach spans 53 Availability Zones across 18 geographic regions around the world, with plans to add to this global footprint in 2018.  The Global network of AWS Edge locations now consists of xx points of presence worldwide, including the United States, Canada, Europe, Asia, Australia, and South America. </a:t>
            </a:r>
            <a:endParaRPr lang="en-US" dirty="0"/>
          </a:p>
          <a:p>
            <a:endParaRPr lang="en-US" b="1"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1" baseline="0" dirty="0"/>
              <a:t>Superior uptime - </a:t>
            </a:r>
            <a:r>
              <a:rPr lang="en-US" sz="1200" b="0" i="0" kern="1200" dirty="0">
                <a:solidFill>
                  <a:schemeClr val="tx1"/>
                </a:solidFill>
                <a:effectLst/>
                <a:latin typeface="Amazon Ember Regular" charset="0"/>
                <a:ea typeface="+mn-ea"/>
                <a:cs typeface="+mn-cs"/>
              </a:rPr>
              <a:t>Business critical apps such as Microsoft SQL Server, require strict SLAs for application uptime that require highly available infrastructure.  The AWS Cloud infrastructure is built around Regions and Availability Zones (“AZs”) which are designed to meet the availability requirements of the most demanding applications. A Region is a physical location in the world where we have multiple Availability Zones. Availability Zones consist of one or more discrete data centers, each with redundant power, networking and connectivity, housed in separate facilities. These Availability Zones offer you the ability to operate production applications and databases which are more highly available, fault tolerant and scalable than would be possible from a single data center.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t>Better performance </a:t>
            </a:r>
            <a:r>
              <a:rPr lang="en-US" dirty="0"/>
              <a:t>– customers like Hess and Capital</a:t>
            </a:r>
            <a:r>
              <a:rPr lang="en-US" baseline="0" dirty="0"/>
              <a:t> One report better performance on AWS than on-premises</a:t>
            </a:r>
          </a:p>
          <a:p>
            <a:endParaRPr lang="en-US" b="1" baseline="0" dirty="0"/>
          </a:p>
          <a:p>
            <a:r>
              <a:rPr lang="en-US" b="1" baseline="0" dirty="0"/>
              <a:t>Lower cost of ownership with flexible licensing  </a:t>
            </a:r>
          </a:p>
          <a:p>
            <a:r>
              <a:rPr lang="en-US" sz="1200" b="0" i="0" kern="1200" dirty="0">
                <a:solidFill>
                  <a:schemeClr val="tx1"/>
                </a:solidFill>
                <a:effectLst/>
                <a:latin typeface="Amazon Ember Regular" charset="0"/>
                <a:ea typeface="+mn-ea"/>
                <a:cs typeface="+mn-cs"/>
              </a:rPr>
              <a:t>Amazon EC2 Windows Server instances let you pay only for the resources you use and scale up and down based on demand.  You can choose from a variety of purchasing options, including on-demand, reserved, and dedicated instances as well as dedicated hosts.  We are constantly updating our feature set, like the recently announced support for disabling Hyper-threading, to help optimize licensing costs for your Windows workloads.   AWS helps you save money on your existing investment in Microsoft applications with options bring your own licenses (BYOL).  For many new applications, you can also purchase Windows Server licenses with your EC2 Instance purchase.</a:t>
            </a:r>
          </a:p>
          <a:p>
            <a:r>
              <a:rPr lang="en-US" sz="1200" b="0" i="0" kern="1200" dirty="0">
                <a:solidFill>
                  <a:schemeClr val="tx1"/>
                </a:solidFill>
                <a:effectLst/>
                <a:latin typeface="Amazon Ember Regular" charset="0"/>
                <a:ea typeface="+mn-ea"/>
                <a:cs typeface="+mn-cs"/>
              </a:rPr>
              <a:t> </a:t>
            </a:r>
            <a:endParaRPr lang="en-US" b="1"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0" baseline="0" dirty="0">
                <a:solidFill>
                  <a:schemeClr val="tx1"/>
                </a:solidFill>
                <a:effectLst/>
                <a:latin typeface="Arial"/>
                <a:ea typeface="+mn-ea"/>
                <a:cs typeface="+mn-cs"/>
              </a:rPr>
              <a:t>And there are endless possibilities with our </a:t>
            </a:r>
            <a:r>
              <a:rPr lang="en-US" sz="1200" b="1" kern="0" baseline="0" dirty="0">
                <a:solidFill>
                  <a:schemeClr val="tx1"/>
                </a:solidFill>
                <a:effectLst/>
                <a:latin typeface="Arial"/>
                <a:ea typeface="+mn-ea"/>
                <a:cs typeface="+mn-cs"/>
              </a:rPr>
              <a:t>partner ecosystem</a:t>
            </a:r>
            <a:r>
              <a:rPr lang="en-US" sz="1200" kern="0" baseline="0" dirty="0">
                <a:solidFill>
                  <a:schemeClr val="tx1"/>
                </a:solidFill>
                <a:effectLst/>
                <a:latin typeface="Arial"/>
                <a:ea typeface="+mn-ea"/>
                <a:cs typeface="+mn-cs"/>
              </a:rPr>
              <a:t>, which is by far, the largest of any cloud provider with cloud migration experience with tens of thousands of consulting and technology partners including Accenture, Booz Allen, Capgemini, </a:t>
            </a:r>
            <a:r>
              <a:rPr lang="en-US" sz="1200" kern="0" baseline="0" dirty="0" err="1">
                <a:solidFill>
                  <a:schemeClr val="tx1"/>
                </a:solidFill>
                <a:effectLst/>
                <a:latin typeface="Arial"/>
                <a:ea typeface="+mn-ea"/>
                <a:cs typeface="+mn-cs"/>
              </a:rPr>
              <a:t>Informatica</a:t>
            </a:r>
            <a:r>
              <a:rPr lang="en-US" sz="1200" kern="0" baseline="0" dirty="0">
                <a:solidFill>
                  <a:schemeClr val="tx1"/>
                </a:solidFill>
                <a:effectLst/>
                <a:latin typeface="Arial"/>
                <a:ea typeface="+mn-ea"/>
                <a:cs typeface="+mn-cs"/>
              </a:rPr>
              <a:t>, Infosys, SAP, and Splunk.</a:t>
            </a:r>
            <a:endParaRPr lang="en-US" sz="1200" b="1" dirty="0">
              <a:latin typeface="Amazon Ember Regular"/>
              <a:ea typeface="Amazon Ember Light" panose="020B0403020204020204" pitchFamily="34" charset="0"/>
              <a:cs typeface="Amazon Ember Light" panose="020B04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0" baseline="0" dirty="0">
              <a:solidFill>
                <a:schemeClr val="tx1"/>
              </a:solidFill>
              <a:effectLst/>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And with AWS, </a:t>
            </a:r>
            <a:r>
              <a:rPr lang="en-US" sz="1200" kern="1200" dirty="0">
                <a:solidFill>
                  <a:schemeClr val="tx1"/>
                </a:solidFill>
                <a:effectLst/>
                <a:latin typeface="Arial"/>
                <a:ea typeface="+mn-ea"/>
                <a:cs typeface="+mn-cs"/>
              </a:rPr>
              <a:t>you have the </a:t>
            </a:r>
            <a:r>
              <a:rPr lang="en-US" sz="1200" b="1" kern="1200" dirty="0">
                <a:solidFill>
                  <a:schemeClr val="tx1"/>
                </a:solidFill>
                <a:effectLst/>
                <a:latin typeface="Arial"/>
                <a:ea typeface="+mn-ea"/>
                <a:cs typeface="+mn-cs"/>
              </a:rPr>
              <a:t>flexibility</a:t>
            </a:r>
            <a:r>
              <a:rPr lang="en-US" sz="1200" kern="1200" dirty="0">
                <a:solidFill>
                  <a:schemeClr val="tx1"/>
                </a:solidFill>
                <a:effectLst/>
                <a:latin typeface="Arial"/>
                <a:ea typeface="+mn-ea"/>
                <a:cs typeface="+mn-cs"/>
              </a:rPr>
              <a:t> to choose to migrate your 32 bit legacy applications, which services to use, how you want to use them,</a:t>
            </a:r>
            <a:r>
              <a:rPr lang="en-US" sz="1200" kern="1200" baseline="0" dirty="0">
                <a:solidFill>
                  <a:schemeClr val="tx1"/>
                </a:solidFill>
                <a:effectLst/>
                <a:latin typeface="Arial"/>
                <a:ea typeface="+mn-ea"/>
                <a:cs typeface="+mn-cs"/>
              </a:rPr>
              <a:t> and for how long so you have flexibility for the future.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0" baseline="0" dirty="0">
              <a:solidFill>
                <a:schemeClr val="tx1"/>
              </a:solidFill>
              <a:effectLst/>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0" baseline="0" dirty="0">
                <a:solidFill>
                  <a:schemeClr val="tx1"/>
                </a:solidFill>
                <a:effectLst/>
                <a:latin typeface="Arial"/>
                <a:ea typeface="+mn-ea"/>
                <a:cs typeface="+mn-cs"/>
              </a:rPr>
              <a:t>Let me provide you some more detail on why AWS is the best place to run your Windows workloads.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37</a:t>
            </a:fld>
            <a:endParaRPr lang="en-US" dirty="0"/>
          </a:p>
        </p:txBody>
      </p:sp>
    </p:spTree>
    <p:extLst>
      <p:ext uri="{BB962C8B-B14F-4D97-AF65-F5344CB8AC3E}">
        <p14:creationId xmlns:p14="http://schemas.microsoft.com/office/powerpoint/2010/main" val="21931366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200"/>
              </a:spcBef>
            </a:pPr>
            <a:r>
              <a:rPr lang="en-US" dirty="0"/>
              <a:t>[internal note] </a:t>
            </a:r>
            <a:r>
              <a:rPr lang="en-US" sz="1200" dirty="0">
                <a:gradFill>
                  <a:gsLst>
                    <a:gs pos="26804">
                      <a:schemeClr val="accent3"/>
                    </a:gs>
                    <a:gs pos="47938">
                      <a:schemeClr val="accent3"/>
                    </a:gs>
                  </a:gsLst>
                  <a:lin ang="2700000" scaled="0"/>
                </a:gradFill>
                <a:latin typeface="Amazon Ember Heavy" panose="020B0803020204020204" pitchFamily="34" charset="0"/>
                <a:ea typeface="Amazon Ember Heavy" panose="020B0803020204020204" pitchFamily="34" charset="0"/>
                <a:cs typeface="Amazon Ember Heavy" panose="020B0803020204020204" pitchFamily="34" charset="0"/>
              </a:rPr>
              <a:t>Your Customer</a:t>
            </a:r>
            <a:r>
              <a:rPr lang="en-US" sz="1200" baseline="0" dirty="0">
                <a:gradFill>
                  <a:gsLst>
                    <a:gs pos="26804">
                      <a:schemeClr val="accent3"/>
                    </a:gs>
                    <a:gs pos="47938">
                      <a:schemeClr val="accent3"/>
                    </a:gs>
                  </a:gsLst>
                  <a:lin ang="2700000" scaled="0"/>
                </a:gradFill>
                <a:latin typeface="Amazon Ember Heavy" panose="020B0803020204020204" pitchFamily="34" charset="0"/>
                <a:ea typeface="Amazon Ember Heavy" panose="020B0803020204020204" pitchFamily="34" charset="0"/>
                <a:cs typeface="Amazon Ember Heavy" panose="020B0803020204020204" pitchFamily="34" charset="0"/>
              </a:rPr>
              <a:t> would benefit if…(delete if not ENT/NAMED/Strategic account are the sweet spot– 90% of AMS deals are Windows)</a:t>
            </a:r>
            <a:endParaRPr lang="en-US" sz="1200" dirty="0">
              <a:gradFill>
                <a:gsLst>
                  <a:gs pos="26804">
                    <a:schemeClr val="accent3"/>
                  </a:gs>
                  <a:gs pos="47938">
                    <a:schemeClr val="accent3"/>
                  </a:gs>
                </a:gsLst>
                <a:lin ang="2700000" scaled="0"/>
              </a:gradFill>
              <a:latin typeface="Amazon Ember Heavy" panose="020B0803020204020204" pitchFamily="34" charset="0"/>
              <a:ea typeface="Amazon Ember Heavy" panose="020B0803020204020204" pitchFamily="34" charset="0"/>
              <a:cs typeface="Amazon Ember Heavy" panose="020B0803020204020204" pitchFamily="34" charset="0"/>
            </a:endParaRPr>
          </a:p>
          <a:p>
            <a:pPr marL="228600" indent="-228600">
              <a:lnSpc>
                <a:spcPct val="90000"/>
              </a:lnSpc>
              <a:spcBef>
                <a:spcPts val="1200"/>
              </a:spcBef>
              <a:buFont typeface="Arial" panose="020B0604020202020204" pitchFamily="34" charset="0"/>
              <a:buChar char="•"/>
            </a:pPr>
            <a:r>
              <a:rPr lang="en-US" sz="1200" dirty="0">
                <a:gradFill>
                  <a:gsLst>
                    <a:gs pos="47938">
                      <a:schemeClr val="accent6">
                        <a:lumMod val="50000"/>
                      </a:schemeClr>
                    </a:gs>
                    <a:gs pos="73000">
                      <a:schemeClr val="accent6">
                        <a:lumMod val="50000"/>
                      </a:schemeClr>
                    </a:gs>
                  </a:gsLst>
                  <a:lin ang="2700000" scaled="0"/>
                </a:gradFill>
              </a:rPr>
              <a:t>Is Enterprise, Named, Strategic</a:t>
            </a:r>
          </a:p>
          <a:p>
            <a:pPr marL="228600" indent="-228600">
              <a:lnSpc>
                <a:spcPct val="90000"/>
              </a:lnSpc>
              <a:spcBef>
                <a:spcPts val="1200"/>
              </a:spcBef>
              <a:buFont typeface="Arial" panose="020B0604020202020204" pitchFamily="34" charset="0"/>
              <a:buChar char="•"/>
            </a:pPr>
            <a:r>
              <a:rPr lang="en-US" sz="1200" dirty="0">
                <a:gradFill>
                  <a:gsLst>
                    <a:gs pos="47938">
                      <a:schemeClr val="accent6">
                        <a:lumMod val="50000"/>
                      </a:schemeClr>
                    </a:gs>
                    <a:gs pos="73000">
                      <a:schemeClr val="accent6">
                        <a:lumMod val="50000"/>
                      </a:schemeClr>
                    </a:gs>
                  </a:gsLst>
                  <a:lin ang="2700000" scaled="0"/>
                </a:gradFill>
              </a:rPr>
              <a:t>Is engaged at a senior executive level – this presentation is not for middle </a:t>
            </a:r>
            <a:r>
              <a:rPr lang="en-US" sz="1200" dirty="0" err="1">
                <a:gradFill>
                  <a:gsLst>
                    <a:gs pos="47938">
                      <a:schemeClr val="accent6">
                        <a:lumMod val="50000"/>
                      </a:schemeClr>
                    </a:gs>
                    <a:gs pos="73000">
                      <a:schemeClr val="accent6">
                        <a:lumMod val="50000"/>
                      </a:schemeClr>
                    </a:gs>
                  </a:gsLst>
                  <a:lin ang="2700000" scaled="0"/>
                </a:gradFill>
              </a:rPr>
              <a:t>mgmt</a:t>
            </a:r>
            <a:r>
              <a:rPr lang="en-US" sz="1200" dirty="0">
                <a:gradFill>
                  <a:gsLst>
                    <a:gs pos="47938">
                      <a:schemeClr val="accent6">
                        <a:lumMod val="50000"/>
                      </a:schemeClr>
                    </a:gs>
                    <a:gs pos="73000">
                      <a:schemeClr val="accent6">
                        <a:lumMod val="50000"/>
                      </a:schemeClr>
                    </a:gs>
                  </a:gsLst>
                  <a:lin ang="2700000" scaled="0"/>
                </a:gradFill>
              </a:rPr>
              <a:t> </a:t>
            </a:r>
          </a:p>
          <a:p>
            <a:pPr marL="228600" indent="-228600">
              <a:lnSpc>
                <a:spcPct val="90000"/>
              </a:lnSpc>
              <a:spcBef>
                <a:spcPts val="1200"/>
              </a:spcBef>
              <a:buFont typeface="Arial" panose="020B0604020202020204" pitchFamily="34" charset="0"/>
              <a:buChar char="•"/>
            </a:pPr>
            <a:r>
              <a:rPr lang="en-US" sz="1200" dirty="0">
                <a:gradFill>
                  <a:gsLst>
                    <a:gs pos="47938">
                      <a:schemeClr val="accent6">
                        <a:lumMod val="50000"/>
                      </a:schemeClr>
                    </a:gs>
                    <a:gs pos="73000">
                      <a:schemeClr val="accent6">
                        <a:lumMod val="50000"/>
                      </a:schemeClr>
                    </a:gs>
                  </a:gsLst>
                  <a:lin ang="2700000" scaled="0"/>
                </a:gradFill>
              </a:rPr>
              <a:t>Lacks internal resources and/or skills to build and operate AWS at scale </a:t>
            </a:r>
          </a:p>
          <a:p>
            <a:pPr marL="228600" indent="-228600">
              <a:lnSpc>
                <a:spcPct val="90000"/>
              </a:lnSpc>
              <a:spcBef>
                <a:spcPts val="1200"/>
              </a:spcBef>
              <a:buFont typeface="Arial" panose="020B0604020202020204" pitchFamily="34" charset="0"/>
              <a:buChar char="•"/>
            </a:pPr>
            <a:r>
              <a:rPr lang="en-US" sz="1200" dirty="0">
                <a:gradFill>
                  <a:gsLst>
                    <a:gs pos="47938">
                      <a:schemeClr val="accent6">
                        <a:lumMod val="50000"/>
                      </a:schemeClr>
                    </a:gs>
                    <a:gs pos="73000">
                      <a:schemeClr val="accent6">
                        <a:lumMod val="50000"/>
                      </a:schemeClr>
                    </a:gs>
                  </a:gsLst>
                  <a:lin ang="2700000" scaled="0"/>
                </a:gradFill>
              </a:rPr>
              <a:t>Is interested in a prescribed approach to AWS adoption</a:t>
            </a:r>
          </a:p>
          <a:p>
            <a:pPr marL="228600" indent="-228600">
              <a:lnSpc>
                <a:spcPct val="90000"/>
              </a:lnSpc>
              <a:spcBef>
                <a:spcPts val="1200"/>
              </a:spcBef>
              <a:buFont typeface="Arial" panose="020B0604020202020204" pitchFamily="34" charset="0"/>
              <a:buChar char="•"/>
            </a:pPr>
            <a:r>
              <a:rPr lang="en-US" sz="1200" dirty="0">
                <a:gradFill>
                  <a:gsLst>
                    <a:gs pos="47938">
                      <a:schemeClr val="accent6">
                        <a:lumMod val="50000"/>
                      </a:schemeClr>
                    </a:gs>
                    <a:gs pos="73000">
                      <a:schemeClr val="accent6">
                        <a:lumMod val="50000"/>
                      </a:schemeClr>
                    </a:gs>
                  </a:gsLst>
                  <a:lin ang="2700000" scaled="0"/>
                </a:gradFill>
              </a:rPr>
              <a:t>Is not necessarily interested in outsourcing operations long term</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38</a:t>
            </a:fld>
            <a:endParaRPr lang="en-US" dirty="0"/>
          </a:p>
        </p:txBody>
      </p:sp>
    </p:spTree>
    <p:extLst>
      <p:ext uri="{BB962C8B-B14F-4D97-AF65-F5344CB8AC3E}">
        <p14:creationId xmlns:p14="http://schemas.microsoft.com/office/powerpoint/2010/main" val="25400910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 name="Shape 775"/>
          <p:cNvSpPr>
            <a:spLocks noGrp="1" noRot="1" noChangeAspect="1"/>
          </p:cNvSpPr>
          <p:nvPr>
            <p:ph type="sldImg"/>
          </p:nvPr>
        </p:nvSpPr>
        <p:spPr>
          <a:xfrm>
            <a:off x="381000" y="685800"/>
            <a:ext cx="6096000" cy="3429000"/>
          </a:xfrm>
          <a:prstGeom prst="rect">
            <a:avLst/>
          </a:prstGeom>
        </p:spPr>
        <p:txBody>
          <a:bodyPr/>
          <a:lstStyle/>
          <a:p>
            <a:endParaRPr/>
          </a:p>
        </p:txBody>
      </p:sp>
      <p:sp>
        <p:nvSpPr>
          <p:cNvPr id="776" name="Shape 776"/>
          <p:cNvSpPr>
            <a:spLocks noGrp="1"/>
          </p:cNvSpPr>
          <p:nvPr>
            <p:ph type="body" sz="quarter" idx="1"/>
          </p:nvPr>
        </p:nvSpPr>
        <p:spPr>
          <a:prstGeom prst="rect">
            <a:avLst/>
          </a:prstGeom>
        </p:spPr>
        <p:txBody>
          <a:bodyPr/>
          <a:lstStyle/>
          <a:p>
            <a:r>
              <a:rPr dirty="0"/>
              <a:t>So, it's not just how many services and capabilities we have, but we're also iterating at a very fast clip by listening to what our customers tell us matters, and then making that a reality. As a builder on the AWS platform, every day a customer wakes up, on average, with three new capabilities they can choose to use or not. </a:t>
            </a:r>
          </a:p>
          <a:p>
            <a:endParaRPr dirty="0"/>
          </a:p>
          <a:p>
            <a:r>
              <a:rPr dirty="0"/>
              <a:t>Just for perspective, in 2011, we released over 80 significant services and features; in 2012, nearly 160; in 2013, 280, in 2014, 516, in 2015, we launched 722. In 2016, we launched 1,017 new services and features. </a:t>
            </a:r>
            <a:r>
              <a:rPr lang="en-US" dirty="0"/>
              <a:t>For 2017,</a:t>
            </a:r>
            <a:r>
              <a:rPr lang="en-US" baseline="0" dirty="0"/>
              <a:t> we </a:t>
            </a:r>
            <a:r>
              <a:rPr dirty="0"/>
              <a:t>launched 236 new features and services in 2017. </a:t>
            </a:r>
          </a:p>
          <a:p>
            <a:endParaRPr dirty="0"/>
          </a:p>
          <a:p>
            <a:r>
              <a:rPr lang="en-US" dirty="0"/>
              <a:t>MSFT</a:t>
            </a:r>
            <a:r>
              <a:rPr lang="en-US" baseline="0" dirty="0"/>
              <a:t> in comparison, only released 776 total features</a:t>
            </a:r>
            <a:r>
              <a:rPr lang="en-US" dirty="0"/>
              <a:t> in 2017 (38% less than us), and Google only 526</a:t>
            </a:r>
            <a:endParaRPr dirty="0"/>
          </a:p>
        </p:txBody>
      </p:sp>
    </p:spTree>
    <p:extLst>
      <p:ext uri="{BB962C8B-B14F-4D97-AF65-F5344CB8AC3E}">
        <p14:creationId xmlns:p14="http://schemas.microsoft.com/office/powerpoint/2010/main" val="31669874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Dole Food Company </a:t>
            </a:r>
            <a:r>
              <a:rPr lang="en-US" dirty="0"/>
              <a:t>is an American-based agricultural multinational corporation that distributes its products in 90 countries. Searching for a solution to host its MSFT SharePoint sites, the company chose AWS because of cost, efficiency, and to improve operational efficiency. By running on AWS, Dole can launch a new SharePoint website in minutes, host business intelligence and mobile applications globally, and estimates savings $350,000 in operating expenses. https://</a:t>
            </a:r>
            <a:r>
              <a:rPr lang="en-US" dirty="0" err="1"/>
              <a:t>www.youtube.com</a:t>
            </a:r>
            <a:r>
              <a:rPr lang="en-US" dirty="0"/>
              <a:t>/</a:t>
            </a:r>
            <a:r>
              <a:rPr lang="en-US" dirty="0" err="1"/>
              <a:t>watch?v</a:t>
            </a:r>
            <a:r>
              <a:rPr lang="en-US" dirty="0"/>
              <a:t>=N3zwDaPCViI</a:t>
            </a:r>
          </a:p>
          <a:p>
            <a:endParaRPr lang="en-US" b="1" dirty="0"/>
          </a:p>
          <a:p>
            <a:r>
              <a:rPr lang="en-US" b="1" dirty="0"/>
              <a:t>Pitney Bowes </a:t>
            </a:r>
            <a:r>
              <a:rPr lang="en-US" dirty="0"/>
              <a:t>- Faced with aging infrastructure requiring big capital refresh. Selected AWS primarily on cost and developer productivity. AWS adoption patterns – lift &amp; shift, cloud optimized and cloud native. PB Transportation Hub moved via lift &amp; shift, adding high availability &amp; true DR. PB  </a:t>
            </a:r>
            <a:r>
              <a:rPr lang="en-US" dirty="0" err="1"/>
              <a:t>BorderFree</a:t>
            </a:r>
            <a:r>
              <a:rPr lang="en-US" dirty="0"/>
              <a:t> evolving to cloud native, building AWS based CI with </a:t>
            </a:r>
            <a:r>
              <a:rPr lang="en-US" dirty="0" err="1"/>
              <a:t>Ansible</a:t>
            </a:r>
            <a:r>
              <a:rPr lang="en-US" dirty="0"/>
              <a:t>, </a:t>
            </a:r>
            <a:r>
              <a:rPr lang="en-US" dirty="0" err="1"/>
              <a:t>CloudFormation</a:t>
            </a:r>
            <a:r>
              <a:rPr lang="en-US" dirty="0"/>
              <a:t> &amp; Docker. </a:t>
            </a:r>
          </a:p>
          <a:p>
            <a:r>
              <a:rPr lang="en-US" dirty="0"/>
              <a:t>Note from YouTube </a:t>
            </a:r>
            <a:r>
              <a:rPr lang="en-US" dirty="0" err="1"/>
              <a:t>preso</a:t>
            </a:r>
            <a:r>
              <a:rPr lang="en-US" dirty="0"/>
              <a:t>: 16,000+ employees, multi-billion revenue. Azure for early projects (shipping, postage)</a:t>
            </a:r>
          </a:p>
          <a:p>
            <a:r>
              <a:rPr lang="en-US" dirty="0"/>
              <a:t>Learned several required features were not production ready. Load balancing L7 support. </a:t>
            </a:r>
            <a:r>
              <a:rPr lang="en-US" dirty="0" err="1"/>
              <a:t>AutoScaling</a:t>
            </a:r>
            <a:r>
              <a:rPr lang="en-US" dirty="0"/>
              <a:t> dynamic instance provisioning. Performance jitters &amp; scale challenges. Selected AWS as strategic innovation platform</a:t>
            </a:r>
          </a:p>
          <a:p>
            <a:r>
              <a:rPr lang="en-US" dirty="0"/>
              <a:t>Ability to move fast. Depth &amp; breadth of feature set. Faced with aging infrastructure. Selected AWS primarily on cost and developer productivity. AWS adoption patterns – lift &amp; shift, cloud optimized and cloud native. Successfully moved Transportation Hub via lift &amp; shift, adding high availability &amp; true DR. Evolving </a:t>
            </a:r>
            <a:r>
              <a:rPr lang="en-US" dirty="0" err="1"/>
              <a:t>BorderFree</a:t>
            </a:r>
            <a:r>
              <a:rPr lang="en-US" dirty="0"/>
              <a:t> to cloud native, building AWS based CI with </a:t>
            </a:r>
            <a:r>
              <a:rPr lang="en-US" dirty="0" err="1"/>
              <a:t>Ansible</a:t>
            </a:r>
            <a:r>
              <a:rPr lang="en-US" dirty="0"/>
              <a:t>, </a:t>
            </a:r>
            <a:r>
              <a:rPr lang="en-US" dirty="0" err="1"/>
              <a:t>CloudFormation</a:t>
            </a:r>
            <a:r>
              <a:rPr lang="en-US" dirty="0"/>
              <a:t> &amp; Docker. </a:t>
            </a:r>
          </a:p>
          <a:p>
            <a:endParaRPr lang="en-US" dirty="0"/>
          </a:p>
          <a:p>
            <a:r>
              <a:rPr lang="en-US" b="1" dirty="0" err="1"/>
              <a:t>Xero</a:t>
            </a:r>
            <a:r>
              <a:rPr lang="en-US" dirty="0"/>
              <a:t> - In January 2013 </a:t>
            </a:r>
            <a:r>
              <a:rPr lang="en-US" dirty="0" err="1"/>
              <a:t>Xero</a:t>
            </a:r>
            <a:r>
              <a:rPr lang="en-US" dirty="0"/>
              <a:t> moved our customers and systems to a new infrastructure that was designed to deliver an improved experience and to allow us to scale up to a million customers. That platform has served us and our customers well. However, as we continue to grow our customer base, we are mindful of the need to scale our platform to provide customers with a fast, secure and easily accessible cloud platform they can access anytime, from any device connected to the internet. With that in mind, we are shifting the core cloud platform to Amazon Web Services (AWS), providing us with significant potential to continually improve the underlying technologies that help </a:t>
            </a:r>
            <a:r>
              <a:rPr lang="en-US" dirty="0" err="1"/>
              <a:t>Xero</a:t>
            </a:r>
            <a:r>
              <a:rPr lang="en-US" dirty="0"/>
              <a:t> function. Our new platform has been built on Amazon Web Services (AWS) across its US data centers, and is designed to allow growth to millions of customers and reduce the chances of downtime.</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40</a:t>
            </a:fld>
            <a:endParaRPr lang="en-US" dirty="0"/>
          </a:p>
        </p:txBody>
      </p:sp>
    </p:spTree>
    <p:extLst>
      <p:ext uri="{BB962C8B-B14F-4D97-AF65-F5344CB8AC3E}">
        <p14:creationId xmlns:p14="http://schemas.microsoft.com/office/powerpoint/2010/main" val="37138837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ReInvent 2018</a:t>
            </a:r>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Footer Placeholder 4"/>
          <p:cNvSpPr>
            <a:spLocks noGrp="1"/>
          </p:cNvSpPr>
          <p:nvPr>
            <p:ph type="ftr" sz="quarter" idx="4"/>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a:ln>
                  <a:noFill/>
                </a:ln>
                <a:solidFill>
                  <a:srgbClr val="282828"/>
                </a:solidFill>
                <a:effectLst/>
                <a:uLnTx/>
                <a:uFillTx/>
                <a:latin typeface="Amazon Ember" charset="0"/>
                <a:ea typeface="Amazon Ember" charset="0"/>
                <a:cs typeface="Amazon Ember" charset="0"/>
              </a:rPr>
              <a:t>© 2018, Amazon Web Services, Inc. or its Affiliates. All rights reserved.</a:t>
            </a:r>
            <a:endPar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A786A120-CF7D-4FEF-877B-A312C198AC0E}"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5/3/20 8:08 PM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5"/>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9" name="Notes Placeholder 8">
            <a:extLst>
              <a:ext uri="{FF2B5EF4-FFF2-40B4-BE49-F238E27FC236}">
                <a16:creationId xmlns:a16="http://schemas.microsoft.com/office/drawing/2014/main" id="{0CEC1BB5-0A70-7B49-8713-46C30A5BD260}"/>
              </a:ext>
            </a:extLst>
          </p:cNvPr>
          <p:cNvSpPr>
            <a:spLocks noGrp="1"/>
          </p:cNvSpPr>
          <p:nvPr>
            <p:ph type="body" sz="quarter" idx="3"/>
          </p:nvPr>
        </p:nvSpPr>
        <p:spPr/>
        <p:txBody>
          <a:bodyPr/>
          <a:lstStyle/>
          <a:p>
            <a:endParaRPr lang="en-US" dirty="0"/>
          </a:p>
        </p:txBody>
      </p:sp>
    </p:spTree>
    <p:extLst>
      <p:ext uri="{BB962C8B-B14F-4D97-AF65-F5344CB8AC3E}">
        <p14:creationId xmlns:p14="http://schemas.microsoft.com/office/powerpoint/2010/main" val="254768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a:t>
            </a:r>
            <a:r>
              <a:rPr lang="en-US" baseline="0" dirty="0"/>
              <a:t> a look at the list, these are big companies, companies most people interact with every day. This is a small list of the many companies that have entrusted 2nd Watch to help them be cloud forward organizations. </a:t>
            </a:r>
            <a:endParaRPr lang="en-US" dirty="0"/>
          </a:p>
          <a:p>
            <a:endParaRPr lang="en-US" dirty="0"/>
          </a:p>
          <a:p>
            <a:endParaRPr lang="en-US" dirty="0"/>
          </a:p>
          <a:p>
            <a:r>
              <a:rPr lang="en-US" dirty="0"/>
              <a:t>Added VNS ;)</a:t>
            </a:r>
          </a:p>
        </p:txBody>
      </p:sp>
      <p:sp>
        <p:nvSpPr>
          <p:cNvPr id="4" name="Slide Number Placeholder 3"/>
          <p:cNvSpPr>
            <a:spLocks noGrp="1"/>
          </p:cNvSpPr>
          <p:nvPr>
            <p:ph type="sldNum" sz="quarter" idx="10"/>
          </p:nvPr>
        </p:nvSpPr>
        <p:spPr/>
        <p:txBody>
          <a:bodyPr/>
          <a:lstStyle/>
          <a:p>
            <a:fld id="{55AED855-4B57-4AA6-B0D5-383AB0374346}" type="slidenum">
              <a:rPr lang="en-US" smtClean="0"/>
              <a:t>4</a:t>
            </a:fld>
            <a:endParaRPr lang="en-US" dirty="0"/>
          </a:p>
        </p:txBody>
      </p:sp>
    </p:spTree>
    <p:extLst>
      <p:ext uri="{BB962C8B-B14F-4D97-AF65-F5344CB8AC3E}">
        <p14:creationId xmlns:p14="http://schemas.microsoft.com/office/powerpoint/2010/main" val="3808845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a:t>
            </a:r>
            <a:r>
              <a:rPr lang="en-US" baseline="0" dirty="0"/>
              <a:t> a look at the list, these are big companies, companies most people interact with every day. This is a small list of the many companies that have entrusted 2nd Watch to help them be cloud forward organizations. </a:t>
            </a:r>
            <a:endParaRPr lang="en-US" dirty="0"/>
          </a:p>
          <a:p>
            <a:endParaRPr lang="en-US" dirty="0"/>
          </a:p>
          <a:p>
            <a:endParaRPr lang="en-US" dirty="0"/>
          </a:p>
          <a:p>
            <a:r>
              <a:rPr lang="en-US" dirty="0"/>
              <a:t>Added VNS ;)</a:t>
            </a:r>
          </a:p>
        </p:txBody>
      </p:sp>
      <p:sp>
        <p:nvSpPr>
          <p:cNvPr id="4" name="Slide Number Placeholder 3"/>
          <p:cNvSpPr>
            <a:spLocks noGrp="1"/>
          </p:cNvSpPr>
          <p:nvPr>
            <p:ph type="sldNum" sz="quarter" idx="10"/>
          </p:nvPr>
        </p:nvSpPr>
        <p:spPr/>
        <p:txBody>
          <a:bodyPr/>
          <a:lstStyle/>
          <a:p>
            <a:fld id="{55AED855-4B57-4AA6-B0D5-383AB0374346}" type="slidenum">
              <a:rPr lang="en-US" smtClean="0"/>
              <a:t>5</a:t>
            </a:fld>
            <a:endParaRPr lang="en-US" dirty="0"/>
          </a:p>
        </p:txBody>
      </p:sp>
    </p:spTree>
    <p:extLst>
      <p:ext uri="{BB962C8B-B14F-4D97-AF65-F5344CB8AC3E}">
        <p14:creationId xmlns:p14="http://schemas.microsoft.com/office/powerpoint/2010/main" val="4066571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b="1" i="0" kern="1200" dirty="0">
                <a:solidFill>
                  <a:schemeClr val="tx1"/>
                </a:solidFill>
                <a:effectLst/>
                <a:latin typeface="Amazon Ember Regular" charset="0"/>
                <a:ea typeface="+mn-ea"/>
                <a:cs typeface="+mn-cs"/>
              </a:rPr>
              <a:t>Customers choose AWS to achieve greater cost savings, Increased agility, Elasticity, and Globality but mostly to accelerate their Innovation, they leave the undifferentiated heavy lifting to us and focus on improving their customers experience. </a:t>
            </a:r>
          </a:p>
          <a:p>
            <a:endParaRPr lang="en-US" sz="1920" b="1" i="0" kern="1200" dirty="0">
              <a:solidFill>
                <a:schemeClr val="tx1"/>
              </a:solidFill>
              <a:effectLst/>
              <a:latin typeface="Amazon Ember Regular" charset="0"/>
              <a:ea typeface="+mn-ea"/>
              <a:cs typeface="+mn-cs"/>
            </a:endParaRPr>
          </a:p>
          <a:p>
            <a:r>
              <a:rPr lang="en-US" sz="1920" b="1" i="0" kern="1200" dirty="0">
                <a:solidFill>
                  <a:schemeClr val="tx1"/>
                </a:solidFill>
                <a:effectLst/>
                <a:latin typeface="Amazon Ember Regular" charset="0"/>
                <a:ea typeface="+mn-ea"/>
                <a:cs typeface="+mn-cs"/>
              </a:rPr>
              <a:t>For the same reasons, Customers choose AWS for their Windows workloads. Let’s explore:</a:t>
            </a:r>
            <a:endParaRPr lang="en-US" sz="1920" b="0" i="0" kern="1200" dirty="0">
              <a:solidFill>
                <a:schemeClr val="tx1"/>
              </a:solidFill>
              <a:effectLst/>
              <a:latin typeface="Amazon Ember Regular" charset="0"/>
              <a:ea typeface="+mn-ea"/>
              <a:cs typeface="+mn-cs"/>
            </a:endParaRPr>
          </a:p>
          <a:p>
            <a:pPr lvl="0"/>
            <a:endParaRPr lang="en-US" sz="1920" b="1" i="0" kern="1200" dirty="0">
              <a:solidFill>
                <a:schemeClr val="tx1"/>
              </a:solidFill>
              <a:effectLst/>
              <a:latin typeface="Amazon Ember Regular" charset="0"/>
              <a:ea typeface="+mn-ea"/>
              <a:cs typeface="+mn-cs"/>
            </a:endParaRPr>
          </a:p>
          <a:p>
            <a:pPr lvl="0"/>
            <a:r>
              <a:rPr lang="en-US" sz="1920" b="1" i="0" kern="1200" dirty="0">
                <a:solidFill>
                  <a:schemeClr val="tx1"/>
                </a:solidFill>
                <a:effectLst/>
                <a:latin typeface="Amazon Ember Regular" charset="0"/>
                <a:ea typeface="+mn-ea"/>
                <a:cs typeface="+mn-cs"/>
              </a:rPr>
              <a:t>Greater reliability</a:t>
            </a:r>
            <a:r>
              <a:rPr lang="en-US" sz="1920" b="0" i="0" kern="1200" dirty="0">
                <a:solidFill>
                  <a:schemeClr val="tx1"/>
                </a:solidFill>
                <a:effectLst/>
                <a:latin typeface="Amazon Ember Regular" charset="0"/>
                <a:ea typeface="+mn-ea"/>
                <a:cs typeface="+mn-cs"/>
              </a:rPr>
              <a:t>, AWS has 2x more regions than Azure which matters as Azure had 7x more downtime in 2018 than AWS</a:t>
            </a:r>
          </a:p>
          <a:p>
            <a:pPr lvl="0"/>
            <a:r>
              <a:rPr lang="en-US" sz="1920" b="1" i="0" kern="1200" dirty="0">
                <a:solidFill>
                  <a:schemeClr val="tx1"/>
                </a:solidFill>
                <a:effectLst/>
                <a:latin typeface="Amazon Ember Regular" charset="0"/>
                <a:ea typeface="+mn-ea"/>
                <a:cs typeface="+mn-cs"/>
              </a:rPr>
              <a:t>Better price/performance</a:t>
            </a:r>
            <a:r>
              <a:rPr lang="en-US" sz="1920" b="0" i="0" kern="1200" dirty="0">
                <a:solidFill>
                  <a:schemeClr val="tx1"/>
                </a:solidFill>
                <a:effectLst/>
                <a:latin typeface="Amazon Ember Regular" charset="0"/>
                <a:ea typeface="+mn-ea"/>
                <a:cs typeface="+mn-cs"/>
              </a:rPr>
              <a:t>, 3</a:t>
            </a:r>
            <a:r>
              <a:rPr lang="en-US" sz="1920" b="0" i="0" kern="1200" baseline="30000" dirty="0">
                <a:solidFill>
                  <a:schemeClr val="tx1"/>
                </a:solidFill>
                <a:effectLst/>
                <a:latin typeface="Amazon Ember Regular" charset="0"/>
                <a:ea typeface="+mn-ea"/>
                <a:cs typeface="+mn-cs"/>
              </a:rPr>
              <a:t>rd</a:t>
            </a:r>
            <a:r>
              <a:rPr lang="en-US" sz="1920" b="0" i="0" kern="1200" dirty="0">
                <a:solidFill>
                  <a:schemeClr val="tx1"/>
                </a:solidFill>
                <a:effectLst/>
                <a:latin typeface="Amazon Ember Regular" charset="0"/>
                <a:ea typeface="+mn-ea"/>
                <a:cs typeface="+mn-cs"/>
              </a:rPr>
              <a:t> party assessments of SQL show AWS with 2-3x performance advantage over Azure. Reducing infrastructure required has a significant impact on SQL licensing, this important</a:t>
            </a:r>
            <a:r>
              <a:rPr lang="en-US" sz="1920" b="0" i="0" kern="1200" baseline="0" dirty="0">
                <a:solidFill>
                  <a:schemeClr val="tx1"/>
                </a:solidFill>
                <a:effectLst/>
                <a:latin typeface="Amazon Ember Regular" charset="0"/>
                <a:ea typeface="+mn-ea"/>
                <a:cs typeface="+mn-cs"/>
              </a:rPr>
              <a:t> because SQL is licensed by the processor, if customer is licensed for 8 core and we can reduced that to 4 cores, that is 50% savings. </a:t>
            </a:r>
            <a:endParaRPr lang="en-US" sz="1920" b="0" i="0" kern="1200" dirty="0">
              <a:solidFill>
                <a:schemeClr val="tx1"/>
              </a:solidFill>
              <a:effectLst/>
              <a:latin typeface="Amazon Ember Regular" charset="0"/>
              <a:ea typeface="+mn-ea"/>
              <a:cs typeface="+mn-cs"/>
            </a:endParaRPr>
          </a:p>
          <a:p>
            <a:pPr lvl="0"/>
            <a:r>
              <a:rPr lang="en-US" sz="1920" b="1" i="0" kern="1200" dirty="0">
                <a:solidFill>
                  <a:schemeClr val="tx1"/>
                </a:solidFill>
                <a:effectLst/>
                <a:latin typeface="Amazon Ember Regular" charset="0"/>
                <a:ea typeface="+mn-ea"/>
                <a:cs typeface="+mn-cs"/>
              </a:rPr>
              <a:t>Greater Security</a:t>
            </a:r>
            <a:r>
              <a:rPr lang="en-US" sz="1920" b="0" i="0" kern="1200" dirty="0">
                <a:solidFill>
                  <a:schemeClr val="tx1"/>
                </a:solidFill>
                <a:effectLst/>
                <a:latin typeface="Amazon Ember Regular" charset="0"/>
                <a:ea typeface="+mn-ea"/>
                <a:cs typeface="+mn-cs"/>
              </a:rPr>
              <a:t>, AWS offers 210 security features, 40 more than Azure</a:t>
            </a:r>
          </a:p>
          <a:p>
            <a:pPr marL="0" marR="0" lvl="0" indent="0" algn="l" defTabSz="731520" rtl="0" eaLnBrk="1" fontAlgn="auto" latinLnBrk="0" hangingPunct="1">
              <a:lnSpc>
                <a:spcPct val="100000"/>
              </a:lnSpc>
              <a:spcBef>
                <a:spcPts val="0"/>
              </a:spcBef>
              <a:spcAft>
                <a:spcPts val="0"/>
              </a:spcAft>
              <a:buClrTx/>
              <a:buSzTx/>
              <a:buFontTx/>
              <a:buNone/>
              <a:tabLst/>
              <a:defRPr/>
            </a:pPr>
            <a:r>
              <a:rPr lang="en-US" sz="1920" b="1" i="0" kern="1200" dirty="0">
                <a:solidFill>
                  <a:schemeClr val="tx1"/>
                </a:solidFill>
                <a:effectLst/>
                <a:latin typeface="Amazon Ember Regular" charset="0"/>
                <a:ea typeface="+mn-ea"/>
                <a:cs typeface="+mn-cs"/>
              </a:rPr>
              <a:t>Lower TCO, </a:t>
            </a:r>
            <a:r>
              <a:rPr lang="en-US" sz="1920" b="0" i="0" kern="1200" dirty="0">
                <a:solidFill>
                  <a:schemeClr val="tx1"/>
                </a:solidFill>
                <a:effectLst/>
                <a:latin typeface="Amazon Ember Regular" charset="0"/>
                <a:ea typeface="+mn-ea"/>
                <a:cs typeface="+mn-cs"/>
              </a:rPr>
              <a:t>IDC estimated customers can reduce their TCO by 56% by migrating their Windows workloads to AWS</a:t>
            </a:r>
          </a:p>
          <a:p>
            <a:pPr marL="0" marR="0" lvl="0" indent="0" algn="l" defTabSz="731520" rtl="0" eaLnBrk="1" fontAlgn="auto" latinLnBrk="0" hangingPunct="1">
              <a:lnSpc>
                <a:spcPct val="100000"/>
              </a:lnSpc>
              <a:spcBef>
                <a:spcPts val="0"/>
              </a:spcBef>
              <a:spcAft>
                <a:spcPts val="0"/>
              </a:spcAft>
              <a:buClrTx/>
              <a:buSzTx/>
              <a:buFontTx/>
              <a:buNone/>
              <a:tabLst/>
              <a:defRPr/>
            </a:pPr>
            <a:r>
              <a:rPr lang="en-US" sz="1920" b="1" i="0" kern="1200" dirty="0">
                <a:solidFill>
                  <a:schemeClr val="tx1"/>
                </a:solidFill>
                <a:effectLst/>
                <a:latin typeface="Amazon Ember Regular" charset="0"/>
                <a:ea typeface="+mn-ea"/>
                <a:cs typeface="+mn-cs"/>
              </a:rPr>
              <a:t>Innovation</a:t>
            </a:r>
            <a:r>
              <a:rPr lang="en-US" sz="1920" b="0" i="0" kern="1200" dirty="0">
                <a:solidFill>
                  <a:schemeClr val="tx1"/>
                </a:solidFill>
                <a:effectLst/>
                <a:latin typeface="Amazon Ember Regular" charset="0"/>
                <a:ea typeface="+mn-ea"/>
                <a:cs typeface="+mn-cs"/>
              </a:rPr>
              <a:t>, 48 AWS where compatible services are not available on Azure</a:t>
            </a:r>
          </a:p>
          <a:p>
            <a:pPr lvl="0"/>
            <a:r>
              <a:rPr lang="en-US" sz="1920" b="1" i="0" kern="1200" dirty="0">
                <a:solidFill>
                  <a:schemeClr val="tx1"/>
                </a:solidFill>
                <a:effectLst/>
                <a:latin typeface="Amazon Ember Regular" charset="0"/>
                <a:ea typeface="+mn-ea"/>
                <a:cs typeface="+mn-cs"/>
              </a:rPr>
              <a:t>Most experience</a:t>
            </a:r>
            <a:r>
              <a:rPr lang="en-US" sz="1920" b="0" i="0" kern="1200" dirty="0">
                <a:solidFill>
                  <a:schemeClr val="tx1"/>
                </a:solidFill>
                <a:effectLst/>
                <a:latin typeface="Amazon Ember Regular" charset="0"/>
                <a:ea typeface="+mn-ea"/>
                <a:cs typeface="+mn-cs"/>
              </a:rPr>
              <a:t>, AWS runs 2x the number of Windows workloads than Azure, been running longer, and offer managed services based on feedback from our customers</a:t>
            </a:r>
          </a:p>
          <a:p>
            <a:pPr lvl="0"/>
            <a:endParaRPr lang="en-US" sz="1920" b="0" i="0" kern="1200" dirty="0">
              <a:solidFill>
                <a:schemeClr val="tx1"/>
              </a:solidFill>
              <a:effectLst/>
              <a:latin typeface="Amazon Ember Regular" charset="0"/>
              <a:ea typeface="+mn-ea"/>
              <a:cs typeface="+mn-cs"/>
            </a:endParaRPr>
          </a:p>
          <a:p>
            <a:pPr lvl="0"/>
            <a:r>
              <a:rPr lang="en-US" sz="1920" b="0" i="0" kern="1200" dirty="0">
                <a:solidFill>
                  <a:schemeClr val="tx1"/>
                </a:solidFill>
                <a:effectLst/>
                <a:latin typeface="Amazon Ember Regular" charset="0"/>
                <a:ea typeface="+mn-ea"/>
                <a:cs typeface="+mn-cs"/>
              </a:rPr>
              <a:t>When it comes to Windows workloads, customers are trying to figure out the best way to accelerate their modernization, but have to consider their Windows licensing position.</a:t>
            </a:r>
          </a:p>
          <a:p>
            <a:pPr lvl="0"/>
            <a:endParaRPr lang="en-US" sz="1920" b="0" i="0" kern="1200" dirty="0">
              <a:solidFill>
                <a:schemeClr val="tx1"/>
              </a:solidFill>
              <a:effectLst/>
              <a:latin typeface="Amazon Ember Regular" charset="0"/>
              <a:ea typeface="+mn-ea"/>
              <a:cs typeface="+mn-cs"/>
            </a:endParaRPr>
          </a:p>
          <a:p>
            <a:pPr lvl="0"/>
            <a:r>
              <a:rPr lang="en-US" sz="1920" b="0" i="0" kern="1200" dirty="0">
                <a:solidFill>
                  <a:schemeClr val="tx1"/>
                </a:solidFill>
                <a:effectLst/>
                <a:latin typeface="Amazon Ember Regular" charset="0"/>
                <a:ea typeface="+mn-ea"/>
                <a:cs typeface="+mn-cs"/>
              </a:rPr>
              <a:t>How are their licenses affected as they adopt AWS managed services such as Windows </a:t>
            </a:r>
            <a:r>
              <a:rPr lang="en-US" sz="1920" b="0" i="0" kern="1200" dirty="0" err="1">
                <a:solidFill>
                  <a:schemeClr val="tx1"/>
                </a:solidFill>
                <a:effectLst/>
                <a:latin typeface="Amazon Ember Regular" charset="0"/>
                <a:ea typeface="+mn-ea"/>
                <a:cs typeface="+mn-cs"/>
              </a:rPr>
              <a:t>FSx</a:t>
            </a:r>
            <a:r>
              <a:rPr lang="en-US" sz="1920" b="0" i="0" kern="1200" dirty="0">
                <a:solidFill>
                  <a:schemeClr val="tx1"/>
                </a:solidFill>
                <a:effectLst/>
                <a:latin typeface="Amazon Ember Regular" charset="0"/>
                <a:ea typeface="+mn-ea"/>
                <a:cs typeface="+mn-cs"/>
              </a:rPr>
              <a:t> or Amazon RDS with SQL server, adopt open source software and purpose built databases? This is where your Windows specialist team can help.</a:t>
            </a:r>
          </a:p>
          <a:p>
            <a:pPr defTabSz="465887">
              <a:defRPr/>
            </a:pPr>
            <a:endParaRPr lang="en-US" dirty="0">
              <a:solidFill>
                <a:schemeClr val="bg1"/>
              </a:solidFill>
              <a:latin typeface="Arial" panose="020B0604020202020204"/>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1CD708E-DFEE-E142-905D-1F9E2F96A87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647367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team help customers get more value from Infrastructure, help optimize their Windows environment for cloud, and leverage existing skills and resources. After engaging with the Windows service team, customers can expect reduced AWS charges, reduced Microsoft licensing fees and accelerated cloud adoption.</a:t>
            </a:r>
          </a:p>
          <a:p>
            <a:endParaRPr lang="en-US" dirty="0"/>
          </a:p>
          <a:p>
            <a:r>
              <a:rPr lang="en-US" dirty="0"/>
              <a:t>There are 4 areas to help customers, shown here and mapped to a customer Stage of Adoption (Project, Migration, Optimize, Modernize)</a:t>
            </a:r>
          </a:p>
          <a:p>
            <a:endParaRPr lang="en-US" dirty="0"/>
          </a:p>
          <a:p>
            <a:r>
              <a:rPr lang="en-US" b="1" dirty="0"/>
              <a:t>Cloud Migrations </a:t>
            </a:r>
            <a:r>
              <a:rPr lang="en-US" dirty="0"/>
              <a:t>– </a:t>
            </a:r>
          </a:p>
          <a:p>
            <a:pPr marL="342900" indent="-342900">
              <a:buFont typeface="Arial" panose="020B0604020202020204" pitchFamily="34" charset="0"/>
              <a:buChar char="•"/>
            </a:pPr>
            <a:r>
              <a:rPr lang="en-US" dirty="0"/>
              <a:t>Every one of your customers has Windows in their environment, either for backend applications, or running Mission critical systems. – 70% in most cases</a:t>
            </a:r>
          </a:p>
          <a:p>
            <a:pPr marL="342900" indent="-342900">
              <a:buFont typeface="Arial" panose="020B0604020202020204" pitchFamily="34" charset="0"/>
              <a:buChar char="•"/>
            </a:pPr>
            <a:r>
              <a:rPr lang="en-US" dirty="0"/>
              <a:t>During this stage, we will assist with Assessment of existing environment to provide estimated pricing, right sizing and modern architectural options, recommendations and tools such as AWS License manager to support open source strategy, and leverage Windows programs to accelerate migrations, and compete against Azure.</a:t>
            </a:r>
          </a:p>
          <a:p>
            <a:endParaRPr lang="en-US" dirty="0"/>
          </a:p>
          <a:p>
            <a:r>
              <a:rPr lang="en-US" b="1" dirty="0"/>
              <a:t>Steady State optimization</a:t>
            </a:r>
          </a:p>
          <a:p>
            <a:pPr marL="342900" indent="-342900">
              <a:buFont typeface="Arial" panose="020B0604020202020204" pitchFamily="34" charset="0"/>
              <a:buChar char="•"/>
            </a:pPr>
            <a:r>
              <a:rPr lang="en-US" b="0" dirty="0"/>
              <a:t>3-6 months post migration, we have updated resource consumption and customers have learned more about our capabilities</a:t>
            </a:r>
          </a:p>
          <a:p>
            <a:pPr marL="342900" indent="-342900">
              <a:buFont typeface="Arial" panose="020B0604020202020204" pitchFamily="34" charset="0"/>
              <a:buChar char="•"/>
            </a:pPr>
            <a:r>
              <a:rPr lang="en-US" b="0" dirty="0"/>
              <a:t>We assist with right sizing to new AWS instances or new managed services</a:t>
            </a:r>
          </a:p>
          <a:p>
            <a:pPr marL="342900" indent="-342900">
              <a:buFont typeface="Arial" panose="020B0604020202020204" pitchFamily="34" charset="0"/>
              <a:buChar char="•"/>
            </a:pPr>
            <a:r>
              <a:rPr lang="en-US" b="0" dirty="0"/>
              <a:t>We work with Procurement to help them develop a Licensing strategy, When it makes sense to BYOL vs License included, help them with purchasing options such as RI’s and compute savings plans</a:t>
            </a:r>
          </a:p>
          <a:p>
            <a:endParaRPr lang="en-US" dirty="0"/>
          </a:p>
          <a:p>
            <a:r>
              <a:rPr lang="en-US" b="1" dirty="0"/>
              <a:t>Workload modernization</a:t>
            </a:r>
          </a:p>
          <a:p>
            <a:pPr marL="0" indent="0">
              <a:buFont typeface="Arial" panose="020B0604020202020204" pitchFamily="34" charset="0"/>
              <a:buNone/>
            </a:pPr>
            <a:r>
              <a:rPr lang="en-US" b="0" dirty="0"/>
              <a:t>Modernization means different things. For us we’re talking about</a:t>
            </a:r>
          </a:p>
          <a:p>
            <a:pPr marL="342900" lvl="0" indent="-342900">
              <a:buFont typeface="Arial" panose="020B0604020202020204" pitchFamily="34" charset="0"/>
              <a:buChar char="•"/>
            </a:pPr>
            <a:r>
              <a:rPr lang="en-US" b="0" dirty="0"/>
              <a:t>EC2 Windows migrating to EC2 Linux, Containers, Managed services, or serverless</a:t>
            </a:r>
          </a:p>
          <a:p>
            <a:pPr marL="342900" lvl="0" indent="-342900">
              <a:buFont typeface="Arial" panose="020B0604020202020204" pitchFamily="34" charset="0"/>
              <a:buChar char="•"/>
            </a:pPr>
            <a:r>
              <a:rPr lang="en-US" b="0" dirty="0"/>
              <a:t>EC2 SQL migrating to SQL on Linux, RDS with SQL Server, Purpose built databases</a:t>
            </a:r>
          </a:p>
          <a:p>
            <a:pPr marL="342900" lvl="0" indent="-342900">
              <a:buFont typeface="Arial" panose="020B0604020202020204" pitchFamily="34" charset="0"/>
              <a:buChar char="•"/>
            </a:pPr>
            <a:r>
              <a:rPr lang="en-US" b="0" dirty="0"/>
              <a:t>.NET Framework to .NET Core</a:t>
            </a:r>
          </a:p>
          <a:p>
            <a:endParaRPr lang="en-US" dirty="0"/>
          </a:p>
          <a:p>
            <a:r>
              <a:rPr lang="en-US" b="1" dirty="0"/>
              <a:t>Operational Innovation</a:t>
            </a:r>
          </a:p>
          <a:p>
            <a:pPr marL="342900" indent="-342900">
              <a:buFont typeface="Arial" panose="020B0604020202020204" pitchFamily="34" charset="0"/>
              <a:buChar char="•"/>
            </a:pPr>
            <a:r>
              <a:rPr lang="en-US" dirty="0"/>
              <a:t>Help customers with the undifferentiated heavy lifting with Operational Innovation. </a:t>
            </a:r>
          </a:p>
          <a:p>
            <a:pPr marL="342900" indent="-342900">
              <a:buFont typeface="Arial" panose="020B0604020202020204" pitchFamily="34" charset="0"/>
              <a:buChar char="•"/>
            </a:pPr>
            <a:r>
              <a:rPr lang="en-US" dirty="0"/>
              <a:t>Our team helps customers move to AWS managed or AWS Cloud native solutions such as</a:t>
            </a:r>
          </a:p>
          <a:p>
            <a:pPr marL="342900" indent="-342900">
              <a:buFont typeface="Arial" panose="020B0604020202020204" pitchFamily="34" charset="0"/>
              <a:buChar char="•"/>
            </a:pPr>
            <a:r>
              <a:rPr lang="en-US" dirty="0"/>
              <a:t>Managed Active Directory, </a:t>
            </a:r>
            <a:r>
              <a:rPr lang="en-US" dirty="0" err="1"/>
              <a:t>FSx</a:t>
            </a:r>
            <a:r>
              <a:rPr lang="en-US" dirty="0"/>
              <a:t>, Amazon RDS, and AWS license Manager</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261128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a:t>
            </a:r>
            <a:r>
              <a:rPr lang="en-US" baseline="0" dirty="0"/>
              <a:t> a look at the list, these are big companies, companies most people interact with every day. This is a small list of the many companies that have entrusted 2nd Watch to help them be cloud forward organizations. </a:t>
            </a:r>
            <a:endParaRPr lang="en-US" dirty="0"/>
          </a:p>
          <a:p>
            <a:endParaRPr lang="en-US" dirty="0"/>
          </a:p>
          <a:p>
            <a:endParaRPr lang="en-US" dirty="0"/>
          </a:p>
          <a:p>
            <a:r>
              <a:rPr lang="en-US" dirty="0"/>
              <a:t>Added VNS ;)</a:t>
            </a:r>
          </a:p>
        </p:txBody>
      </p:sp>
      <p:sp>
        <p:nvSpPr>
          <p:cNvPr id="4" name="Slide Number Placeholder 3"/>
          <p:cNvSpPr>
            <a:spLocks noGrp="1"/>
          </p:cNvSpPr>
          <p:nvPr>
            <p:ph type="sldNum" sz="quarter" idx="10"/>
          </p:nvPr>
        </p:nvSpPr>
        <p:spPr/>
        <p:txBody>
          <a:bodyPr/>
          <a:lstStyle/>
          <a:p>
            <a:fld id="{55AED855-4B57-4AA6-B0D5-383AB0374346}" type="slidenum">
              <a:rPr lang="en-US" smtClean="0"/>
              <a:t>8</a:t>
            </a:fld>
            <a:endParaRPr lang="en-US" dirty="0"/>
          </a:p>
        </p:txBody>
      </p:sp>
    </p:spTree>
    <p:extLst>
      <p:ext uri="{BB962C8B-B14F-4D97-AF65-F5344CB8AC3E}">
        <p14:creationId xmlns:p14="http://schemas.microsoft.com/office/powerpoint/2010/main" val="2552327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a:t>
            </a:r>
            <a:r>
              <a:rPr lang="en-US" baseline="0" dirty="0"/>
              <a:t> a look at the list, these are big companies, companies most people interact with every day. This is a small list of the many companies that have entrusted 2nd Watch to help them be cloud forward organizations. </a:t>
            </a:r>
            <a:endParaRPr lang="en-US" dirty="0"/>
          </a:p>
          <a:p>
            <a:endParaRPr lang="en-US" dirty="0"/>
          </a:p>
          <a:p>
            <a:endParaRPr lang="en-US" dirty="0"/>
          </a:p>
          <a:p>
            <a:r>
              <a:rPr lang="en-US" dirty="0"/>
              <a:t>Added VNS ;)</a:t>
            </a:r>
          </a:p>
        </p:txBody>
      </p:sp>
      <p:sp>
        <p:nvSpPr>
          <p:cNvPr id="4" name="Slide Number Placeholder 3"/>
          <p:cNvSpPr>
            <a:spLocks noGrp="1"/>
          </p:cNvSpPr>
          <p:nvPr>
            <p:ph type="sldNum" sz="quarter" idx="10"/>
          </p:nvPr>
        </p:nvSpPr>
        <p:spPr/>
        <p:txBody>
          <a:bodyPr/>
          <a:lstStyle/>
          <a:p>
            <a:fld id="{55AED855-4B57-4AA6-B0D5-383AB0374346}" type="slidenum">
              <a:rPr lang="en-US" smtClean="0"/>
              <a:t>9</a:t>
            </a:fld>
            <a:endParaRPr lang="en-US" dirty="0"/>
          </a:p>
        </p:txBody>
      </p:sp>
    </p:spTree>
    <p:extLst>
      <p:ext uri="{BB962C8B-B14F-4D97-AF65-F5344CB8AC3E}">
        <p14:creationId xmlns:p14="http://schemas.microsoft.com/office/powerpoint/2010/main" val="29136230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schemeClr>
        </a:solidFill>
        <a:effectLst/>
      </p:bgPr>
    </p:bg>
    <p:spTree>
      <p:nvGrpSpPr>
        <p:cNvPr id="1" name=""/>
        <p:cNvGrpSpPr/>
        <p:nvPr/>
      </p:nvGrpSpPr>
      <p:grpSpPr>
        <a:xfrm>
          <a:off x="0" y="0"/>
          <a:ext cx="0" cy="0"/>
          <a:chOff x="0" y="0"/>
          <a:chExt cx="0" cy="0"/>
        </a:xfrm>
      </p:grpSpPr>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37" y="437055"/>
            <a:ext cx="979394" cy="585529"/>
          </a:xfrm>
          <a:prstGeom prst="rect">
            <a:avLst/>
          </a:prstGeom>
        </p:spPr>
      </p:pic>
    </p:spTree>
    <p:extLst>
      <p:ext uri="{BB962C8B-B14F-4D97-AF65-F5344CB8AC3E}">
        <p14:creationId xmlns:p14="http://schemas.microsoft.com/office/powerpoint/2010/main" val="200531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0472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2018,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10" name="Title 1"/>
          <p:cNvSpPr>
            <a:spLocks noGrp="1"/>
          </p:cNvSpPr>
          <p:nvPr>
            <p:ph type="title"/>
          </p:nvPr>
        </p:nvSpPr>
        <p:spPr>
          <a:xfrm>
            <a:off x="2475260" y="930149"/>
            <a:ext cx="6069541" cy="1250668"/>
          </a:xfrm>
        </p:spPr>
        <p:txBody>
          <a:bodyPr anchor="ctr" anchorCtr="0">
            <a:noAutofit/>
          </a:bodyPr>
          <a:lstStyle>
            <a:lvl1pPr algn="r">
              <a:defRPr sz="3000"/>
            </a:lvl1pPr>
          </a:lstStyle>
          <a:p>
            <a:r>
              <a:rPr lang="en-US" dirty="0"/>
              <a:t>Click to edit Master title style</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336789" y="114936"/>
            <a:ext cx="8205304" cy="620870"/>
          </a:xfrm>
        </p:spPr>
        <p:txBody>
          <a:bodyPr/>
          <a:lstStyle/>
          <a:p>
            <a:r>
              <a:rPr lang="en-US" dirty="0"/>
              <a:t>Click to edit Master title style</a:t>
            </a:r>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336550" y="1064419"/>
            <a:ext cx="8205788" cy="2928938"/>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3485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lank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16352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_Text Slide">
    <p:spTree>
      <p:nvGrpSpPr>
        <p:cNvPr id="1" name=""/>
        <p:cNvGrpSpPr/>
        <p:nvPr/>
      </p:nvGrpSpPr>
      <p:grpSpPr>
        <a:xfrm>
          <a:off x="0" y="0"/>
          <a:ext cx="0" cy="0"/>
          <a:chOff x="0" y="0"/>
          <a:chExt cx="0" cy="0"/>
        </a:xfrm>
      </p:grpSpPr>
      <p:sp>
        <p:nvSpPr>
          <p:cNvPr id="4" name="Freeform 11"/>
          <p:cNvSpPr>
            <a:spLocks/>
          </p:cNvSpPr>
          <p:nvPr/>
        </p:nvSpPr>
        <p:spPr bwMode="auto">
          <a:xfrm>
            <a:off x="1301987" y="4458529"/>
            <a:ext cx="7856739" cy="691322"/>
          </a:xfrm>
          <a:custGeom>
            <a:avLst/>
            <a:gdLst>
              <a:gd name="T0" fmla="*/ 7205 w 7205"/>
              <a:gd name="T1" fmla="*/ 0 h 481"/>
              <a:gd name="T2" fmla="*/ 0 w 7205"/>
              <a:gd name="T3" fmla="*/ 481 h 481"/>
              <a:gd name="T4" fmla="*/ 7205 w 7205"/>
              <a:gd name="T5" fmla="*/ 481 h 481"/>
              <a:gd name="T6" fmla="*/ 7205 w 7205"/>
              <a:gd name="T7" fmla="*/ 0 h 481"/>
            </a:gdLst>
            <a:ahLst/>
            <a:cxnLst>
              <a:cxn ang="0">
                <a:pos x="T0" y="T1"/>
              </a:cxn>
              <a:cxn ang="0">
                <a:pos x="T2" y="T3"/>
              </a:cxn>
              <a:cxn ang="0">
                <a:pos x="T4" y="T5"/>
              </a:cxn>
              <a:cxn ang="0">
                <a:pos x="T6" y="T7"/>
              </a:cxn>
            </a:cxnLst>
            <a:rect l="0" t="0" r="r" b="b"/>
            <a:pathLst>
              <a:path w="7205" h="481">
                <a:moveTo>
                  <a:pt x="7205" y="0"/>
                </a:moveTo>
                <a:lnTo>
                  <a:pt x="0" y="481"/>
                </a:lnTo>
                <a:lnTo>
                  <a:pt x="7205" y="481"/>
                </a:lnTo>
                <a:lnTo>
                  <a:pt x="7205" y="0"/>
                </a:lnTo>
                <a:close/>
              </a:path>
            </a:pathLst>
          </a:custGeom>
          <a:solidFill>
            <a:srgbClr val="2C99C2"/>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8136992" y="4671099"/>
            <a:ext cx="878822" cy="330110"/>
          </a:xfrm>
          <a:prstGeom prst="rect">
            <a:avLst/>
          </a:prstGeom>
        </p:spPr>
      </p:pic>
      <p:sp>
        <p:nvSpPr>
          <p:cNvPr id="7" name="Text Placeholder 10"/>
          <p:cNvSpPr>
            <a:spLocks noGrp="1"/>
          </p:cNvSpPr>
          <p:nvPr>
            <p:ph type="body" sz="quarter" idx="10"/>
          </p:nvPr>
        </p:nvSpPr>
        <p:spPr>
          <a:xfrm>
            <a:off x="533400" y="799703"/>
            <a:ext cx="5105400" cy="369094"/>
          </a:xfrm>
          <a:prstGeom prst="rect">
            <a:avLst/>
          </a:prstGeom>
        </p:spPr>
        <p:txBody>
          <a:bodyPr vert="horz"/>
          <a:lstStyle>
            <a:lvl1pPr marL="0" indent="0">
              <a:buNone/>
              <a:defRPr sz="1800">
                <a:solidFill>
                  <a:srgbClr val="323232"/>
                </a:solidFill>
                <a:latin typeface="Roboto Slab"/>
                <a:cs typeface="Roboto Slab"/>
              </a:defRPr>
            </a:lvl1pPr>
            <a:lvl2pPr>
              <a:defRPr>
                <a:solidFill>
                  <a:srgbClr val="323232"/>
                </a:solidFill>
                <a:latin typeface="Roboto Slab"/>
                <a:cs typeface="Roboto Slab"/>
              </a:defRPr>
            </a:lvl2pPr>
            <a:lvl3pPr>
              <a:defRPr>
                <a:solidFill>
                  <a:srgbClr val="323232"/>
                </a:solidFill>
                <a:latin typeface="Roboto Slab"/>
                <a:cs typeface="Roboto Slab"/>
              </a:defRPr>
            </a:lvl3pPr>
            <a:lvl4pPr>
              <a:defRPr>
                <a:solidFill>
                  <a:srgbClr val="323232"/>
                </a:solidFill>
                <a:latin typeface="Roboto Slab"/>
                <a:cs typeface="Roboto Slab"/>
              </a:defRPr>
            </a:lvl4pPr>
            <a:lvl5pPr>
              <a:defRPr>
                <a:solidFill>
                  <a:srgbClr val="323232"/>
                </a:solidFill>
                <a:latin typeface="Roboto Slab"/>
                <a:cs typeface="Roboto Slab"/>
              </a:defRPr>
            </a:lvl5pPr>
          </a:lstStyle>
          <a:p>
            <a:pPr lvl="0"/>
            <a:r>
              <a:rPr lang="en-US"/>
              <a:t>Click to edit Master text styles</a:t>
            </a:r>
          </a:p>
        </p:txBody>
      </p:sp>
    </p:spTree>
    <p:extLst>
      <p:ext uri="{BB962C8B-B14F-4D97-AF65-F5344CB8AC3E}">
        <p14:creationId xmlns:p14="http://schemas.microsoft.com/office/powerpoint/2010/main" val="439127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98C5C-0866-47A4-908C-7BA24ADFF71B}"/>
              </a:ext>
            </a:extLst>
          </p:cNvPr>
          <p:cNvSpPr>
            <a:spLocks noGrp="1"/>
          </p:cNvSpPr>
          <p:nvPr>
            <p:ph type="ctrTitle"/>
          </p:nvPr>
        </p:nvSpPr>
        <p:spPr>
          <a:xfrm>
            <a:off x="1143000" y="841773"/>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5AF732EA-6A46-4BF9-8260-AA32D47C3AC2}"/>
              </a:ext>
            </a:extLst>
          </p:cNvPr>
          <p:cNvSpPr>
            <a:spLocks noGrp="1"/>
          </p:cNvSpPr>
          <p:nvPr>
            <p:ph type="subTitle" idx="1"/>
          </p:nvPr>
        </p:nvSpPr>
        <p:spPr>
          <a:xfrm>
            <a:off x="1143000" y="2701529"/>
            <a:ext cx="6858000" cy="1241821"/>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426EFA2F-71AD-448E-9197-2AD7B5899815}"/>
              </a:ext>
            </a:extLst>
          </p:cNvPr>
          <p:cNvSpPr>
            <a:spLocks noGrp="1"/>
          </p:cNvSpPr>
          <p:nvPr>
            <p:ph type="dt" sz="half" idx="10"/>
          </p:nvPr>
        </p:nvSpPr>
        <p:spPr/>
        <p:txBody>
          <a:bodyPr/>
          <a:lstStyle/>
          <a:p>
            <a:fld id="{9CA015B7-1C9B-4D05-AE79-DAFADBC5803F}" type="datetimeFigureOut">
              <a:rPr lang="en-US" smtClean="0"/>
              <a:t>5/3/20</a:t>
            </a:fld>
            <a:endParaRPr lang="en-US"/>
          </a:p>
        </p:txBody>
      </p:sp>
      <p:sp>
        <p:nvSpPr>
          <p:cNvPr id="5" name="Footer Placeholder 4">
            <a:extLst>
              <a:ext uri="{FF2B5EF4-FFF2-40B4-BE49-F238E27FC236}">
                <a16:creationId xmlns:a16="http://schemas.microsoft.com/office/drawing/2014/main" id="{965166D2-97B5-4F3C-A6B9-89F08878B6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D2AB7A-7B9F-4A5E-BB2B-1FE224D75CCA}"/>
              </a:ext>
            </a:extLst>
          </p:cNvPr>
          <p:cNvSpPr>
            <a:spLocks noGrp="1"/>
          </p:cNvSpPr>
          <p:nvPr>
            <p:ph type="sldNum" sz="quarter" idx="12"/>
          </p:nvPr>
        </p:nvSpPr>
        <p:spPr/>
        <p:txBody>
          <a:bodyPr/>
          <a:lstStyle/>
          <a:p>
            <a:fld id="{326E099F-F3F7-44D4-9D65-BFE96FCADBE3}" type="slidenum">
              <a:rPr lang="en-US" smtClean="0"/>
              <a:t>‹#›</a:t>
            </a:fld>
            <a:endParaRPr lang="en-US"/>
          </a:p>
        </p:txBody>
      </p:sp>
    </p:spTree>
    <p:extLst>
      <p:ext uri="{BB962C8B-B14F-4D97-AF65-F5344CB8AC3E}">
        <p14:creationId xmlns:p14="http://schemas.microsoft.com/office/powerpoint/2010/main" val="29390544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5"/>
            <a:ext cx="979394" cy="585529"/>
          </a:xfrm>
          <a:prstGeom prst="rect">
            <a:avLst/>
          </a:prstGeom>
        </p:spPr>
      </p:pic>
    </p:spTree>
    <p:extLst>
      <p:ext uri="{BB962C8B-B14F-4D97-AF65-F5344CB8AC3E}">
        <p14:creationId xmlns:p14="http://schemas.microsoft.com/office/powerpoint/2010/main" val="30867578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84607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dirty="0"/>
              <a:t>Click to edit Master title style</a:t>
            </a:r>
          </a:p>
        </p:txBody>
      </p:sp>
      <p:sp>
        <p:nvSpPr>
          <p:cNvPr id="6" name="Content Placeholder 3"/>
          <p:cNvSpPr>
            <a:spLocks noGrp="1"/>
          </p:cNvSpPr>
          <p:nvPr>
            <p:ph sz="quarter" idx="11" hasCustomPrompt="1"/>
          </p:nvPr>
        </p:nvSpPr>
        <p:spPr>
          <a:xfrm>
            <a:off x="336613" y="1010408"/>
            <a:ext cx="8207742" cy="3641926"/>
          </a:xfrm>
          <a:noFill/>
        </p:spPr>
        <p:txBody>
          <a:bodyPr/>
          <a:lstStyle>
            <a:lvl1pPr marL="0" indent="0">
              <a:buNone/>
              <a:defRPr lang="en-US" sz="1100">
                <a:solidFill>
                  <a:srgbClr val="3366FF"/>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284220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8237615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39274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7743" y="1008053"/>
            <a:ext cx="4040188" cy="47982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37743" y="1487874"/>
            <a:ext cx="4040188"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15" name="Text Placeholder 4"/>
          <p:cNvSpPr>
            <a:spLocks noGrp="1"/>
          </p:cNvSpPr>
          <p:nvPr>
            <p:ph type="body" sz="quarter" idx="3"/>
          </p:nvPr>
        </p:nvSpPr>
        <p:spPr>
          <a:xfrm>
            <a:off x="4525569" y="1008053"/>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p:cNvSpPr>
            <a:spLocks noGrp="1"/>
          </p:cNvSpPr>
          <p:nvPr>
            <p:ph sz="quarter" idx="4"/>
          </p:nvPr>
        </p:nvSpPr>
        <p:spPr>
          <a:xfrm>
            <a:off x="4525569" y="1487874"/>
            <a:ext cx="4041775"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35327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2425728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6525356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1703975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dirty="0"/>
              <a:t>Click to edit Master title style</a:t>
            </a:r>
          </a:p>
        </p:txBody>
      </p:sp>
      <p:sp>
        <p:nvSpPr>
          <p:cNvPr id="6" name="Content Placeholder 3"/>
          <p:cNvSpPr>
            <a:spLocks noGrp="1"/>
          </p:cNvSpPr>
          <p:nvPr>
            <p:ph sz="quarter" idx="11" hasCustomPrompt="1"/>
          </p:nvPr>
        </p:nvSpPr>
        <p:spPr>
          <a:xfrm>
            <a:off x="336613" y="1010408"/>
            <a:ext cx="8207742" cy="3641926"/>
          </a:xfrm>
          <a:noFill/>
        </p:spPr>
        <p:txBody>
          <a:bodyPr/>
          <a:lstStyle>
            <a:lvl1pPr marL="0" indent="0">
              <a:buNone/>
              <a:defRPr lang="en-US" sz="1100">
                <a:solidFill>
                  <a:srgbClr val="3366FF"/>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369688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21997021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02948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14744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2018,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337308524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10" name="Title 1"/>
          <p:cNvSpPr>
            <a:spLocks noGrp="1"/>
          </p:cNvSpPr>
          <p:nvPr>
            <p:ph type="title"/>
          </p:nvPr>
        </p:nvSpPr>
        <p:spPr>
          <a:xfrm>
            <a:off x="2475260" y="930149"/>
            <a:ext cx="6069541" cy="1250668"/>
          </a:xfrm>
        </p:spPr>
        <p:txBody>
          <a:bodyPr anchor="ctr" anchorCtr="0">
            <a:noAutofit/>
          </a:bodyPr>
          <a:lstStyle>
            <a:lvl1pPr algn="r">
              <a:defRPr sz="3000"/>
            </a:lvl1pPr>
          </a:lstStyle>
          <a:p>
            <a:r>
              <a:rPr lang="en-US" dirty="0"/>
              <a:t>Click to edit Master title style</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35679615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8427866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4082567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Four Column">
    <p:bg>
      <p:bgPr>
        <a:solidFill>
          <a:srgbClr val="F5F7F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369" y="1149974"/>
            <a:ext cx="1949754" cy="449869"/>
          </a:xfrm>
        </p:spPr>
        <p:txBody>
          <a:bodyPr>
            <a:noAutofit/>
          </a:bodyPr>
          <a:lstStyle>
            <a:lvl1pPr>
              <a:defRPr sz="1200" b="0" i="0" spc="217" baseline="0">
                <a:solidFill>
                  <a:srgbClr val="879196"/>
                </a:solidFill>
                <a:latin typeface="Amazon Ember Light" charset="0"/>
                <a:ea typeface="Amazon Ember Light" charset="0"/>
                <a:cs typeface="Amazon Ember Light" charset="0"/>
              </a:defRPr>
            </a:lvl1pPr>
          </a:lstStyle>
          <a:p>
            <a:r>
              <a:rPr lang="en-US" dirty="0"/>
              <a:t>TITLE</a:t>
            </a:r>
          </a:p>
        </p:txBody>
      </p:sp>
      <p:sp>
        <p:nvSpPr>
          <p:cNvPr id="3" name="Content Placeholder 2"/>
          <p:cNvSpPr>
            <a:spLocks noGrp="1"/>
          </p:cNvSpPr>
          <p:nvPr>
            <p:ph idx="1" hasCustomPrompt="1"/>
          </p:nvPr>
        </p:nvSpPr>
        <p:spPr>
          <a:xfrm>
            <a:off x="381369" y="1599843"/>
            <a:ext cx="1949754" cy="3049832"/>
          </a:xfrm>
        </p:spPr>
        <p:txBody>
          <a:bodyPr>
            <a:normAutofit/>
          </a:bodyPr>
          <a:lstStyle>
            <a:lvl1pPr marL="0" indent="0">
              <a:buNone/>
              <a:defRPr sz="1200" b="0" i="0">
                <a:latin typeface="Amazon Ember Light" charset="0"/>
                <a:ea typeface="Amazon Ember Light" charset="0"/>
                <a:cs typeface="Amazon Ember Light" charset="0"/>
              </a:defRPr>
            </a:lvl1pPr>
            <a:lvl2pPr marL="342900" indent="0">
              <a:buNone/>
              <a:defRPr sz="1050" b="0" i="0">
                <a:latin typeface="Amazon Ember Light" charset="0"/>
                <a:ea typeface="Amazon Ember Light" charset="0"/>
                <a:cs typeface="Amazon Ember Light" charset="0"/>
              </a:defRPr>
            </a:lvl2pPr>
            <a:lvl3pPr marL="685800" indent="0">
              <a:buNone/>
              <a:defRPr sz="900" b="0" i="0">
                <a:latin typeface="Amazon Ember Light" charset="0"/>
                <a:ea typeface="Amazon Ember Light" charset="0"/>
                <a:cs typeface="Amazon Ember Light" charset="0"/>
              </a:defRPr>
            </a:lvl3pPr>
            <a:lvl4pPr marL="1028700" indent="0">
              <a:buNone/>
              <a:defRPr sz="825" b="0" i="0">
                <a:latin typeface="Amazon Ember Light" charset="0"/>
                <a:ea typeface="Amazon Ember Light" charset="0"/>
                <a:cs typeface="Amazon Ember Light" charset="0"/>
              </a:defRPr>
            </a:lvl4pPr>
            <a:lvl5pPr marL="1371600" indent="0">
              <a:buNone/>
              <a:defRPr sz="825" b="0" i="0">
                <a:latin typeface="Amazon Ember Light" charset="0"/>
                <a:ea typeface="Amazon Ember Light" charset="0"/>
                <a:cs typeface="Amazon Ember Light" charset="0"/>
              </a:defRPr>
            </a:lvl5pPr>
          </a:lstStyle>
          <a:p>
            <a:pPr lvl="0"/>
            <a:r>
              <a:rPr lang="en-US" dirty="0"/>
              <a:t>Description</a:t>
            </a:r>
          </a:p>
        </p:txBody>
      </p:sp>
      <p:sp>
        <p:nvSpPr>
          <p:cNvPr id="12" name="Content Placeholder 2"/>
          <p:cNvSpPr>
            <a:spLocks noGrp="1"/>
          </p:cNvSpPr>
          <p:nvPr>
            <p:ph idx="13" hasCustomPrompt="1"/>
          </p:nvPr>
        </p:nvSpPr>
        <p:spPr>
          <a:xfrm>
            <a:off x="2499503" y="1599843"/>
            <a:ext cx="1949754" cy="3049832"/>
          </a:xfrm>
        </p:spPr>
        <p:txBody>
          <a:bodyPr>
            <a:normAutofit/>
          </a:bodyPr>
          <a:lstStyle>
            <a:lvl1pPr marL="0" indent="0">
              <a:buNone/>
              <a:defRPr sz="1200" b="0" i="0">
                <a:latin typeface="Amazon Ember Light" charset="0"/>
                <a:ea typeface="Amazon Ember Light" charset="0"/>
                <a:cs typeface="Amazon Ember Light" charset="0"/>
              </a:defRPr>
            </a:lvl1pPr>
            <a:lvl2pPr marL="342900" indent="0">
              <a:buNone/>
              <a:defRPr sz="1050" b="0" i="0">
                <a:latin typeface="Amazon Ember Light" charset="0"/>
                <a:ea typeface="Amazon Ember Light" charset="0"/>
                <a:cs typeface="Amazon Ember Light" charset="0"/>
              </a:defRPr>
            </a:lvl2pPr>
            <a:lvl3pPr marL="685800" indent="0">
              <a:buNone/>
              <a:defRPr sz="900" b="0" i="0">
                <a:latin typeface="Amazon Ember Light" charset="0"/>
                <a:ea typeface="Amazon Ember Light" charset="0"/>
                <a:cs typeface="Amazon Ember Light" charset="0"/>
              </a:defRPr>
            </a:lvl3pPr>
            <a:lvl4pPr marL="1028700" indent="0">
              <a:buNone/>
              <a:defRPr sz="825" b="0" i="0">
                <a:latin typeface="Amazon Ember Light" charset="0"/>
                <a:ea typeface="Amazon Ember Light" charset="0"/>
                <a:cs typeface="Amazon Ember Light" charset="0"/>
              </a:defRPr>
            </a:lvl4pPr>
            <a:lvl5pPr marL="1371600" indent="0">
              <a:buNone/>
              <a:defRPr sz="825" b="0" i="0">
                <a:latin typeface="Amazon Ember Light" charset="0"/>
                <a:ea typeface="Amazon Ember Light" charset="0"/>
                <a:cs typeface="Amazon Ember Light" charset="0"/>
              </a:defRPr>
            </a:lvl5pPr>
          </a:lstStyle>
          <a:p>
            <a:pPr lvl="0"/>
            <a:r>
              <a:rPr lang="en-US" dirty="0"/>
              <a:t>Description</a:t>
            </a:r>
          </a:p>
        </p:txBody>
      </p:sp>
      <p:sp>
        <p:nvSpPr>
          <p:cNvPr id="5" name="Text Placeholder 4"/>
          <p:cNvSpPr>
            <a:spLocks noGrp="1"/>
          </p:cNvSpPr>
          <p:nvPr>
            <p:ph type="body" sz="quarter" idx="14" hasCustomPrompt="1"/>
          </p:nvPr>
        </p:nvSpPr>
        <p:spPr>
          <a:xfrm>
            <a:off x="381369" y="469232"/>
            <a:ext cx="8304155" cy="575186"/>
          </a:xfrm>
        </p:spPr>
        <p:txBody>
          <a:bodyPr anchor="ctr">
            <a:normAutofit/>
          </a:bodyPr>
          <a:lstStyle>
            <a:lvl1pPr marL="0" indent="0">
              <a:buNone/>
              <a:defRPr sz="2700" baseline="0"/>
            </a:lvl1pPr>
          </a:lstStyle>
          <a:p>
            <a:pPr lvl="0"/>
            <a:r>
              <a:rPr lang="en-US" dirty="0"/>
              <a:t>Title</a:t>
            </a:r>
          </a:p>
        </p:txBody>
      </p:sp>
      <p:sp>
        <p:nvSpPr>
          <p:cNvPr id="13" name="Text Placeholder 4"/>
          <p:cNvSpPr>
            <a:spLocks noGrp="1"/>
          </p:cNvSpPr>
          <p:nvPr>
            <p:ph type="body" sz="quarter" idx="15" hasCustomPrompt="1"/>
          </p:nvPr>
        </p:nvSpPr>
        <p:spPr>
          <a:xfrm>
            <a:off x="2499503" y="1149974"/>
            <a:ext cx="1949755" cy="449869"/>
          </a:xfrm>
        </p:spPr>
        <p:txBody>
          <a:bodyPr anchor="ctr">
            <a:normAutofit/>
          </a:bodyPr>
          <a:lstStyle>
            <a:lvl1pPr marL="0" indent="0">
              <a:buNone/>
              <a:defRPr sz="1200" b="0" i="0" spc="150" baseline="0">
                <a:solidFill>
                  <a:srgbClr val="879196"/>
                </a:solidFill>
                <a:latin typeface="Amazon Ember Light" charset="0"/>
                <a:ea typeface="Amazon Ember Light" charset="0"/>
                <a:cs typeface="Amazon Ember Light" charset="0"/>
              </a:defRPr>
            </a:lvl1pPr>
          </a:lstStyle>
          <a:p>
            <a:pPr lvl="0"/>
            <a:r>
              <a:rPr lang="en-US" dirty="0"/>
              <a:t>TITLE</a:t>
            </a:r>
          </a:p>
        </p:txBody>
      </p:sp>
      <p:sp>
        <p:nvSpPr>
          <p:cNvPr id="18" name="Content Placeholder 2"/>
          <p:cNvSpPr>
            <a:spLocks noGrp="1"/>
          </p:cNvSpPr>
          <p:nvPr>
            <p:ph idx="16" hasCustomPrompt="1"/>
          </p:nvPr>
        </p:nvSpPr>
        <p:spPr>
          <a:xfrm>
            <a:off x="4617637" y="1599843"/>
            <a:ext cx="1949754" cy="3049832"/>
          </a:xfrm>
        </p:spPr>
        <p:txBody>
          <a:bodyPr>
            <a:normAutofit/>
          </a:bodyPr>
          <a:lstStyle>
            <a:lvl1pPr marL="0" indent="0">
              <a:buNone/>
              <a:defRPr sz="1200" b="0" i="0">
                <a:latin typeface="Amazon Ember Light" charset="0"/>
                <a:ea typeface="Amazon Ember Light" charset="0"/>
                <a:cs typeface="Amazon Ember Light" charset="0"/>
              </a:defRPr>
            </a:lvl1pPr>
            <a:lvl2pPr marL="342900" indent="0">
              <a:buNone/>
              <a:defRPr sz="1050" b="0" i="0">
                <a:latin typeface="Amazon Ember Light" charset="0"/>
                <a:ea typeface="Amazon Ember Light" charset="0"/>
                <a:cs typeface="Amazon Ember Light" charset="0"/>
              </a:defRPr>
            </a:lvl2pPr>
            <a:lvl3pPr marL="685800" indent="0">
              <a:buNone/>
              <a:defRPr sz="900" b="0" i="0">
                <a:latin typeface="Amazon Ember Light" charset="0"/>
                <a:ea typeface="Amazon Ember Light" charset="0"/>
                <a:cs typeface="Amazon Ember Light" charset="0"/>
              </a:defRPr>
            </a:lvl3pPr>
            <a:lvl4pPr marL="1028700" indent="0">
              <a:buNone/>
              <a:defRPr sz="825" b="0" i="0">
                <a:latin typeface="Amazon Ember Light" charset="0"/>
                <a:ea typeface="Amazon Ember Light" charset="0"/>
                <a:cs typeface="Amazon Ember Light" charset="0"/>
              </a:defRPr>
            </a:lvl4pPr>
            <a:lvl5pPr marL="1371600" indent="0">
              <a:buNone/>
              <a:defRPr sz="825" b="0" i="0">
                <a:latin typeface="Amazon Ember Light" charset="0"/>
                <a:ea typeface="Amazon Ember Light" charset="0"/>
                <a:cs typeface="Amazon Ember Light" charset="0"/>
              </a:defRPr>
            </a:lvl5pPr>
          </a:lstStyle>
          <a:p>
            <a:pPr lvl="0"/>
            <a:r>
              <a:rPr lang="en-US" dirty="0"/>
              <a:t>Description</a:t>
            </a:r>
          </a:p>
        </p:txBody>
      </p:sp>
      <p:sp>
        <p:nvSpPr>
          <p:cNvPr id="19" name="Text Placeholder 4"/>
          <p:cNvSpPr>
            <a:spLocks noGrp="1"/>
          </p:cNvSpPr>
          <p:nvPr>
            <p:ph type="body" sz="quarter" idx="17" hasCustomPrompt="1"/>
          </p:nvPr>
        </p:nvSpPr>
        <p:spPr>
          <a:xfrm>
            <a:off x="4617636" y="1149974"/>
            <a:ext cx="1949755" cy="449869"/>
          </a:xfrm>
        </p:spPr>
        <p:txBody>
          <a:bodyPr anchor="ctr">
            <a:normAutofit/>
          </a:bodyPr>
          <a:lstStyle>
            <a:lvl1pPr marL="0" indent="0">
              <a:buNone/>
              <a:defRPr sz="1200" b="0" i="0" spc="150" baseline="0">
                <a:solidFill>
                  <a:srgbClr val="879196"/>
                </a:solidFill>
                <a:latin typeface="Amazon Ember Light" charset="0"/>
                <a:ea typeface="Amazon Ember Light" charset="0"/>
                <a:cs typeface="Amazon Ember Light" charset="0"/>
              </a:defRPr>
            </a:lvl1pPr>
          </a:lstStyle>
          <a:p>
            <a:pPr lvl="0"/>
            <a:r>
              <a:rPr lang="en-US" dirty="0"/>
              <a:t>TITLE</a:t>
            </a:r>
          </a:p>
        </p:txBody>
      </p:sp>
      <p:sp>
        <p:nvSpPr>
          <p:cNvPr id="20" name="Content Placeholder 2"/>
          <p:cNvSpPr>
            <a:spLocks noGrp="1"/>
          </p:cNvSpPr>
          <p:nvPr>
            <p:ph idx="18" hasCustomPrompt="1"/>
          </p:nvPr>
        </p:nvSpPr>
        <p:spPr>
          <a:xfrm>
            <a:off x="6735770" y="1599843"/>
            <a:ext cx="1949754" cy="3049832"/>
          </a:xfrm>
        </p:spPr>
        <p:txBody>
          <a:bodyPr>
            <a:normAutofit/>
          </a:bodyPr>
          <a:lstStyle>
            <a:lvl1pPr marL="0" indent="0">
              <a:buNone/>
              <a:defRPr sz="1200" b="0" i="0">
                <a:latin typeface="Amazon Ember Light" charset="0"/>
                <a:ea typeface="Amazon Ember Light" charset="0"/>
                <a:cs typeface="Amazon Ember Light" charset="0"/>
              </a:defRPr>
            </a:lvl1pPr>
            <a:lvl2pPr marL="342900" indent="0">
              <a:buNone/>
              <a:defRPr sz="1050" b="0" i="0">
                <a:latin typeface="Amazon Ember Light" charset="0"/>
                <a:ea typeface="Amazon Ember Light" charset="0"/>
                <a:cs typeface="Amazon Ember Light" charset="0"/>
              </a:defRPr>
            </a:lvl2pPr>
            <a:lvl3pPr marL="685800" indent="0">
              <a:buNone/>
              <a:defRPr sz="900" b="0" i="0">
                <a:latin typeface="Amazon Ember Light" charset="0"/>
                <a:ea typeface="Amazon Ember Light" charset="0"/>
                <a:cs typeface="Amazon Ember Light" charset="0"/>
              </a:defRPr>
            </a:lvl3pPr>
            <a:lvl4pPr marL="1028700" indent="0">
              <a:buNone/>
              <a:defRPr sz="825" b="0" i="0">
                <a:latin typeface="Amazon Ember Light" charset="0"/>
                <a:ea typeface="Amazon Ember Light" charset="0"/>
                <a:cs typeface="Amazon Ember Light" charset="0"/>
              </a:defRPr>
            </a:lvl4pPr>
            <a:lvl5pPr marL="1371600" indent="0">
              <a:buNone/>
              <a:defRPr sz="825" b="0" i="0">
                <a:latin typeface="Amazon Ember Light" charset="0"/>
                <a:ea typeface="Amazon Ember Light" charset="0"/>
                <a:cs typeface="Amazon Ember Light" charset="0"/>
              </a:defRPr>
            </a:lvl5pPr>
          </a:lstStyle>
          <a:p>
            <a:pPr lvl="0"/>
            <a:r>
              <a:rPr lang="en-US" dirty="0"/>
              <a:t>Description</a:t>
            </a:r>
          </a:p>
        </p:txBody>
      </p:sp>
      <p:sp>
        <p:nvSpPr>
          <p:cNvPr id="21" name="Text Placeholder 4"/>
          <p:cNvSpPr>
            <a:spLocks noGrp="1"/>
          </p:cNvSpPr>
          <p:nvPr>
            <p:ph type="body" sz="quarter" idx="19" hasCustomPrompt="1"/>
          </p:nvPr>
        </p:nvSpPr>
        <p:spPr>
          <a:xfrm>
            <a:off x="6735769" y="1149974"/>
            <a:ext cx="1949755" cy="449869"/>
          </a:xfrm>
        </p:spPr>
        <p:txBody>
          <a:bodyPr anchor="ctr">
            <a:normAutofit/>
          </a:bodyPr>
          <a:lstStyle>
            <a:lvl1pPr marL="0" indent="0">
              <a:buNone/>
              <a:defRPr sz="1200" b="0" i="0" spc="150" baseline="0">
                <a:solidFill>
                  <a:srgbClr val="879196"/>
                </a:solidFill>
                <a:latin typeface="Amazon Ember Light" charset="0"/>
                <a:ea typeface="Amazon Ember Light" charset="0"/>
                <a:cs typeface="Amazon Ember Light" charset="0"/>
              </a:defRPr>
            </a:lvl1pPr>
          </a:lstStyle>
          <a:p>
            <a:pPr lvl="0"/>
            <a:r>
              <a:rPr lang="en-US" dirty="0"/>
              <a:t>TITLE</a:t>
            </a:r>
          </a:p>
        </p:txBody>
      </p:sp>
      <p:sp>
        <p:nvSpPr>
          <p:cNvPr id="24" name="Slide Number Placeholder 5"/>
          <p:cNvSpPr>
            <a:spLocks noGrp="1"/>
          </p:cNvSpPr>
          <p:nvPr>
            <p:ph type="sldNum" sz="quarter" idx="12"/>
          </p:nvPr>
        </p:nvSpPr>
        <p:spPr>
          <a:xfrm>
            <a:off x="197809" y="4755231"/>
            <a:ext cx="367119" cy="273844"/>
          </a:xfrm>
        </p:spPr>
        <p:txBody>
          <a:bodyPr/>
          <a:lstStyle>
            <a:lvl1pPr algn="l">
              <a:defRPr sz="675">
                <a:solidFill>
                  <a:srgbClr val="879196"/>
                </a:solidFill>
              </a:defRPr>
            </a:lvl1pPr>
          </a:lstStyle>
          <a:p>
            <a:fld id="{BB5BD99C-2712-9047-820E-F0032D5CE0D9}" type="slidenum">
              <a:rPr lang="en-US" smtClean="0"/>
              <a:pPr/>
              <a:t>‹#›</a:t>
            </a:fld>
            <a:endParaRPr lang="en-US" dirty="0"/>
          </a:p>
        </p:txBody>
      </p:sp>
    </p:spTree>
    <p:extLst>
      <p:ext uri="{BB962C8B-B14F-4D97-AF65-F5344CB8AC3E}">
        <p14:creationId xmlns:p14="http://schemas.microsoft.com/office/powerpoint/2010/main" val="25741220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6_Two Content">
    <p:bg>
      <p:bgPr>
        <a:solidFill>
          <a:srgbClr val="F5F7F7"/>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4522305" cy="5143500"/>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13" name="Title 1"/>
          <p:cNvSpPr>
            <a:spLocks noGrp="1"/>
          </p:cNvSpPr>
          <p:nvPr>
            <p:ph type="title"/>
          </p:nvPr>
        </p:nvSpPr>
        <p:spPr>
          <a:xfrm>
            <a:off x="426409" y="947412"/>
            <a:ext cx="3817600" cy="657487"/>
          </a:xfrm>
        </p:spPr>
        <p:txBody>
          <a:bodyPr/>
          <a:lstStyle>
            <a:lvl1pPr>
              <a:defRPr b="1" i="0">
                <a:solidFill>
                  <a:schemeClr val="bg1"/>
                </a:solidFill>
                <a:latin typeface="Amazon Ember Heavy" charset="0"/>
                <a:ea typeface="Amazon Ember Heavy" charset="0"/>
                <a:cs typeface="Amazon Ember Heavy" charset="0"/>
              </a:defRPr>
            </a:lvl1pPr>
          </a:lstStyle>
          <a:p>
            <a:r>
              <a:rPr lang="en-US" dirty="0"/>
              <a:t>Click to edit Master title style</a:t>
            </a:r>
          </a:p>
        </p:txBody>
      </p:sp>
      <p:sp>
        <p:nvSpPr>
          <p:cNvPr id="14" name="Content Placeholder 2"/>
          <p:cNvSpPr>
            <a:spLocks noGrp="1"/>
          </p:cNvSpPr>
          <p:nvPr>
            <p:ph sz="half" idx="1"/>
          </p:nvPr>
        </p:nvSpPr>
        <p:spPr>
          <a:xfrm>
            <a:off x="426409" y="1706102"/>
            <a:ext cx="3817600" cy="2733551"/>
          </a:xfrm>
        </p:spPr>
        <p:txBody>
          <a:bodyPr/>
          <a:lstStyle>
            <a:lvl1pPr>
              <a:defRPr b="0" i="0">
                <a:solidFill>
                  <a:schemeClr val="bg1"/>
                </a:solidFill>
                <a:latin typeface="Amazon Ember Light" charset="0"/>
                <a:ea typeface="Amazon Ember Light" charset="0"/>
                <a:cs typeface="Amazon Ember Light" charset="0"/>
              </a:defRPr>
            </a:lvl1pPr>
            <a:lvl2pPr>
              <a:defRPr b="0" i="0">
                <a:solidFill>
                  <a:schemeClr val="bg1"/>
                </a:solidFill>
                <a:latin typeface="Amazon Ember Light" charset="0"/>
                <a:ea typeface="Amazon Ember Light" charset="0"/>
                <a:cs typeface="Amazon Ember Light" charset="0"/>
              </a:defRPr>
            </a:lvl2pPr>
            <a:lvl3pPr>
              <a:defRPr b="0" i="0">
                <a:solidFill>
                  <a:schemeClr val="bg1"/>
                </a:solidFill>
                <a:latin typeface="Amazon Ember Light" charset="0"/>
                <a:ea typeface="Amazon Ember Light" charset="0"/>
                <a:cs typeface="Amazon Ember Light" charset="0"/>
              </a:defRPr>
            </a:lvl3pPr>
            <a:lvl4pPr>
              <a:defRPr b="0" i="0">
                <a:solidFill>
                  <a:schemeClr val="bg1"/>
                </a:solidFill>
                <a:latin typeface="Amazon Ember Light" charset="0"/>
                <a:ea typeface="Amazon Ember Light" charset="0"/>
                <a:cs typeface="Amazon Ember Light" charset="0"/>
              </a:defRPr>
            </a:lvl4pPr>
            <a:lvl5pPr>
              <a:defRPr b="0" i="0">
                <a:solidFill>
                  <a:schemeClr val="bg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Footer Placeholder 4"/>
          <p:cNvSpPr>
            <a:spLocks noGrp="1"/>
          </p:cNvSpPr>
          <p:nvPr>
            <p:ph type="ftr" sz="quarter" idx="11"/>
          </p:nvPr>
        </p:nvSpPr>
        <p:spPr>
          <a:xfrm>
            <a:off x="564928" y="4755231"/>
            <a:ext cx="3086100" cy="273844"/>
          </a:xfrm>
          <a:prstGeom prst="rect">
            <a:avLst/>
          </a:prstGeom>
        </p:spPr>
        <p:txBody>
          <a:bodyPr/>
          <a:lstStyle>
            <a:lvl1pPr>
              <a:defRPr>
                <a:solidFill>
                  <a:srgbClr val="879196"/>
                </a:solidFill>
              </a:defRPr>
            </a:lvl1pPr>
          </a:lstStyle>
          <a:p>
            <a:r>
              <a:rPr lang="en-US">
                <a:latin typeface="Amazon Ember Regular" charset="0"/>
              </a:rPr>
              <a:t>© 2017, Amazon Web Services, Inc. or its Affiliates. All rights reserved.</a:t>
            </a:r>
            <a:endParaRPr lang="en-US" dirty="0">
              <a:latin typeface="Amazon Ember Regular" charset="0"/>
            </a:endParaRPr>
          </a:p>
        </p:txBody>
      </p:sp>
      <p:sp>
        <p:nvSpPr>
          <p:cNvPr id="21" name="Slide Number Placeholder 5"/>
          <p:cNvSpPr>
            <a:spLocks noGrp="1"/>
          </p:cNvSpPr>
          <p:nvPr>
            <p:ph type="sldNum" sz="quarter" idx="12"/>
          </p:nvPr>
        </p:nvSpPr>
        <p:spPr>
          <a:xfrm>
            <a:off x="197809" y="4755231"/>
            <a:ext cx="367119" cy="273844"/>
          </a:xfrm>
        </p:spPr>
        <p:txBody>
          <a:bodyPr/>
          <a:lstStyle>
            <a:lvl1pPr algn="l">
              <a:defRPr sz="675">
                <a:solidFill>
                  <a:srgbClr val="879196"/>
                </a:solidFill>
              </a:defRPr>
            </a:lvl1pPr>
          </a:lstStyle>
          <a:p>
            <a:fld id="{BB5BD99C-2712-9047-820E-F0032D5CE0D9}" type="slidenum">
              <a:rPr lang="en-US" smtClean="0"/>
              <a:pPr/>
              <a:t>‹#›</a:t>
            </a:fld>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15350" y="4754755"/>
            <a:ext cx="457200" cy="274320"/>
          </a:xfrm>
          <a:prstGeom prst="rect">
            <a:avLst/>
          </a:prstGeom>
        </p:spPr>
      </p:pic>
    </p:spTree>
    <p:extLst>
      <p:ext uri="{BB962C8B-B14F-4D97-AF65-F5344CB8AC3E}">
        <p14:creationId xmlns:p14="http://schemas.microsoft.com/office/powerpoint/2010/main" val="1230662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cSld name="Section Header">
    <p:bg>
      <p:bgPr>
        <a:solidFill>
          <a:srgbClr val="232F3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74791" y="1379963"/>
            <a:ext cx="5457941" cy="1423001"/>
          </a:xfrm>
        </p:spPr>
        <p:txBody>
          <a:bodyPr anchor="b">
            <a:normAutofit/>
          </a:bodyPr>
          <a:lstStyle>
            <a:lvl1pPr>
              <a:defRPr sz="3300">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874790" y="2915202"/>
            <a:ext cx="5457941" cy="1125140"/>
          </a:xfrm>
        </p:spPr>
        <p:txBody>
          <a:bodyPr/>
          <a:lstStyle>
            <a:lvl1pPr marL="0" indent="0">
              <a:buNone/>
              <a:defRPr sz="1800" b="0" i="0">
                <a:solidFill>
                  <a:schemeClr val="bg1"/>
                </a:solidFill>
                <a:latin typeface="Amazon Ember Light" charset="0"/>
                <a:ea typeface="Amazon Ember Light" charset="0"/>
                <a:cs typeface="Amazon Ember Light"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15351" y="4754755"/>
            <a:ext cx="457199" cy="274320"/>
          </a:xfrm>
          <a:prstGeom prst="rect">
            <a:avLst/>
          </a:prstGeom>
        </p:spPr>
      </p:pic>
      <p:sp>
        <p:nvSpPr>
          <p:cNvPr id="11" name="Footer Placeholder 4"/>
          <p:cNvSpPr>
            <a:spLocks noGrp="1"/>
          </p:cNvSpPr>
          <p:nvPr>
            <p:ph type="ftr" sz="quarter" idx="11"/>
          </p:nvPr>
        </p:nvSpPr>
        <p:spPr>
          <a:xfrm>
            <a:off x="564928" y="4755231"/>
            <a:ext cx="3086100" cy="273844"/>
          </a:xfrm>
          <a:prstGeom prst="rect">
            <a:avLst/>
          </a:prstGeom>
        </p:spPr>
        <p:txBody>
          <a:bodyPr/>
          <a:lstStyle>
            <a:lvl1pPr>
              <a:defRPr>
                <a:solidFill>
                  <a:schemeClr val="bg1"/>
                </a:solidFill>
              </a:defRPr>
            </a:lvl1pPr>
          </a:lstStyle>
          <a:p>
            <a:r>
              <a:rPr lang="en-US" dirty="0">
                <a:latin typeface="Amazon Ember Regular" charset="0"/>
              </a:rPr>
              <a:t>© 2017, Amazon Web Services, Inc. or its Affiliates. All rights reserved.</a:t>
            </a:r>
          </a:p>
        </p:txBody>
      </p:sp>
      <p:sp>
        <p:nvSpPr>
          <p:cNvPr id="12" name="Slide Number Placeholder 5"/>
          <p:cNvSpPr>
            <a:spLocks noGrp="1"/>
          </p:cNvSpPr>
          <p:nvPr>
            <p:ph type="sldNum" sz="quarter" idx="12"/>
          </p:nvPr>
        </p:nvSpPr>
        <p:spPr>
          <a:xfrm>
            <a:off x="197809" y="4755231"/>
            <a:ext cx="367119" cy="273844"/>
          </a:xfrm>
        </p:spPr>
        <p:txBody>
          <a:bodyPr/>
          <a:lstStyle>
            <a:lvl1pPr algn="l">
              <a:defRPr sz="675">
                <a:solidFill>
                  <a:schemeClr val="bg1"/>
                </a:solidFill>
              </a:defRPr>
            </a:lvl1pPr>
          </a:lstStyle>
          <a:p>
            <a:fld id="{BB5BD99C-2712-9047-820E-F0032D5CE0D9}" type="slidenum">
              <a:rPr lang="en-US" smtClean="0"/>
              <a:pPr/>
              <a:t>‹#›</a:t>
            </a:fld>
            <a:endParaRPr lang="en-US"/>
          </a:p>
        </p:txBody>
      </p:sp>
    </p:spTree>
    <p:extLst>
      <p:ext uri="{BB962C8B-B14F-4D97-AF65-F5344CB8AC3E}">
        <p14:creationId xmlns:p14="http://schemas.microsoft.com/office/powerpoint/2010/main" val="4155101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mp; Conten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2"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sp>
        <p:nvSpPr>
          <p:cNvPr id="7" name="Content Placeholder 6"/>
          <p:cNvSpPr>
            <a:spLocks noGrp="1"/>
          </p:cNvSpPr>
          <p:nvPr>
            <p:ph sz="quarter" idx="10"/>
          </p:nvPr>
        </p:nvSpPr>
        <p:spPr>
          <a:xfrm>
            <a:off x="356615" y="978195"/>
            <a:ext cx="8449055" cy="3232297"/>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5291497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336789" y="114936"/>
            <a:ext cx="8205304" cy="620870"/>
          </a:xfrm>
        </p:spPr>
        <p:txBody>
          <a:bodyPr/>
          <a:lstStyle/>
          <a:p>
            <a:r>
              <a:rPr lang="en-US" dirty="0"/>
              <a:t>Click to edit Master title style</a:t>
            </a:r>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336550" y="1064419"/>
            <a:ext cx="8205788" cy="2928938"/>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54910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Walkin">
    <p:bg>
      <p:bgRef idx="1001">
        <a:schemeClr val="bg1"/>
      </p:bgRef>
    </p:bg>
    <p:spTree>
      <p:nvGrpSpPr>
        <p:cNvPr id="1" name=""/>
        <p:cNvGrpSpPr/>
        <p:nvPr/>
      </p:nvGrpSpPr>
      <p:grpSpPr>
        <a:xfrm>
          <a:off x="0" y="0"/>
          <a:ext cx="0" cy="0"/>
          <a:chOff x="0" y="0"/>
          <a:chExt cx="0" cy="0"/>
        </a:xfrm>
      </p:grpSpPr>
      <p:sp>
        <p:nvSpPr>
          <p:cNvPr id="2" name="Rectangle 1"/>
          <p:cNvSpPr/>
          <p:nvPr/>
        </p:nvSpPr>
        <p:spPr bwMode="auto">
          <a:xfrm>
            <a:off x="201929" y="1558350"/>
            <a:ext cx="4706230"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00"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9" name="Picture 5">
            <a:extLst>
              <a:ext uri="{FF2B5EF4-FFF2-40B4-BE49-F238E27FC236}">
                <a16:creationId xmlns:a16="http://schemas.microsoft.com/office/drawing/2014/main" id="{93B1FB2E-8DD2-43D5-A111-F586C501C98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AutoShape 7">
            <a:extLst>
              <a:ext uri="{FF2B5EF4-FFF2-40B4-BE49-F238E27FC236}">
                <a16:creationId xmlns:a16="http://schemas.microsoft.com/office/drawing/2014/main" id="{6027155F-F7E7-465C-BAD3-732BA3EFEC1A}"/>
              </a:ext>
            </a:extLst>
          </p:cNvPr>
          <p:cNvSpPr>
            <a:spLocks noChangeAspect="1" noChangeArrowheads="1" noTextEdit="1"/>
          </p:cNvSpPr>
          <p:nvPr/>
        </p:nvSpPr>
        <p:spPr bwMode="auto">
          <a:xfrm>
            <a:off x="0" y="0"/>
            <a:ext cx="9144000" cy="5141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7150" tIns="28575" rIns="57150" bIns="28575" numCol="1" anchor="t" anchorCtr="0" compatLnSpc="1">
            <a:prstTxWarp prst="textNoShape">
              <a:avLst/>
            </a:prstTxWarp>
          </a:bodyPr>
          <a:lstStyle/>
          <a:p>
            <a:endParaRPr lang="en-US" sz="1125"/>
          </a:p>
        </p:txBody>
      </p:sp>
      <p:pic>
        <p:nvPicPr>
          <p:cNvPr id="1034" name="Picture 10">
            <a:extLst>
              <a:ext uri="{FF2B5EF4-FFF2-40B4-BE49-F238E27FC236}">
                <a16:creationId xmlns:a16="http://schemas.microsoft.com/office/drawing/2014/main" id="{F03F1824-351E-464B-A22B-700890DEF9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2531" y="1826617"/>
            <a:ext cx="4187031" cy="1711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a:extLst>
              <a:ext uri="{FF2B5EF4-FFF2-40B4-BE49-F238E27FC236}">
                <a16:creationId xmlns:a16="http://schemas.microsoft.com/office/drawing/2014/main" id="{BBC59E10-8B27-4D24-A942-35BD619A7B17}"/>
              </a:ext>
            </a:extLst>
          </p:cNvPr>
          <p:cNvSpPr>
            <a:spLocks noChangeArrowheads="1"/>
          </p:cNvSpPr>
          <p:nvPr/>
        </p:nvSpPr>
        <p:spPr bwMode="auto">
          <a:xfrm>
            <a:off x="0" y="4400550"/>
            <a:ext cx="9144000" cy="74295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7150" tIns="28575" rIns="57150" bIns="28575" numCol="1" anchor="t" anchorCtr="0" compatLnSpc="1">
            <a:prstTxWarp prst="textNoShape">
              <a:avLst/>
            </a:prstTxWarp>
          </a:bodyPr>
          <a:lstStyle/>
          <a:p>
            <a:endParaRPr lang="en-US" sz="1125"/>
          </a:p>
        </p:txBody>
      </p:sp>
      <p:sp>
        <p:nvSpPr>
          <p:cNvPr id="13" name="Rectangle 12">
            <a:extLst>
              <a:ext uri="{FF2B5EF4-FFF2-40B4-BE49-F238E27FC236}">
                <a16:creationId xmlns:a16="http://schemas.microsoft.com/office/drawing/2014/main" id="{C45CDE83-EFE1-4E46-88BE-ED3C1A006BE6}"/>
              </a:ext>
            </a:extLst>
          </p:cNvPr>
          <p:cNvSpPr>
            <a:spLocks noChangeArrowheads="1"/>
          </p:cNvSpPr>
          <p:nvPr/>
        </p:nvSpPr>
        <p:spPr bwMode="auto">
          <a:xfrm>
            <a:off x="305396" y="4601401"/>
            <a:ext cx="698909" cy="413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571500" rtl="0" eaLnBrk="0" fontAlgn="base" latinLnBrk="0" hangingPunct="0">
              <a:lnSpc>
                <a:spcPct val="100000"/>
              </a:lnSpc>
              <a:spcBef>
                <a:spcPct val="0"/>
              </a:spcBef>
              <a:spcAft>
                <a:spcPct val="0"/>
              </a:spcAft>
              <a:buClrTx/>
              <a:buSzTx/>
              <a:buFontTx/>
              <a:buNone/>
              <a:tabLst/>
            </a:pPr>
            <a:r>
              <a:rPr kumimoji="0" lang="en-US" altLang="en-US" sz="2688" b="0" i="0" u="none" strike="noStrike" cap="none" normalizeH="0" baseline="0" dirty="0">
                <a:ln>
                  <a:noFill/>
                </a:ln>
                <a:solidFill>
                  <a:srgbClr val="FFFFFF"/>
                </a:solidFill>
                <a:effectLst/>
                <a:latin typeface="Amazon Ember Display Light" panose="020F0403020204020204" pitchFamily="34" charset="0"/>
              </a:rPr>
              <a:t>2019</a:t>
            </a:r>
            <a:endParaRPr kumimoji="0" lang="en-US" altLang="en-US" sz="1125" b="0" i="0" u="none" strike="noStrike" cap="none" normalizeH="0" baseline="0" dirty="0">
              <a:ln>
                <a:noFill/>
              </a:ln>
              <a:solidFill>
                <a:schemeClr val="tx1"/>
              </a:solidFill>
              <a:effectLst/>
              <a:latin typeface="Arial" panose="020B0604020202020204" pitchFamily="34" charset="0"/>
            </a:endParaRPr>
          </a:p>
        </p:txBody>
      </p:sp>
      <p:grpSp>
        <p:nvGrpSpPr>
          <p:cNvPr id="19" name="Group 18">
            <a:extLst>
              <a:ext uri="{FF2B5EF4-FFF2-40B4-BE49-F238E27FC236}">
                <a16:creationId xmlns:a16="http://schemas.microsoft.com/office/drawing/2014/main" id="{253194B6-9B33-4CD3-B882-7ABA4681FAC2}"/>
              </a:ext>
            </a:extLst>
          </p:cNvPr>
          <p:cNvGrpSpPr>
            <a:grpSpLocks noChangeAspect="1"/>
          </p:cNvGrpSpPr>
          <p:nvPr/>
        </p:nvGrpSpPr>
        <p:grpSpPr>
          <a:xfrm>
            <a:off x="8421834" y="4702359"/>
            <a:ext cx="397250" cy="234315"/>
            <a:chOff x="13430250" y="7404100"/>
            <a:chExt cx="812801" cy="479425"/>
          </a:xfrm>
        </p:grpSpPr>
        <p:sp>
          <p:nvSpPr>
            <p:cNvPr id="16" name="Freeform 15">
              <a:extLst>
                <a:ext uri="{FF2B5EF4-FFF2-40B4-BE49-F238E27FC236}">
                  <a16:creationId xmlns:a16="http://schemas.microsoft.com/office/drawing/2014/main" id="{44263D51-0A65-4DD8-9162-738CF1524B0F}"/>
                </a:ext>
              </a:extLst>
            </p:cNvPr>
            <p:cNvSpPr>
              <a:spLocks noEditPoints="1"/>
            </p:cNvSpPr>
            <p:nvPr userDrawn="1"/>
          </p:nvSpPr>
          <p:spPr bwMode="auto">
            <a:xfrm>
              <a:off x="13466763" y="7404100"/>
              <a:ext cx="736600" cy="252413"/>
            </a:xfrm>
            <a:custGeom>
              <a:avLst/>
              <a:gdLst>
                <a:gd name="T0" fmla="*/ 69 w 258"/>
                <a:gd name="T1" fmla="*/ 69 h 88"/>
                <a:gd name="T2" fmla="*/ 73 w 258"/>
                <a:gd name="T3" fmla="*/ 78 h 88"/>
                <a:gd name="T4" fmla="*/ 65 w 258"/>
                <a:gd name="T5" fmla="*/ 85 h 88"/>
                <a:gd name="T6" fmla="*/ 60 w 258"/>
                <a:gd name="T7" fmla="*/ 85 h 88"/>
                <a:gd name="T8" fmla="*/ 53 w 258"/>
                <a:gd name="T9" fmla="*/ 75 h 88"/>
                <a:gd name="T10" fmla="*/ 7 w 258"/>
                <a:gd name="T11" fmla="*/ 81 h 88"/>
                <a:gd name="T12" fmla="*/ 9 w 258"/>
                <a:gd name="T13" fmla="*/ 44 h 88"/>
                <a:gd name="T14" fmla="*/ 42 w 258"/>
                <a:gd name="T15" fmla="*/ 37 h 88"/>
                <a:gd name="T16" fmla="*/ 52 w 258"/>
                <a:gd name="T17" fmla="*/ 32 h 88"/>
                <a:gd name="T18" fmla="*/ 33 w 258"/>
                <a:gd name="T19" fmla="*/ 13 h 88"/>
                <a:gd name="T20" fmla="*/ 13 w 258"/>
                <a:gd name="T21" fmla="*/ 17 h 88"/>
                <a:gd name="T22" fmla="*/ 8 w 258"/>
                <a:gd name="T23" fmla="*/ 19 h 88"/>
                <a:gd name="T24" fmla="*/ 6 w 258"/>
                <a:gd name="T25" fmla="*/ 11 h 88"/>
                <a:gd name="T26" fmla="*/ 9 w 258"/>
                <a:gd name="T27" fmla="*/ 6 h 88"/>
                <a:gd name="T28" fmla="*/ 36 w 258"/>
                <a:gd name="T29" fmla="*/ 0 h 88"/>
                <a:gd name="T30" fmla="*/ 68 w 258"/>
                <a:gd name="T31" fmla="*/ 31 h 88"/>
                <a:gd name="T32" fmla="*/ 30 w 258"/>
                <a:gd name="T33" fmla="*/ 75 h 88"/>
                <a:gd name="T34" fmla="*/ 48 w 258"/>
                <a:gd name="T35" fmla="*/ 68 h 88"/>
                <a:gd name="T36" fmla="*/ 52 w 258"/>
                <a:gd name="T37" fmla="*/ 54 h 88"/>
                <a:gd name="T38" fmla="*/ 44 w 258"/>
                <a:gd name="T39" fmla="*/ 48 h 88"/>
                <a:gd name="T40" fmla="*/ 21 w 258"/>
                <a:gd name="T41" fmla="*/ 51 h 88"/>
                <a:gd name="T42" fmla="*/ 20 w 258"/>
                <a:gd name="T43" fmla="*/ 72 h 88"/>
                <a:gd name="T44" fmla="*/ 105 w 258"/>
                <a:gd name="T45" fmla="*/ 86 h 88"/>
                <a:gd name="T46" fmla="*/ 99 w 258"/>
                <a:gd name="T47" fmla="*/ 81 h 88"/>
                <a:gd name="T48" fmla="*/ 77 w 258"/>
                <a:gd name="T49" fmla="*/ 5 h 88"/>
                <a:gd name="T50" fmla="*/ 88 w 258"/>
                <a:gd name="T51" fmla="*/ 2 h 88"/>
                <a:gd name="T52" fmla="*/ 94 w 258"/>
                <a:gd name="T53" fmla="*/ 7 h 88"/>
                <a:gd name="T54" fmla="*/ 124 w 258"/>
                <a:gd name="T55" fmla="*/ 7 h 88"/>
                <a:gd name="T56" fmla="*/ 130 w 258"/>
                <a:gd name="T57" fmla="*/ 2 h 88"/>
                <a:gd name="T58" fmla="*/ 141 w 258"/>
                <a:gd name="T59" fmla="*/ 3 h 88"/>
                <a:gd name="T60" fmla="*/ 158 w 258"/>
                <a:gd name="T61" fmla="*/ 70 h 88"/>
                <a:gd name="T62" fmla="*/ 176 w 258"/>
                <a:gd name="T63" fmla="*/ 3 h 88"/>
                <a:gd name="T64" fmla="*/ 188 w 258"/>
                <a:gd name="T65" fmla="*/ 2 h 88"/>
                <a:gd name="T66" fmla="*/ 190 w 258"/>
                <a:gd name="T67" fmla="*/ 6 h 88"/>
                <a:gd name="T68" fmla="*/ 167 w 258"/>
                <a:gd name="T69" fmla="*/ 81 h 88"/>
                <a:gd name="T70" fmla="*/ 161 w 258"/>
                <a:gd name="T71" fmla="*/ 86 h 88"/>
                <a:gd name="T72" fmla="*/ 149 w 258"/>
                <a:gd name="T73" fmla="*/ 85 h 88"/>
                <a:gd name="T74" fmla="*/ 133 w 258"/>
                <a:gd name="T75" fmla="*/ 20 h 88"/>
                <a:gd name="T76" fmla="*/ 117 w 258"/>
                <a:gd name="T77" fmla="*/ 85 h 88"/>
                <a:gd name="T78" fmla="*/ 105 w 258"/>
                <a:gd name="T79" fmla="*/ 86 h 88"/>
                <a:gd name="T80" fmla="*/ 211 w 258"/>
                <a:gd name="T81" fmla="*/ 86 h 88"/>
                <a:gd name="T82" fmla="*/ 197 w 258"/>
                <a:gd name="T83" fmla="*/ 80 h 88"/>
                <a:gd name="T84" fmla="*/ 197 w 258"/>
                <a:gd name="T85" fmla="*/ 73 h 88"/>
                <a:gd name="T86" fmla="*/ 201 w 258"/>
                <a:gd name="T87" fmla="*/ 70 h 88"/>
                <a:gd name="T88" fmla="*/ 213 w 258"/>
                <a:gd name="T89" fmla="*/ 74 h 88"/>
                <a:gd name="T90" fmla="*/ 238 w 258"/>
                <a:gd name="T91" fmla="*/ 72 h 88"/>
                <a:gd name="T92" fmla="*/ 240 w 258"/>
                <a:gd name="T93" fmla="*/ 57 h 88"/>
                <a:gd name="T94" fmla="*/ 217 w 258"/>
                <a:gd name="T95" fmla="*/ 48 h 88"/>
                <a:gd name="T96" fmla="*/ 198 w 258"/>
                <a:gd name="T97" fmla="*/ 25 h 88"/>
                <a:gd name="T98" fmla="*/ 207 w 258"/>
                <a:gd name="T99" fmla="*/ 6 h 88"/>
                <a:gd name="T100" fmla="*/ 228 w 258"/>
                <a:gd name="T101" fmla="*/ 0 h 88"/>
                <a:gd name="T102" fmla="*/ 241 w 258"/>
                <a:gd name="T103" fmla="*/ 1 h 88"/>
                <a:gd name="T104" fmla="*/ 250 w 258"/>
                <a:gd name="T105" fmla="*/ 5 h 88"/>
                <a:gd name="T106" fmla="*/ 254 w 258"/>
                <a:gd name="T107" fmla="*/ 10 h 88"/>
                <a:gd name="T108" fmla="*/ 252 w 258"/>
                <a:gd name="T109" fmla="*/ 17 h 88"/>
                <a:gd name="T110" fmla="*/ 230 w 258"/>
                <a:gd name="T111" fmla="*/ 13 h 88"/>
                <a:gd name="T112" fmla="*/ 213 w 258"/>
                <a:gd name="T113" fmla="*/ 24 h 88"/>
                <a:gd name="T114" fmla="*/ 226 w 258"/>
                <a:gd name="T115" fmla="*/ 35 h 88"/>
                <a:gd name="T116" fmla="*/ 254 w 258"/>
                <a:gd name="T117" fmla="*/ 49 h 88"/>
                <a:gd name="T118" fmla="*/ 256 w 258"/>
                <a:gd name="T119" fmla="*/ 73 h 88"/>
                <a:gd name="T120" fmla="*/ 239 w 258"/>
                <a:gd name="T121" fmla="*/ 8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8" h="88">
                  <a:moveTo>
                    <a:pt x="68" y="61"/>
                  </a:moveTo>
                  <a:cubicBezTo>
                    <a:pt x="68" y="65"/>
                    <a:pt x="68" y="67"/>
                    <a:pt x="69" y="69"/>
                  </a:cubicBezTo>
                  <a:cubicBezTo>
                    <a:pt x="70" y="72"/>
                    <a:pt x="71" y="74"/>
                    <a:pt x="72" y="76"/>
                  </a:cubicBezTo>
                  <a:cubicBezTo>
                    <a:pt x="72" y="77"/>
                    <a:pt x="73" y="78"/>
                    <a:pt x="73" y="78"/>
                  </a:cubicBezTo>
                  <a:cubicBezTo>
                    <a:pt x="73" y="79"/>
                    <a:pt x="72" y="80"/>
                    <a:pt x="71" y="81"/>
                  </a:cubicBezTo>
                  <a:cubicBezTo>
                    <a:pt x="65" y="85"/>
                    <a:pt x="65" y="85"/>
                    <a:pt x="65" y="85"/>
                  </a:cubicBezTo>
                  <a:cubicBezTo>
                    <a:pt x="64" y="86"/>
                    <a:pt x="63" y="86"/>
                    <a:pt x="62" y="86"/>
                  </a:cubicBezTo>
                  <a:cubicBezTo>
                    <a:pt x="61" y="86"/>
                    <a:pt x="61" y="85"/>
                    <a:pt x="60" y="85"/>
                  </a:cubicBezTo>
                  <a:cubicBezTo>
                    <a:pt x="58" y="83"/>
                    <a:pt x="57" y="82"/>
                    <a:pt x="56" y="80"/>
                  </a:cubicBezTo>
                  <a:cubicBezTo>
                    <a:pt x="55" y="79"/>
                    <a:pt x="54" y="77"/>
                    <a:pt x="53" y="75"/>
                  </a:cubicBezTo>
                  <a:cubicBezTo>
                    <a:pt x="46" y="83"/>
                    <a:pt x="37" y="88"/>
                    <a:pt x="26" y="88"/>
                  </a:cubicBezTo>
                  <a:cubicBezTo>
                    <a:pt x="18" y="88"/>
                    <a:pt x="12" y="85"/>
                    <a:pt x="7" y="81"/>
                  </a:cubicBezTo>
                  <a:cubicBezTo>
                    <a:pt x="3" y="76"/>
                    <a:pt x="0" y="70"/>
                    <a:pt x="0" y="63"/>
                  </a:cubicBezTo>
                  <a:cubicBezTo>
                    <a:pt x="0" y="55"/>
                    <a:pt x="3" y="49"/>
                    <a:pt x="9" y="44"/>
                  </a:cubicBezTo>
                  <a:cubicBezTo>
                    <a:pt x="15" y="39"/>
                    <a:pt x="22" y="36"/>
                    <a:pt x="32" y="36"/>
                  </a:cubicBezTo>
                  <a:cubicBezTo>
                    <a:pt x="35" y="36"/>
                    <a:pt x="38" y="37"/>
                    <a:pt x="42" y="37"/>
                  </a:cubicBezTo>
                  <a:cubicBezTo>
                    <a:pt x="45" y="38"/>
                    <a:pt x="49" y="38"/>
                    <a:pt x="52" y="39"/>
                  </a:cubicBezTo>
                  <a:cubicBezTo>
                    <a:pt x="52" y="32"/>
                    <a:pt x="52" y="32"/>
                    <a:pt x="52" y="32"/>
                  </a:cubicBezTo>
                  <a:cubicBezTo>
                    <a:pt x="52" y="25"/>
                    <a:pt x="51" y="20"/>
                    <a:pt x="48" y="17"/>
                  </a:cubicBezTo>
                  <a:cubicBezTo>
                    <a:pt x="45" y="14"/>
                    <a:pt x="40" y="13"/>
                    <a:pt x="33" y="13"/>
                  </a:cubicBezTo>
                  <a:cubicBezTo>
                    <a:pt x="29" y="13"/>
                    <a:pt x="26" y="13"/>
                    <a:pt x="23" y="14"/>
                  </a:cubicBezTo>
                  <a:cubicBezTo>
                    <a:pt x="19" y="15"/>
                    <a:pt x="16" y="16"/>
                    <a:pt x="13" y="17"/>
                  </a:cubicBezTo>
                  <a:cubicBezTo>
                    <a:pt x="11" y="18"/>
                    <a:pt x="10" y="18"/>
                    <a:pt x="9" y="19"/>
                  </a:cubicBezTo>
                  <a:cubicBezTo>
                    <a:pt x="9" y="19"/>
                    <a:pt x="8" y="19"/>
                    <a:pt x="8" y="19"/>
                  </a:cubicBezTo>
                  <a:cubicBezTo>
                    <a:pt x="7" y="19"/>
                    <a:pt x="6" y="18"/>
                    <a:pt x="6" y="16"/>
                  </a:cubicBezTo>
                  <a:cubicBezTo>
                    <a:pt x="6" y="11"/>
                    <a:pt x="6" y="11"/>
                    <a:pt x="6" y="11"/>
                  </a:cubicBezTo>
                  <a:cubicBezTo>
                    <a:pt x="6" y="10"/>
                    <a:pt x="6" y="9"/>
                    <a:pt x="7" y="8"/>
                  </a:cubicBezTo>
                  <a:cubicBezTo>
                    <a:pt x="7" y="7"/>
                    <a:pt x="8" y="7"/>
                    <a:pt x="9" y="6"/>
                  </a:cubicBezTo>
                  <a:cubicBezTo>
                    <a:pt x="12" y="4"/>
                    <a:pt x="16" y="3"/>
                    <a:pt x="21" y="2"/>
                  </a:cubicBezTo>
                  <a:cubicBezTo>
                    <a:pt x="26" y="1"/>
                    <a:pt x="30" y="0"/>
                    <a:pt x="36" y="0"/>
                  </a:cubicBezTo>
                  <a:cubicBezTo>
                    <a:pt x="47" y="0"/>
                    <a:pt x="55" y="3"/>
                    <a:pt x="60" y="8"/>
                  </a:cubicBezTo>
                  <a:cubicBezTo>
                    <a:pt x="65" y="13"/>
                    <a:pt x="68" y="20"/>
                    <a:pt x="68" y="31"/>
                  </a:cubicBezTo>
                  <a:lnTo>
                    <a:pt x="68" y="61"/>
                  </a:lnTo>
                  <a:close/>
                  <a:moveTo>
                    <a:pt x="30" y="75"/>
                  </a:moveTo>
                  <a:cubicBezTo>
                    <a:pt x="33" y="75"/>
                    <a:pt x="36" y="75"/>
                    <a:pt x="39" y="74"/>
                  </a:cubicBezTo>
                  <a:cubicBezTo>
                    <a:pt x="43" y="73"/>
                    <a:pt x="46" y="71"/>
                    <a:pt x="48" y="68"/>
                  </a:cubicBezTo>
                  <a:cubicBezTo>
                    <a:pt x="50" y="66"/>
                    <a:pt x="51" y="64"/>
                    <a:pt x="52" y="62"/>
                  </a:cubicBezTo>
                  <a:cubicBezTo>
                    <a:pt x="52" y="59"/>
                    <a:pt x="52" y="57"/>
                    <a:pt x="52" y="54"/>
                  </a:cubicBezTo>
                  <a:cubicBezTo>
                    <a:pt x="52" y="50"/>
                    <a:pt x="52" y="50"/>
                    <a:pt x="52" y="50"/>
                  </a:cubicBezTo>
                  <a:cubicBezTo>
                    <a:pt x="50" y="49"/>
                    <a:pt x="47" y="48"/>
                    <a:pt x="44" y="48"/>
                  </a:cubicBezTo>
                  <a:cubicBezTo>
                    <a:pt x="41" y="48"/>
                    <a:pt x="38" y="48"/>
                    <a:pt x="35" y="48"/>
                  </a:cubicBezTo>
                  <a:cubicBezTo>
                    <a:pt x="29" y="48"/>
                    <a:pt x="24" y="49"/>
                    <a:pt x="21" y="51"/>
                  </a:cubicBezTo>
                  <a:cubicBezTo>
                    <a:pt x="18" y="54"/>
                    <a:pt x="17" y="57"/>
                    <a:pt x="17" y="62"/>
                  </a:cubicBezTo>
                  <a:cubicBezTo>
                    <a:pt x="17" y="66"/>
                    <a:pt x="18" y="70"/>
                    <a:pt x="20" y="72"/>
                  </a:cubicBezTo>
                  <a:cubicBezTo>
                    <a:pt x="22" y="74"/>
                    <a:pt x="26" y="75"/>
                    <a:pt x="30" y="75"/>
                  </a:cubicBezTo>
                  <a:close/>
                  <a:moveTo>
                    <a:pt x="105" y="86"/>
                  </a:moveTo>
                  <a:cubicBezTo>
                    <a:pt x="103" y="86"/>
                    <a:pt x="102" y="85"/>
                    <a:pt x="101" y="85"/>
                  </a:cubicBezTo>
                  <a:cubicBezTo>
                    <a:pt x="101" y="84"/>
                    <a:pt x="100" y="83"/>
                    <a:pt x="99" y="81"/>
                  </a:cubicBezTo>
                  <a:cubicBezTo>
                    <a:pt x="78" y="9"/>
                    <a:pt x="78" y="9"/>
                    <a:pt x="78" y="9"/>
                  </a:cubicBezTo>
                  <a:cubicBezTo>
                    <a:pt x="77" y="7"/>
                    <a:pt x="77" y="5"/>
                    <a:pt x="77" y="5"/>
                  </a:cubicBezTo>
                  <a:cubicBezTo>
                    <a:pt x="77" y="3"/>
                    <a:pt x="77" y="2"/>
                    <a:pt x="79" y="2"/>
                  </a:cubicBezTo>
                  <a:cubicBezTo>
                    <a:pt x="88" y="2"/>
                    <a:pt x="88" y="2"/>
                    <a:pt x="88" y="2"/>
                  </a:cubicBezTo>
                  <a:cubicBezTo>
                    <a:pt x="90" y="2"/>
                    <a:pt x="91" y="3"/>
                    <a:pt x="92" y="3"/>
                  </a:cubicBezTo>
                  <a:cubicBezTo>
                    <a:pt x="93" y="4"/>
                    <a:pt x="93" y="5"/>
                    <a:pt x="94" y="7"/>
                  </a:cubicBezTo>
                  <a:cubicBezTo>
                    <a:pt x="109" y="69"/>
                    <a:pt x="109" y="69"/>
                    <a:pt x="109" y="69"/>
                  </a:cubicBezTo>
                  <a:cubicBezTo>
                    <a:pt x="124" y="7"/>
                    <a:pt x="124" y="7"/>
                    <a:pt x="124" y="7"/>
                  </a:cubicBezTo>
                  <a:cubicBezTo>
                    <a:pt x="125" y="5"/>
                    <a:pt x="125" y="4"/>
                    <a:pt x="126" y="3"/>
                  </a:cubicBezTo>
                  <a:cubicBezTo>
                    <a:pt x="127" y="3"/>
                    <a:pt x="128" y="2"/>
                    <a:pt x="130" y="2"/>
                  </a:cubicBezTo>
                  <a:cubicBezTo>
                    <a:pt x="137" y="2"/>
                    <a:pt x="137" y="2"/>
                    <a:pt x="137" y="2"/>
                  </a:cubicBezTo>
                  <a:cubicBezTo>
                    <a:pt x="139" y="2"/>
                    <a:pt x="140" y="3"/>
                    <a:pt x="141" y="3"/>
                  </a:cubicBezTo>
                  <a:cubicBezTo>
                    <a:pt x="142" y="4"/>
                    <a:pt x="142" y="5"/>
                    <a:pt x="143" y="7"/>
                  </a:cubicBezTo>
                  <a:cubicBezTo>
                    <a:pt x="158" y="70"/>
                    <a:pt x="158" y="70"/>
                    <a:pt x="158" y="70"/>
                  </a:cubicBezTo>
                  <a:cubicBezTo>
                    <a:pt x="174" y="7"/>
                    <a:pt x="174" y="7"/>
                    <a:pt x="174" y="7"/>
                  </a:cubicBezTo>
                  <a:cubicBezTo>
                    <a:pt x="174" y="5"/>
                    <a:pt x="175" y="4"/>
                    <a:pt x="176" y="3"/>
                  </a:cubicBezTo>
                  <a:cubicBezTo>
                    <a:pt x="176" y="3"/>
                    <a:pt x="178" y="2"/>
                    <a:pt x="179" y="2"/>
                  </a:cubicBezTo>
                  <a:cubicBezTo>
                    <a:pt x="188" y="2"/>
                    <a:pt x="188" y="2"/>
                    <a:pt x="188" y="2"/>
                  </a:cubicBezTo>
                  <a:cubicBezTo>
                    <a:pt x="190" y="2"/>
                    <a:pt x="190" y="3"/>
                    <a:pt x="190" y="5"/>
                  </a:cubicBezTo>
                  <a:cubicBezTo>
                    <a:pt x="190" y="5"/>
                    <a:pt x="190" y="6"/>
                    <a:pt x="190" y="6"/>
                  </a:cubicBezTo>
                  <a:cubicBezTo>
                    <a:pt x="190" y="7"/>
                    <a:pt x="190" y="8"/>
                    <a:pt x="189" y="9"/>
                  </a:cubicBezTo>
                  <a:cubicBezTo>
                    <a:pt x="167" y="81"/>
                    <a:pt x="167" y="81"/>
                    <a:pt x="167" y="81"/>
                  </a:cubicBezTo>
                  <a:cubicBezTo>
                    <a:pt x="166" y="83"/>
                    <a:pt x="166" y="84"/>
                    <a:pt x="165" y="85"/>
                  </a:cubicBezTo>
                  <a:cubicBezTo>
                    <a:pt x="164" y="85"/>
                    <a:pt x="163" y="86"/>
                    <a:pt x="161" y="86"/>
                  </a:cubicBezTo>
                  <a:cubicBezTo>
                    <a:pt x="153" y="86"/>
                    <a:pt x="153" y="86"/>
                    <a:pt x="153" y="86"/>
                  </a:cubicBezTo>
                  <a:cubicBezTo>
                    <a:pt x="152" y="86"/>
                    <a:pt x="150" y="85"/>
                    <a:pt x="149" y="85"/>
                  </a:cubicBezTo>
                  <a:cubicBezTo>
                    <a:pt x="149" y="84"/>
                    <a:pt x="148" y="83"/>
                    <a:pt x="148" y="81"/>
                  </a:cubicBezTo>
                  <a:cubicBezTo>
                    <a:pt x="133" y="20"/>
                    <a:pt x="133" y="20"/>
                    <a:pt x="133" y="20"/>
                  </a:cubicBezTo>
                  <a:cubicBezTo>
                    <a:pt x="119" y="81"/>
                    <a:pt x="119" y="81"/>
                    <a:pt x="119" y="81"/>
                  </a:cubicBezTo>
                  <a:cubicBezTo>
                    <a:pt x="118" y="83"/>
                    <a:pt x="118" y="84"/>
                    <a:pt x="117" y="85"/>
                  </a:cubicBezTo>
                  <a:cubicBezTo>
                    <a:pt x="116" y="85"/>
                    <a:pt x="115" y="86"/>
                    <a:pt x="113" y="86"/>
                  </a:cubicBezTo>
                  <a:lnTo>
                    <a:pt x="105" y="86"/>
                  </a:lnTo>
                  <a:close/>
                  <a:moveTo>
                    <a:pt x="225" y="88"/>
                  </a:moveTo>
                  <a:cubicBezTo>
                    <a:pt x="220" y="88"/>
                    <a:pt x="216" y="87"/>
                    <a:pt x="211" y="86"/>
                  </a:cubicBezTo>
                  <a:cubicBezTo>
                    <a:pt x="206" y="85"/>
                    <a:pt x="203" y="84"/>
                    <a:pt x="200" y="83"/>
                  </a:cubicBezTo>
                  <a:cubicBezTo>
                    <a:pt x="199" y="82"/>
                    <a:pt x="198" y="81"/>
                    <a:pt x="197" y="80"/>
                  </a:cubicBezTo>
                  <a:cubicBezTo>
                    <a:pt x="197" y="79"/>
                    <a:pt x="197" y="78"/>
                    <a:pt x="197" y="77"/>
                  </a:cubicBezTo>
                  <a:cubicBezTo>
                    <a:pt x="197" y="73"/>
                    <a:pt x="197" y="73"/>
                    <a:pt x="197" y="73"/>
                  </a:cubicBezTo>
                  <a:cubicBezTo>
                    <a:pt x="197" y="71"/>
                    <a:pt x="197" y="70"/>
                    <a:pt x="199" y="70"/>
                  </a:cubicBezTo>
                  <a:cubicBezTo>
                    <a:pt x="199" y="70"/>
                    <a:pt x="200" y="70"/>
                    <a:pt x="201" y="70"/>
                  </a:cubicBezTo>
                  <a:cubicBezTo>
                    <a:pt x="201" y="70"/>
                    <a:pt x="202" y="71"/>
                    <a:pt x="203" y="71"/>
                  </a:cubicBezTo>
                  <a:cubicBezTo>
                    <a:pt x="206" y="72"/>
                    <a:pt x="210" y="73"/>
                    <a:pt x="213" y="74"/>
                  </a:cubicBezTo>
                  <a:cubicBezTo>
                    <a:pt x="217" y="75"/>
                    <a:pt x="221" y="75"/>
                    <a:pt x="224" y="75"/>
                  </a:cubicBezTo>
                  <a:cubicBezTo>
                    <a:pt x="230" y="75"/>
                    <a:pt x="235" y="74"/>
                    <a:pt x="238" y="72"/>
                  </a:cubicBezTo>
                  <a:cubicBezTo>
                    <a:pt x="241" y="70"/>
                    <a:pt x="243" y="67"/>
                    <a:pt x="243" y="63"/>
                  </a:cubicBezTo>
                  <a:cubicBezTo>
                    <a:pt x="243" y="61"/>
                    <a:pt x="242" y="59"/>
                    <a:pt x="240" y="57"/>
                  </a:cubicBezTo>
                  <a:cubicBezTo>
                    <a:pt x="239" y="55"/>
                    <a:pt x="236" y="53"/>
                    <a:pt x="231" y="52"/>
                  </a:cubicBezTo>
                  <a:cubicBezTo>
                    <a:pt x="217" y="48"/>
                    <a:pt x="217" y="48"/>
                    <a:pt x="217" y="48"/>
                  </a:cubicBezTo>
                  <a:cubicBezTo>
                    <a:pt x="210" y="46"/>
                    <a:pt x="205" y="42"/>
                    <a:pt x="202" y="38"/>
                  </a:cubicBezTo>
                  <a:cubicBezTo>
                    <a:pt x="199" y="34"/>
                    <a:pt x="198" y="30"/>
                    <a:pt x="198" y="25"/>
                  </a:cubicBezTo>
                  <a:cubicBezTo>
                    <a:pt x="198" y="21"/>
                    <a:pt x="199" y="17"/>
                    <a:pt x="200" y="14"/>
                  </a:cubicBezTo>
                  <a:cubicBezTo>
                    <a:pt x="202" y="11"/>
                    <a:pt x="204" y="9"/>
                    <a:pt x="207" y="6"/>
                  </a:cubicBezTo>
                  <a:cubicBezTo>
                    <a:pt x="210" y="4"/>
                    <a:pt x="213" y="3"/>
                    <a:pt x="217" y="2"/>
                  </a:cubicBezTo>
                  <a:cubicBezTo>
                    <a:pt x="220" y="1"/>
                    <a:pt x="224" y="0"/>
                    <a:pt x="228" y="0"/>
                  </a:cubicBezTo>
                  <a:cubicBezTo>
                    <a:pt x="231" y="0"/>
                    <a:pt x="233" y="0"/>
                    <a:pt x="235" y="0"/>
                  </a:cubicBezTo>
                  <a:cubicBezTo>
                    <a:pt x="237" y="1"/>
                    <a:pt x="239" y="1"/>
                    <a:pt x="241" y="1"/>
                  </a:cubicBezTo>
                  <a:cubicBezTo>
                    <a:pt x="243" y="2"/>
                    <a:pt x="245" y="2"/>
                    <a:pt x="246" y="3"/>
                  </a:cubicBezTo>
                  <a:cubicBezTo>
                    <a:pt x="248" y="3"/>
                    <a:pt x="249" y="4"/>
                    <a:pt x="250" y="5"/>
                  </a:cubicBezTo>
                  <a:cubicBezTo>
                    <a:pt x="251" y="5"/>
                    <a:pt x="252" y="6"/>
                    <a:pt x="253" y="7"/>
                  </a:cubicBezTo>
                  <a:cubicBezTo>
                    <a:pt x="253" y="8"/>
                    <a:pt x="254" y="9"/>
                    <a:pt x="254" y="10"/>
                  </a:cubicBezTo>
                  <a:cubicBezTo>
                    <a:pt x="254" y="14"/>
                    <a:pt x="254" y="14"/>
                    <a:pt x="254" y="14"/>
                  </a:cubicBezTo>
                  <a:cubicBezTo>
                    <a:pt x="254" y="16"/>
                    <a:pt x="253" y="17"/>
                    <a:pt x="252" y="17"/>
                  </a:cubicBezTo>
                  <a:cubicBezTo>
                    <a:pt x="251" y="17"/>
                    <a:pt x="250" y="17"/>
                    <a:pt x="248" y="16"/>
                  </a:cubicBezTo>
                  <a:cubicBezTo>
                    <a:pt x="243" y="14"/>
                    <a:pt x="237" y="13"/>
                    <a:pt x="230" y="13"/>
                  </a:cubicBezTo>
                  <a:cubicBezTo>
                    <a:pt x="225" y="13"/>
                    <a:pt x="220" y="13"/>
                    <a:pt x="218" y="15"/>
                  </a:cubicBezTo>
                  <a:cubicBezTo>
                    <a:pt x="215" y="17"/>
                    <a:pt x="213" y="20"/>
                    <a:pt x="213" y="24"/>
                  </a:cubicBezTo>
                  <a:cubicBezTo>
                    <a:pt x="213" y="26"/>
                    <a:pt x="214" y="28"/>
                    <a:pt x="216" y="30"/>
                  </a:cubicBezTo>
                  <a:cubicBezTo>
                    <a:pt x="218" y="32"/>
                    <a:pt x="221" y="34"/>
                    <a:pt x="226" y="35"/>
                  </a:cubicBezTo>
                  <a:cubicBezTo>
                    <a:pt x="239" y="40"/>
                    <a:pt x="239" y="40"/>
                    <a:pt x="239" y="40"/>
                  </a:cubicBezTo>
                  <a:cubicBezTo>
                    <a:pt x="246" y="42"/>
                    <a:pt x="251" y="45"/>
                    <a:pt x="254" y="49"/>
                  </a:cubicBezTo>
                  <a:cubicBezTo>
                    <a:pt x="257" y="53"/>
                    <a:pt x="258" y="57"/>
                    <a:pt x="258" y="62"/>
                  </a:cubicBezTo>
                  <a:cubicBezTo>
                    <a:pt x="258" y="66"/>
                    <a:pt x="258" y="69"/>
                    <a:pt x="256" y="73"/>
                  </a:cubicBezTo>
                  <a:cubicBezTo>
                    <a:pt x="254" y="76"/>
                    <a:pt x="252" y="79"/>
                    <a:pt x="249" y="81"/>
                  </a:cubicBezTo>
                  <a:cubicBezTo>
                    <a:pt x="246" y="83"/>
                    <a:pt x="243" y="85"/>
                    <a:pt x="239" y="86"/>
                  </a:cubicBezTo>
                  <a:cubicBezTo>
                    <a:pt x="235" y="87"/>
                    <a:pt x="230" y="88"/>
                    <a:pt x="225" y="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25"/>
            </a:p>
          </p:txBody>
        </p:sp>
        <p:sp>
          <p:nvSpPr>
            <p:cNvPr id="17" name="Freeform 16">
              <a:extLst>
                <a:ext uri="{FF2B5EF4-FFF2-40B4-BE49-F238E27FC236}">
                  <a16:creationId xmlns:a16="http://schemas.microsoft.com/office/drawing/2014/main" id="{A21D85C0-782E-4AA1-9EB5-C7F859F42AE0}"/>
                </a:ext>
              </a:extLst>
            </p:cNvPr>
            <p:cNvSpPr>
              <a:spLocks/>
            </p:cNvSpPr>
            <p:nvPr userDrawn="1"/>
          </p:nvSpPr>
          <p:spPr bwMode="auto">
            <a:xfrm>
              <a:off x="13430250" y="7715250"/>
              <a:ext cx="744538" cy="168275"/>
            </a:xfrm>
            <a:custGeom>
              <a:avLst/>
              <a:gdLst>
                <a:gd name="T0" fmla="*/ 256 w 261"/>
                <a:gd name="T1" fmla="*/ 25 h 59"/>
                <a:gd name="T2" fmla="*/ 142 w 261"/>
                <a:gd name="T3" fmla="*/ 59 h 59"/>
                <a:gd name="T4" fmla="*/ 3 w 261"/>
                <a:gd name="T5" fmla="*/ 6 h 59"/>
                <a:gd name="T6" fmla="*/ 6 w 261"/>
                <a:gd name="T7" fmla="*/ 2 h 59"/>
                <a:gd name="T8" fmla="*/ 145 w 261"/>
                <a:gd name="T9" fmla="*/ 39 h 59"/>
                <a:gd name="T10" fmla="*/ 252 w 261"/>
                <a:gd name="T11" fmla="*/ 17 h 59"/>
                <a:gd name="T12" fmla="*/ 256 w 261"/>
                <a:gd name="T13" fmla="*/ 25 h 59"/>
              </a:gdLst>
              <a:ahLst/>
              <a:cxnLst>
                <a:cxn ang="0">
                  <a:pos x="T0" y="T1"/>
                </a:cxn>
                <a:cxn ang="0">
                  <a:pos x="T2" y="T3"/>
                </a:cxn>
                <a:cxn ang="0">
                  <a:pos x="T4" y="T5"/>
                </a:cxn>
                <a:cxn ang="0">
                  <a:pos x="T6" y="T7"/>
                </a:cxn>
                <a:cxn ang="0">
                  <a:pos x="T8" y="T9"/>
                </a:cxn>
                <a:cxn ang="0">
                  <a:pos x="T10" y="T11"/>
                </a:cxn>
                <a:cxn ang="0">
                  <a:pos x="T12" y="T13"/>
                </a:cxn>
              </a:cxnLst>
              <a:rect l="0" t="0" r="r" b="b"/>
              <a:pathLst>
                <a:path w="261" h="59">
                  <a:moveTo>
                    <a:pt x="256" y="25"/>
                  </a:moveTo>
                  <a:cubicBezTo>
                    <a:pt x="225" y="47"/>
                    <a:pt x="181" y="59"/>
                    <a:pt x="142" y="59"/>
                  </a:cubicBezTo>
                  <a:cubicBezTo>
                    <a:pt x="88" y="59"/>
                    <a:pt x="39" y="39"/>
                    <a:pt x="3" y="6"/>
                  </a:cubicBezTo>
                  <a:cubicBezTo>
                    <a:pt x="0" y="4"/>
                    <a:pt x="2" y="0"/>
                    <a:pt x="6" y="2"/>
                  </a:cubicBezTo>
                  <a:cubicBezTo>
                    <a:pt x="46" y="25"/>
                    <a:pt x="95" y="39"/>
                    <a:pt x="145" y="39"/>
                  </a:cubicBezTo>
                  <a:cubicBezTo>
                    <a:pt x="179" y="39"/>
                    <a:pt x="217" y="32"/>
                    <a:pt x="252" y="17"/>
                  </a:cubicBezTo>
                  <a:cubicBezTo>
                    <a:pt x="257" y="15"/>
                    <a:pt x="261" y="21"/>
                    <a:pt x="256" y="25"/>
                  </a:cubicBezTo>
                  <a:close/>
                </a:path>
              </a:pathLst>
            </a:custGeom>
            <a:solidFill>
              <a:srgbClr val="F797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25"/>
            </a:p>
          </p:txBody>
        </p:sp>
        <p:sp>
          <p:nvSpPr>
            <p:cNvPr id="18" name="Freeform 17">
              <a:extLst>
                <a:ext uri="{FF2B5EF4-FFF2-40B4-BE49-F238E27FC236}">
                  <a16:creationId xmlns:a16="http://schemas.microsoft.com/office/drawing/2014/main" id="{DD909B39-7146-43BB-95BD-BFC91828D095}"/>
                </a:ext>
              </a:extLst>
            </p:cNvPr>
            <p:cNvSpPr>
              <a:spLocks/>
            </p:cNvSpPr>
            <p:nvPr userDrawn="1"/>
          </p:nvSpPr>
          <p:spPr bwMode="auto">
            <a:xfrm>
              <a:off x="14082713" y="7693025"/>
              <a:ext cx="160338" cy="161925"/>
            </a:xfrm>
            <a:custGeom>
              <a:avLst/>
              <a:gdLst>
                <a:gd name="T0" fmla="*/ 40 w 56"/>
                <a:gd name="T1" fmla="*/ 18 h 57"/>
                <a:gd name="T2" fmla="*/ 4 w 56"/>
                <a:gd name="T3" fmla="*/ 17 h 57"/>
                <a:gd name="T4" fmla="*/ 3 w 56"/>
                <a:gd name="T5" fmla="*/ 13 h 57"/>
                <a:gd name="T6" fmla="*/ 53 w 56"/>
                <a:gd name="T7" fmla="*/ 8 h 57"/>
                <a:gd name="T8" fmla="*/ 36 w 56"/>
                <a:gd name="T9" fmla="*/ 55 h 57"/>
                <a:gd name="T10" fmla="*/ 32 w 56"/>
                <a:gd name="T11" fmla="*/ 53 h 57"/>
                <a:gd name="T12" fmla="*/ 40 w 56"/>
                <a:gd name="T13" fmla="*/ 18 h 57"/>
              </a:gdLst>
              <a:ahLst/>
              <a:cxnLst>
                <a:cxn ang="0">
                  <a:pos x="T0" y="T1"/>
                </a:cxn>
                <a:cxn ang="0">
                  <a:pos x="T2" y="T3"/>
                </a:cxn>
                <a:cxn ang="0">
                  <a:pos x="T4" y="T5"/>
                </a:cxn>
                <a:cxn ang="0">
                  <a:pos x="T6" y="T7"/>
                </a:cxn>
                <a:cxn ang="0">
                  <a:pos x="T8" y="T9"/>
                </a:cxn>
                <a:cxn ang="0">
                  <a:pos x="T10" y="T11"/>
                </a:cxn>
                <a:cxn ang="0">
                  <a:pos x="T12" y="T13"/>
                </a:cxn>
              </a:cxnLst>
              <a:rect l="0" t="0" r="r" b="b"/>
              <a:pathLst>
                <a:path w="56" h="57">
                  <a:moveTo>
                    <a:pt x="40" y="18"/>
                  </a:moveTo>
                  <a:cubicBezTo>
                    <a:pt x="36" y="13"/>
                    <a:pt x="14" y="16"/>
                    <a:pt x="4" y="17"/>
                  </a:cubicBezTo>
                  <a:cubicBezTo>
                    <a:pt x="1" y="17"/>
                    <a:pt x="0" y="14"/>
                    <a:pt x="3" y="13"/>
                  </a:cubicBezTo>
                  <a:cubicBezTo>
                    <a:pt x="21" y="0"/>
                    <a:pt x="50" y="4"/>
                    <a:pt x="53" y="8"/>
                  </a:cubicBezTo>
                  <a:cubicBezTo>
                    <a:pt x="56" y="12"/>
                    <a:pt x="52" y="41"/>
                    <a:pt x="36" y="55"/>
                  </a:cubicBezTo>
                  <a:cubicBezTo>
                    <a:pt x="33" y="57"/>
                    <a:pt x="31" y="56"/>
                    <a:pt x="32" y="53"/>
                  </a:cubicBezTo>
                  <a:cubicBezTo>
                    <a:pt x="36" y="44"/>
                    <a:pt x="44" y="23"/>
                    <a:pt x="40" y="18"/>
                  </a:cubicBezTo>
                  <a:close/>
                </a:path>
              </a:pathLst>
            </a:custGeom>
            <a:solidFill>
              <a:srgbClr val="F797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25"/>
            </a:p>
          </p:txBody>
        </p:sp>
      </p:grpSp>
    </p:spTree>
    <p:extLst>
      <p:ext uri="{BB962C8B-B14F-4D97-AF65-F5344CB8AC3E}">
        <p14:creationId xmlns:p14="http://schemas.microsoft.com/office/powerpoint/2010/main" val="11967663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Title_OneSpeaker">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201930" y="1456257"/>
            <a:ext cx="6538873" cy="1156607"/>
          </a:xfrm>
          <a:noFill/>
        </p:spPr>
        <p:txBody>
          <a:bodyPr lIns="182880" tIns="146304" rIns="182880" bIns="146304" anchor="t" anchorCtr="0"/>
          <a:lstStyle>
            <a:lvl1pPr>
              <a:defRPr sz="3375" spc="-74" baseline="0">
                <a:solidFill>
                  <a:schemeClr val="tx1"/>
                </a:solidFill>
              </a:defRPr>
            </a:lvl1pPr>
          </a:lstStyle>
          <a:p>
            <a:r>
              <a:rPr lang="en-US" dirty="0"/>
              <a:t>Presentation Title here</a:t>
            </a:r>
          </a:p>
        </p:txBody>
      </p:sp>
      <p:sp>
        <p:nvSpPr>
          <p:cNvPr id="3" name="Text Placeholder 2"/>
          <p:cNvSpPr>
            <a:spLocks noGrp="1"/>
          </p:cNvSpPr>
          <p:nvPr>
            <p:ph type="body" sz="quarter" idx="14" hasCustomPrompt="1"/>
          </p:nvPr>
        </p:nvSpPr>
        <p:spPr bwMode="white">
          <a:xfrm>
            <a:off x="202406" y="2720068"/>
            <a:ext cx="6536530" cy="862965"/>
          </a:xfrm>
        </p:spPr>
        <p:txBody>
          <a:bodyPr lIns="182880" tIns="146304" rIns="182880" bIns="146304">
            <a:noAutofit/>
          </a:bodyPr>
          <a:lstStyle>
            <a:lvl1pPr marL="0" indent="0">
              <a:spcBef>
                <a:spcPts val="0"/>
              </a:spcBef>
              <a:buNone/>
              <a:defRPr lang="en-US" sz="15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4" name="Text Placeholder 3"/>
          <p:cNvSpPr>
            <a:spLocks noGrp="1"/>
          </p:cNvSpPr>
          <p:nvPr>
            <p:ph type="body" sz="quarter" idx="15" hasCustomPrompt="1"/>
          </p:nvPr>
        </p:nvSpPr>
        <p:spPr bwMode="white">
          <a:xfrm>
            <a:off x="201930" y="919572"/>
            <a:ext cx="6538873" cy="468590"/>
          </a:xfrm>
        </p:spPr>
        <p:txBody>
          <a:bodyPr vert="horz" wrap="square" lIns="182880" tIns="146304" rIns="182880" bIns="146304" rtlCol="0">
            <a:spAutoFit/>
          </a:bodyPr>
          <a:lstStyle>
            <a:lvl1pPr>
              <a:defRPr lang="en-US" sz="1250" spc="375" baseline="0" dirty="0">
                <a:solidFill>
                  <a:schemeClr val="tx1"/>
                </a:solidFill>
              </a:defRPr>
            </a:lvl1pPr>
          </a:lstStyle>
          <a:p>
            <a:pPr marL="0" lvl="0" indent="0">
              <a:buNone/>
            </a:pPr>
            <a:r>
              <a:rPr lang="en-US" dirty="0" err="1"/>
              <a:t>SessionID</a:t>
            </a:r>
            <a:endParaRPr lang="en-US" dirty="0"/>
          </a:p>
        </p:txBody>
      </p:sp>
      <p:sp>
        <p:nvSpPr>
          <p:cNvPr id="12" name="TextBox 3">
            <a:extLst>
              <a:ext uri="{FF2B5EF4-FFF2-40B4-BE49-F238E27FC236}">
                <a16:creationId xmlns:a16="http://schemas.microsoft.com/office/drawing/2014/main" id="{6F758A9E-D98A-4B48-B7C9-FD59B2A7D711}"/>
              </a:ext>
            </a:extLst>
          </p:cNvPr>
          <p:cNvSpPr txBox="1">
            <a:spLocks noChangeArrowheads="1"/>
          </p:cNvSpPr>
          <p:nvPr/>
        </p:nvSpPr>
        <p:spPr bwMode="white">
          <a:xfrm>
            <a:off x="3333751" y="4705457"/>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10" name="Picture 9">
            <a:extLst>
              <a:ext uri="{FF2B5EF4-FFF2-40B4-BE49-F238E27FC236}">
                <a16:creationId xmlns:a16="http://schemas.microsoft.com/office/drawing/2014/main" id="{59AD9F81-817D-4732-B25D-1403509DC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9625" y="4703836"/>
            <a:ext cx="389459" cy="232838"/>
          </a:xfrm>
          <a:prstGeom prst="rect">
            <a:avLst/>
          </a:prstGeom>
        </p:spPr>
      </p:pic>
      <p:sp>
        <p:nvSpPr>
          <p:cNvPr id="7" name="TextBox 6"/>
          <p:cNvSpPr txBox="1"/>
          <p:nvPr/>
        </p:nvSpPr>
        <p:spPr>
          <a:xfrm>
            <a:off x="3875172" y="4748737"/>
            <a:ext cx="1393658" cy="305853"/>
          </a:xfrm>
          <a:prstGeom prst="rect">
            <a:avLst/>
          </a:prstGeom>
          <a:noFill/>
        </p:spPr>
        <p:txBody>
          <a:bodyPr wrap="square" lIns="114300" tIns="91440" rIns="114300" bIns="91440" rtlCol="0">
            <a:spAutoFit/>
          </a:bodyPr>
          <a:lstStyle/>
          <a:p>
            <a:pPr>
              <a:lnSpc>
                <a:spcPct val="90000"/>
              </a:lnSpc>
              <a:spcAft>
                <a:spcPts val="1125"/>
              </a:spcAft>
            </a:pPr>
            <a:r>
              <a:rPr lang="en-US" sz="875" b="1" dirty="0">
                <a:solidFill>
                  <a:schemeClr val="accent5">
                    <a:lumMod val="75000"/>
                  </a:schemeClr>
                </a:solidFill>
              </a:rPr>
              <a:t>Amazon Confidential</a:t>
            </a:r>
          </a:p>
        </p:txBody>
      </p:sp>
    </p:spTree>
    <p:extLst>
      <p:ext uri="{BB962C8B-B14F-4D97-AF65-F5344CB8AC3E}">
        <p14:creationId xmlns:p14="http://schemas.microsoft.com/office/powerpoint/2010/main" val="24803521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Title_TwoSpeakers">
    <p:bg>
      <p:bgRef idx="1001">
        <a:schemeClr val="bg2"/>
      </p:bgRef>
    </p:bg>
    <p:spTree>
      <p:nvGrpSpPr>
        <p:cNvPr id="1" name=""/>
        <p:cNvGrpSpPr/>
        <p:nvPr/>
      </p:nvGrpSpPr>
      <p:grpSpPr>
        <a:xfrm>
          <a:off x="0" y="0"/>
          <a:ext cx="0" cy="0"/>
          <a:chOff x="0" y="0"/>
          <a:chExt cx="0" cy="0"/>
        </a:xfrm>
      </p:grpSpPr>
      <p:pic>
        <p:nvPicPr>
          <p:cNvPr id="12" name="Picture 5">
            <a:extLst>
              <a:ext uri="{FF2B5EF4-FFF2-40B4-BE49-F238E27FC236}">
                <a16:creationId xmlns:a16="http://schemas.microsoft.com/office/drawing/2014/main" id="{7C7AF64E-B361-475D-8527-6A1DB6DD73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85672"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3">
            <a:extLst>
              <a:ext uri="{FF2B5EF4-FFF2-40B4-BE49-F238E27FC236}">
                <a16:creationId xmlns:a16="http://schemas.microsoft.com/office/drawing/2014/main" id="{DDF507E9-FB1D-4245-8C4A-9363F394EE88}"/>
              </a:ext>
            </a:extLst>
          </p:cNvPr>
          <p:cNvSpPr txBox="1">
            <a:spLocks noChangeArrowheads="1"/>
          </p:cNvSpPr>
          <p:nvPr/>
        </p:nvSpPr>
        <p:spPr bwMode="white">
          <a:xfrm>
            <a:off x="3333751" y="4705457"/>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bg1"/>
                </a:solidFill>
                <a:latin typeface="Amazon Ember" charset="0"/>
                <a:ea typeface="Amazon Ember" charset="0"/>
                <a:cs typeface="Amazon Ember" charset="0"/>
              </a:rPr>
              <a:t>© 2018, Amazon Web Services, Inc. or its affiliates. All rights reserved.</a:t>
            </a:r>
          </a:p>
        </p:txBody>
      </p:sp>
      <p:sp>
        <p:nvSpPr>
          <p:cNvPr id="9" name="Title 1"/>
          <p:cNvSpPr>
            <a:spLocks noGrp="1"/>
          </p:cNvSpPr>
          <p:nvPr>
            <p:ph type="title" hasCustomPrompt="1"/>
          </p:nvPr>
        </p:nvSpPr>
        <p:spPr bwMode="white">
          <a:xfrm>
            <a:off x="201930" y="1456257"/>
            <a:ext cx="6537006" cy="1156607"/>
          </a:xfrm>
          <a:noFill/>
        </p:spPr>
        <p:txBody>
          <a:bodyPr lIns="182880" tIns="146304" rIns="182880" bIns="146304" anchor="t" anchorCtr="0"/>
          <a:lstStyle>
            <a:lvl1pPr>
              <a:defRPr sz="3375" spc="-74" baseline="0">
                <a:solidFill>
                  <a:schemeClr val="tx1"/>
                </a:solidFill>
              </a:defRPr>
            </a:lvl1pPr>
          </a:lstStyle>
          <a:p>
            <a:r>
              <a:rPr lang="en-US" dirty="0"/>
              <a:t>Presentation Title here</a:t>
            </a:r>
          </a:p>
        </p:txBody>
      </p:sp>
      <p:sp>
        <p:nvSpPr>
          <p:cNvPr id="3" name="Text Placeholder 2"/>
          <p:cNvSpPr>
            <a:spLocks noGrp="1"/>
          </p:cNvSpPr>
          <p:nvPr>
            <p:ph type="body" sz="quarter" idx="14" hasCustomPrompt="1"/>
          </p:nvPr>
        </p:nvSpPr>
        <p:spPr bwMode="white">
          <a:xfrm>
            <a:off x="202407" y="2720069"/>
            <a:ext cx="3274218" cy="862749"/>
          </a:xfrm>
        </p:spPr>
        <p:txBody>
          <a:bodyPr lIns="182880" tIns="146304" rIns="182880" bIns="146304">
            <a:noAutofit/>
          </a:bodyPr>
          <a:lstStyle>
            <a:lvl1pPr marL="0" indent="0">
              <a:spcBef>
                <a:spcPts val="0"/>
              </a:spcBef>
              <a:buNone/>
              <a:defRPr lang="en-US" sz="15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4" name="Text Placeholder 3"/>
          <p:cNvSpPr>
            <a:spLocks noGrp="1"/>
          </p:cNvSpPr>
          <p:nvPr>
            <p:ph type="body" sz="quarter" idx="15" hasCustomPrompt="1"/>
          </p:nvPr>
        </p:nvSpPr>
        <p:spPr bwMode="white">
          <a:xfrm>
            <a:off x="201930" y="919572"/>
            <a:ext cx="6537006" cy="468590"/>
          </a:xfrm>
        </p:spPr>
        <p:txBody>
          <a:bodyPr vert="horz" wrap="square" lIns="182880" tIns="146304" rIns="182880" bIns="146304" rtlCol="0">
            <a:spAutoFit/>
          </a:bodyPr>
          <a:lstStyle>
            <a:lvl1pPr>
              <a:defRPr lang="en-US" sz="1250" spc="375" baseline="0" dirty="0">
                <a:solidFill>
                  <a:schemeClr val="tx1"/>
                </a:solidFill>
              </a:defRPr>
            </a:lvl1pPr>
          </a:lstStyle>
          <a:p>
            <a:pPr marL="0" lvl="0" indent="0">
              <a:buNone/>
            </a:pPr>
            <a:r>
              <a:rPr lang="en-US" dirty="0" err="1"/>
              <a:t>SessionID</a:t>
            </a:r>
            <a:endParaRPr lang="en-US" dirty="0"/>
          </a:p>
        </p:txBody>
      </p:sp>
      <p:sp>
        <p:nvSpPr>
          <p:cNvPr id="19" name="Text Placeholder 2">
            <a:extLst>
              <a:ext uri="{FF2B5EF4-FFF2-40B4-BE49-F238E27FC236}">
                <a16:creationId xmlns:a16="http://schemas.microsoft.com/office/drawing/2014/main" id="{F2225D5F-0ED5-4581-A2C0-55B5A05E2F64}"/>
              </a:ext>
            </a:extLst>
          </p:cNvPr>
          <p:cNvSpPr>
            <a:spLocks noGrp="1"/>
          </p:cNvSpPr>
          <p:nvPr>
            <p:ph type="body" sz="quarter" idx="18" hasCustomPrompt="1"/>
          </p:nvPr>
        </p:nvSpPr>
        <p:spPr bwMode="white">
          <a:xfrm>
            <a:off x="3476625" y="2720069"/>
            <a:ext cx="3262311" cy="862749"/>
          </a:xfrm>
        </p:spPr>
        <p:txBody>
          <a:bodyPr lIns="182880" tIns="146304" rIns="182880" bIns="146304">
            <a:noAutofit/>
          </a:bodyPr>
          <a:lstStyle>
            <a:lvl1pPr marL="0" indent="0">
              <a:spcBef>
                <a:spcPts val="0"/>
              </a:spcBef>
              <a:buNone/>
              <a:defRPr lang="en-US" sz="15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17" name="TextBox 3">
            <a:extLst>
              <a:ext uri="{FF2B5EF4-FFF2-40B4-BE49-F238E27FC236}">
                <a16:creationId xmlns:a16="http://schemas.microsoft.com/office/drawing/2014/main" id="{5EEDF370-C457-46EC-88CC-5063E17BD7FC}"/>
              </a:ext>
            </a:extLst>
          </p:cNvPr>
          <p:cNvSpPr txBox="1">
            <a:spLocks noChangeArrowheads="1"/>
          </p:cNvSpPr>
          <p:nvPr/>
        </p:nvSpPr>
        <p:spPr bwMode="white">
          <a:xfrm>
            <a:off x="3333751" y="4705457"/>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25" name="Picture 6">
            <a:extLst>
              <a:ext uri="{FF2B5EF4-FFF2-40B4-BE49-F238E27FC236}">
                <a16:creationId xmlns:a16="http://schemas.microsoft.com/office/drawing/2014/main" id="{2565A392-7F3B-4AF4-96A8-2C2466304C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883" y="3875485"/>
            <a:ext cx="1746250" cy="719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BEF7EA19-B04F-4F7A-9065-C4330EF85B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9625" y="4703836"/>
            <a:ext cx="389459" cy="232838"/>
          </a:xfrm>
          <a:prstGeom prst="rect">
            <a:avLst/>
          </a:prstGeom>
        </p:spPr>
      </p:pic>
    </p:spTree>
    <p:extLst>
      <p:ext uri="{BB962C8B-B14F-4D97-AF65-F5344CB8AC3E}">
        <p14:creationId xmlns:p14="http://schemas.microsoft.com/office/powerpoint/2010/main" val="31911388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Title_ThreeSpeakers">
    <p:bg>
      <p:bgRef idx="1001">
        <a:schemeClr val="bg2"/>
      </p:bgRef>
    </p:bg>
    <p:spTree>
      <p:nvGrpSpPr>
        <p:cNvPr id="1" name=""/>
        <p:cNvGrpSpPr/>
        <p:nvPr/>
      </p:nvGrpSpPr>
      <p:grpSpPr>
        <a:xfrm>
          <a:off x="0" y="0"/>
          <a:ext cx="0" cy="0"/>
          <a:chOff x="0" y="0"/>
          <a:chExt cx="0" cy="0"/>
        </a:xfrm>
      </p:grpSpPr>
      <p:pic>
        <p:nvPicPr>
          <p:cNvPr id="18" name="Picture 5">
            <a:extLst>
              <a:ext uri="{FF2B5EF4-FFF2-40B4-BE49-F238E27FC236}">
                <a16:creationId xmlns:a16="http://schemas.microsoft.com/office/drawing/2014/main" id="{D93993A4-606C-4B33-8C6C-DF0328A896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85672"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bwMode="auto">
          <a:xfrm>
            <a:off x="201930" y="1456257"/>
            <a:ext cx="6537007" cy="1156607"/>
          </a:xfrm>
          <a:noFill/>
        </p:spPr>
        <p:txBody>
          <a:bodyPr lIns="182880" tIns="146304" rIns="182880" bIns="146304" anchor="t" anchorCtr="0"/>
          <a:lstStyle>
            <a:lvl1pPr>
              <a:defRPr sz="3375" spc="-74" baseline="0">
                <a:solidFill>
                  <a:schemeClr val="tx1"/>
                </a:solidFill>
              </a:defRPr>
            </a:lvl1pPr>
          </a:lstStyle>
          <a:p>
            <a:r>
              <a:rPr lang="en-US" dirty="0"/>
              <a:t>Presentation Title here</a:t>
            </a:r>
          </a:p>
        </p:txBody>
      </p:sp>
      <p:sp>
        <p:nvSpPr>
          <p:cNvPr id="3" name="Text Placeholder 2"/>
          <p:cNvSpPr>
            <a:spLocks noGrp="1"/>
          </p:cNvSpPr>
          <p:nvPr>
            <p:ph type="body" sz="quarter" idx="14" hasCustomPrompt="1"/>
          </p:nvPr>
        </p:nvSpPr>
        <p:spPr bwMode="auto">
          <a:xfrm>
            <a:off x="202407" y="2720069"/>
            <a:ext cx="2166938" cy="862749"/>
          </a:xfrm>
        </p:spPr>
        <p:txBody>
          <a:bodyPr lIns="182880" tIns="146304" rIns="182880" bIns="146304">
            <a:noAutofit/>
          </a:bodyPr>
          <a:lstStyle>
            <a:lvl1pPr marL="0" indent="0">
              <a:spcBef>
                <a:spcPts val="0"/>
              </a:spcBef>
              <a:buNone/>
              <a:defRPr lang="en-US" sz="15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4" name="Text Placeholder 3"/>
          <p:cNvSpPr>
            <a:spLocks noGrp="1"/>
          </p:cNvSpPr>
          <p:nvPr>
            <p:ph type="body" sz="quarter" idx="15" hasCustomPrompt="1"/>
          </p:nvPr>
        </p:nvSpPr>
        <p:spPr>
          <a:xfrm>
            <a:off x="201930" y="919572"/>
            <a:ext cx="6537006" cy="468590"/>
          </a:xfrm>
        </p:spPr>
        <p:txBody>
          <a:bodyPr vert="horz" wrap="square" lIns="182880" tIns="146304" rIns="182880" bIns="146304" rtlCol="0">
            <a:spAutoFit/>
          </a:bodyPr>
          <a:lstStyle>
            <a:lvl1pPr>
              <a:defRPr lang="en-US" sz="1250" spc="375" baseline="0" dirty="0">
                <a:solidFill>
                  <a:schemeClr val="tx1"/>
                </a:solidFill>
              </a:defRPr>
            </a:lvl1pPr>
          </a:lstStyle>
          <a:p>
            <a:pPr marL="0" lvl="0" indent="0">
              <a:buNone/>
            </a:pPr>
            <a:r>
              <a:rPr lang="en-US" dirty="0" err="1"/>
              <a:t>SessionID</a:t>
            </a:r>
            <a:endParaRPr lang="en-US" dirty="0"/>
          </a:p>
        </p:txBody>
      </p:sp>
      <p:sp>
        <p:nvSpPr>
          <p:cNvPr id="15" name="Text Placeholder 2">
            <a:extLst>
              <a:ext uri="{FF2B5EF4-FFF2-40B4-BE49-F238E27FC236}">
                <a16:creationId xmlns:a16="http://schemas.microsoft.com/office/drawing/2014/main" id="{C3C66111-A5DF-40D5-A01B-0A66C984B0BA}"/>
              </a:ext>
            </a:extLst>
          </p:cNvPr>
          <p:cNvSpPr>
            <a:spLocks noGrp="1"/>
          </p:cNvSpPr>
          <p:nvPr>
            <p:ph type="body" sz="quarter" idx="16" hasCustomPrompt="1"/>
          </p:nvPr>
        </p:nvSpPr>
        <p:spPr bwMode="auto">
          <a:xfrm>
            <a:off x="3071620" y="2720069"/>
            <a:ext cx="2166938" cy="862749"/>
          </a:xfrm>
        </p:spPr>
        <p:txBody>
          <a:bodyPr lIns="182880" tIns="146304" rIns="182880" bIns="146304">
            <a:noAutofit/>
          </a:bodyPr>
          <a:lstStyle>
            <a:lvl1pPr marL="0" indent="0">
              <a:spcBef>
                <a:spcPts val="0"/>
              </a:spcBef>
              <a:buNone/>
              <a:defRPr lang="en-US" sz="15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16" name="Text Placeholder 2">
            <a:extLst>
              <a:ext uri="{FF2B5EF4-FFF2-40B4-BE49-F238E27FC236}">
                <a16:creationId xmlns:a16="http://schemas.microsoft.com/office/drawing/2014/main" id="{9673D9BF-43B5-4C63-9CF5-575796F7042C}"/>
              </a:ext>
            </a:extLst>
          </p:cNvPr>
          <p:cNvSpPr>
            <a:spLocks noGrp="1"/>
          </p:cNvSpPr>
          <p:nvPr>
            <p:ph type="body" sz="quarter" idx="17" hasCustomPrompt="1"/>
          </p:nvPr>
        </p:nvSpPr>
        <p:spPr bwMode="auto">
          <a:xfrm>
            <a:off x="5940834" y="2720069"/>
            <a:ext cx="2166938" cy="862749"/>
          </a:xfrm>
        </p:spPr>
        <p:txBody>
          <a:bodyPr lIns="182880" tIns="146304" rIns="182880" bIns="146304">
            <a:noAutofit/>
          </a:bodyPr>
          <a:lstStyle>
            <a:lvl1pPr marL="0" indent="0">
              <a:spcBef>
                <a:spcPts val="0"/>
              </a:spcBef>
              <a:buNone/>
              <a:defRPr lang="en-US" sz="15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20" name="TextBox 3">
            <a:extLst>
              <a:ext uri="{FF2B5EF4-FFF2-40B4-BE49-F238E27FC236}">
                <a16:creationId xmlns:a16="http://schemas.microsoft.com/office/drawing/2014/main" id="{DEC48B1B-82A6-47F4-B792-736B61EF2283}"/>
              </a:ext>
            </a:extLst>
          </p:cNvPr>
          <p:cNvSpPr txBox="1">
            <a:spLocks noChangeArrowheads="1"/>
          </p:cNvSpPr>
          <p:nvPr/>
        </p:nvSpPr>
        <p:spPr bwMode="auto">
          <a:xfrm>
            <a:off x="3333751" y="4705457"/>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23" name="Picture 6">
            <a:extLst>
              <a:ext uri="{FF2B5EF4-FFF2-40B4-BE49-F238E27FC236}">
                <a16:creationId xmlns:a16="http://schemas.microsoft.com/office/drawing/2014/main" id="{2D25BB7E-A21B-4225-9AA4-D7A1ECBC0E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883" y="3875485"/>
            <a:ext cx="1746250" cy="719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6E1E2E82-9665-4136-80E3-B2B9F0FC91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9625" y="4703836"/>
            <a:ext cx="389459" cy="232838"/>
          </a:xfrm>
          <a:prstGeom prst="rect">
            <a:avLst/>
          </a:prstGeom>
        </p:spPr>
      </p:pic>
    </p:spTree>
    <p:extLst>
      <p:ext uri="{BB962C8B-B14F-4D97-AF65-F5344CB8AC3E}">
        <p14:creationId xmlns:p14="http://schemas.microsoft.com/office/powerpoint/2010/main" val="26776265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894953" y="217133"/>
            <a:ext cx="8046720" cy="674749"/>
          </a:xfrm>
        </p:spPr>
        <p:txBody>
          <a:bodyPr lIns="182880" tIns="146304" rIns="182880" bIns="146304"/>
          <a:lstStyle/>
          <a:p>
            <a:r>
              <a:rPr lang="en-US"/>
              <a:t>Click to edit Master title style</a:t>
            </a:r>
            <a:endParaRPr lang="en-US" dirty="0"/>
          </a:p>
        </p:txBody>
      </p:sp>
      <p:sp>
        <p:nvSpPr>
          <p:cNvPr id="3" name="TextBox 2"/>
          <p:cNvSpPr txBox="1"/>
          <p:nvPr/>
        </p:nvSpPr>
        <p:spPr>
          <a:xfrm>
            <a:off x="3875172" y="4748737"/>
            <a:ext cx="1393658" cy="305853"/>
          </a:xfrm>
          <a:prstGeom prst="rect">
            <a:avLst/>
          </a:prstGeom>
          <a:noFill/>
        </p:spPr>
        <p:txBody>
          <a:bodyPr wrap="square" lIns="114300" tIns="91440" rIns="114300" bIns="91440" rtlCol="0">
            <a:spAutoFit/>
          </a:bodyPr>
          <a:lstStyle/>
          <a:p>
            <a:pPr>
              <a:lnSpc>
                <a:spcPct val="90000"/>
              </a:lnSpc>
              <a:spcAft>
                <a:spcPts val="1125"/>
              </a:spcAft>
            </a:pPr>
            <a:r>
              <a:rPr lang="en-US" sz="875" b="1" dirty="0">
                <a:solidFill>
                  <a:schemeClr val="accent5">
                    <a:lumMod val="75000"/>
                  </a:schemeClr>
                </a:solidFill>
              </a:rPr>
              <a:t>Amazon Confidential</a:t>
            </a:r>
          </a:p>
        </p:txBody>
      </p:sp>
    </p:spTree>
    <p:extLst>
      <p:ext uri="{BB962C8B-B14F-4D97-AF65-F5344CB8AC3E}">
        <p14:creationId xmlns:p14="http://schemas.microsoft.com/office/powerpoint/2010/main" val="395524450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a:xfrm>
            <a:off x="894953" y="217133"/>
            <a:ext cx="8046720" cy="674749"/>
          </a:xfrm>
        </p:spPr>
        <p:txBody>
          <a:bodyPr vert="horz" wrap="square" lIns="182880" tIns="146304" rIns="182880" bIns="146304" rtlCol="0" anchor="t">
            <a:noAutofit/>
          </a:bodyPr>
          <a:lstStyle>
            <a:lvl1pPr>
              <a:defRPr lang="en-US"/>
            </a:lvl1pPr>
          </a:lstStyle>
          <a:p>
            <a:pPr lvl="0"/>
            <a:r>
              <a:rPr lang="en-US"/>
              <a:t>Click to edit Master title style</a:t>
            </a:r>
            <a:endParaRPr lang="en-US" dirty="0"/>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894953" y="891884"/>
            <a:ext cx="8046720" cy="1539396"/>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 name="Group 3">
            <a:extLst>
              <a:ext uri="{FF2B5EF4-FFF2-40B4-BE49-F238E27FC236}">
                <a16:creationId xmlns:a16="http://schemas.microsoft.com/office/drawing/2014/main" id="{D43B84B5-7237-4501-BD0F-FA5F5F1EBE66}"/>
              </a:ext>
            </a:extLst>
          </p:cNvPr>
          <p:cNvGrpSpPr/>
          <p:nvPr/>
        </p:nvGrpSpPr>
        <p:grpSpPr>
          <a:xfrm>
            <a:off x="0" y="0"/>
            <a:ext cx="744141" cy="5143500"/>
            <a:chOff x="6721475" y="0"/>
            <a:chExt cx="1190625" cy="8229600"/>
          </a:xfrm>
        </p:grpSpPr>
        <p:pic>
          <p:nvPicPr>
            <p:cNvPr id="5" name="Picture 5">
              <a:extLst>
                <a:ext uri="{FF2B5EF4-FFF2-40B4-BE49-F238E27FC236}">
                  <a16:creationId xmlns:a16="http://schemas.microsoft.com/office/drawing/2014/main" id="{F628A0EB-774C-4FDA-89BE-A05574368BA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721475" y="0"/>
              <a:ext cx="1190625" cy="822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a:extLst>
                <a:ext uri="{FF2B5EF4-FFF2-40B4-BE49-F238E27FC236}">
                  <a16:creationId xmlns:a16="http://schemas.microsoft.com/office/drawing/2014/main" id="{907C9866-AB33-49A7-AE96-E88B9307E8F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962775" y="757238"/>
              <a:ext cx="733425"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7">
              <a:extLst>
                <a:ext uri="{FF2B5EF4-FFF2-40B4-BE49-F238E27FC236}">
                  <a16:creationId xmlns:a16="http://schemas.microsoft.com/office/drawing/2014/main" id="{BEC587A1-536D-4D2C-92AA-44AF64D2E14B}"/>
                </a:ext>
              </a:extLst>
            </p:cNvPr>
            <p:cNvSpPr>
              <a:spLocks noChangeArrowheads="1"/>
            </p:cNvSpPr>
            <p:nvPr userDrawn="1"/>
          </p:nvSpPr>
          <p:spPr bwMode="auto">
            <a:xfrm rot="5400000">
              <a:off x="6818595" y="6900944"/>
              <a:ext cx="1041106" cy="661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571500" rtl="0" eaLnBrk="0" fontAlgn="base" latinLnBrk="0" hangingPunct="0">
                <a:lnSpc>
                  <a:spcPct val="100000"/>
                </a:lnSpc>
                <a:spcBef>
                  <a:spcPct val="0"/>
                </a:spcBef>
                <a:spcAft>
                  <a:spcPct val="0"/>
                </a:spcAft>
                <a:buClrTx/>
                <a:buSzTx/>
                <a:buFontTx/>
                <a:buNone/>
                <a:tabLst/>
              </a:pPr>
              <a:r>
                <a:rPr kumimoji="0" lang="en-US" altLang="en-US" sz="2688" b="0" i="0" u="none" strike="noStrike" cap="none" spc="-94" normalizeH="0" baseline="0" dirty="0">
                  <a:ln>
                    <a:noFill/>
                  </a:ln>
                  <a:solidFill>
                    <a:srgbClr val="FFFFFF"/>
                  </a:solidFill>
                  <a:effectLst/>
                  <a:latin typeface="Amazon Ember Display Light" panose="020F0403020204020204" pitchFamily="34" charset="0"/>
                </a:rPr>
                <a:t>2019</a:t>
              </a:r>
              <a:endParaRPr kumimoji="0" lang="en-US" altLang="en-US" sz="1125" b="0" i="0" u="none" strike="noStrike" cap="none" spc="-94"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63552003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_and_Bullete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a:xfrm>
            <a:off x="895090" y="217133"/>
            <a:ext cx="8046720" cy="674749"/>
          </a:xfrm>
        </p:spPr>
        <p:txBody>
          <a:bodyPr vert="horz" wrap="square" lIns="182880" tIns="146304" rIns="182880" bIns="146304" rtlCol="0" anchor="t">
            <a:noAutofit/>
          </a:bodyPr>
          <a:lstStyle>
            <a:lvl1pPr>
              <a:defRPr lang="en-US"/>
            </a:lvl1pPr>
          </a:lstStyle>
          <a:p>
            <a:pPr lvl="0"/>
            <a:r>
              <a:rPr lang="en-US"/>
              <a:t>Click to edit Master title style</a:t>
            </a:r>
            <a:endParaRPr lang="en-US" dirty="0"/>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895090" y="891884"/>
            <a:ext cx="8046720" cy="1539396"/>
          </a:xfrm>
          <a:prstGeom prst="rect">
            <a:avLst/>
          </a:prstGeom>
        </p:spPr>
        <p:txBody>
          <a:bodyPr vert="horz" wrap="square" lIns="182880" tIns="146304" rIns="182880" bIns="146304" rtlCol="0">
            <a:spAutoFit/>
          </a:bodyPr>
          <a:lstStyle>
            <a:lvl1pPr marL="285750" indent="-285750">
              <a:buFont typeface="Arial" panose="020B0604020202020204" pitchFamily="34" charset="0"/>
              <a:buChar char="•"/>
              <a:defRPr/>
            </a:lvl1pPr>
            <a:lvl2pPr marL="466430" indent="-214313">
              <a:buFont typeface="Arial" panose="020B0604020202020204" pitchFamily="34" charset="0"/>
              <a:buChar char="•"/>
              <a:defRPr/>
            </a:lvl2pPr>
            <a:lvl3pPr marL="634508" indent="-214313">
              <a:buFont typeface="Arial" panose="020B0604020202020204" pitchFamily="34" charset="0"/>
              <a:buChar char="•"/>
              <a:defRPr/>
            </a:lvl3pPr>
            <a:lvl4pPr marL="802586" indent="-214313">
              <a:buFont typeface="Arial" panose="020B0604020202020204" pitchFamily="34" charset="0"/>
              <a:buChar char="•"/>
              <a:defRPr/>
            </a:lvl4pPr>
            <a:lvl5pPr marL="970664" indent="-214313">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 name="Group 3">
            <a:extLst>
              <a:ext uri="{FF2B5EF4-FFF2-40B4-BE49-F238E27FC236}">
                <a16:creationId xmlns:a16="http://schemas.microsoft.com/office/drawing/2014/main" id="{096CC9F6-BF5B-43D6-9961-34BE51176ED3}"/>
              </a:ext>
            </a:extLst>
          </p:cNvPr>
          <p:cNvGrpSpPr/>
          <p:nvPr/>
        </p:nvGrpSpPr>
        <p:grpSpPr>
          <a:xfrm>
            <a:off x="0" y="0"/>
            <a:ext cx="744141" cy="5143500"/>
            <a:chOff x="6721475" y="0"/>
            <a:chExt cx="1190625" cy="8229600"/>
          </a:xfrm>
        </p:grpSpPr>
        <p:pic>
          <p:nvPicPr>
            <p:cNvPr id="5" name="Picture 5">
              <a:extLst>
                <a:ext uri="{FF2B5EF4-FFF2-40B4-BE49-F238E27FC236}">
                  <a16:creationId xmlns:a16="http://schemas.microsoft.com/office/drawing/2014/main" id="{BF45C5FE-C821-439F-8529-C9CB32DF841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721475" y="0"/>
              <a:ext cx="1190625" cy="822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a:extLst>
                <a:ext uri="{FF2B5EF4-FFF2-40B4-BE49-F238E27FC236}">
                  <a16:creationId xmlns:a16="http://schemas.microsoft.com/office/drawing/2014/main" id="{EAF3DB4B-3B69-4326-9238-BE589818C19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962775" y="757238"/>
              <a:ext cx="733425"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7">
              <a:extLst>
                <a:ext uri="{FF2B5EF4-FFF2-40B4-BE49-F238E27FC236}">
                  <a16:creationId xmlns:a16="http://schemas.microsoft.com/office/drawing/2014/main" id="{FE2337F6-78EF-4C5B-97B4-9E73AFD26444}"/>
                </a:ext>
              </a:extLst>
            </p:cNvPr>
            <p:cNvSpPr>
              <a:spLocks noChangeArrowheads="1"/>
            </p:cNvSpPr>
            <p:nvPr userDrawn="1"/>
          </p:nvSpPr>
          <p:spPr bwMode="auto">
            <a:xfrm rot="5400000">
              <a:off x="6818595" y="6900944"/>
              <a:ext cx="1041106" cy="661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571500" rtl="0" eaLnBrk="0" fontAlgn="base" latinLnBrk="0" hangingPunct="0">
                <a:lnSpc>
                  <a:spcPct val="100000"/>
                </a:lnSpc>
                <a:spcBef>
                  <a:spcPct val="0"/>
                </a:spcBef>
                <a:spcAft>
                  <a:spcPct val="0"/>
                </a:spcAft>
                <a:buClrTx/>
                <a:buSzTx/>
                <a:buFontTx/>
                <a:buNone/>
                <a:tabLst/>
              </a:pPr>
              <a:r>
                <a:rPr kumimoji="0" lang="en-US" altLang="en-US" sz="2688" b="0" i="0" u="none" strike="noStrike" cap="none" spc="-94" normalizeH="0" baseline="0" dirty="0">
                  <a:ln>
                    <a:noFill/>
                  </a:ln>
                  <a:solidFill>
                    <a:srgbClr val="FFFFFF"/>
                  </a:solidFill>
                  <a:effectLst/>
                  <a:latin typeface="Amazon Ember Display Light" panose="020F0403020204020204" pitchFamily="34" charset="0"/>
                </a:rPr>
                <a:t>2019</a:t>
              </a:r>
              <a:endParaRPr kumimoji="0" lang="en-US" altLang="en-US" sz="1125" b="0" i="0" u="none" strike="noStrike" cap="none" spc="-94"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116919564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wo_Column">
    <p:spTree>
      <p:nvGrpSpPr>
        <p:cNvPr id="1" name=""/>
        <p:cNvGrpSpPr/>
        <p:nvPr/>
      </p:nvGrpSpPr>
      <p:grpSpPr>
        <a:xfrm>
          <a:off x="0" y="0"/>
          <a:ext cx="0" cy="0"/>
          <a:chOff x="0" y="0"/>
          <a:chExt cx="0" cy="0"/>
        </a:xfrm>
      </p:grpSpPr>
      <p:sp>
        <p:nvSpPr>
          <p:cNvPr id="2" name="Title 1"/>
          <p:cNvSpPr>
            <a:spLocks noGrp="1"/>
          </p:cNvSpPr>
          <p:nvPr>
            <p:ph type="title"/>
          </p:nvPr>
        </p:nvSpPr>
        <p:spPr>
          <a:xfrm>
            <a:off x="894953" y="217133"/>
            <a:ext cx="8048857" cy="674749"/>
          </a:xfrm>
        </p:spPr>
        <p:txBody>
          <a:bodyPr vert="horz" wrap="square" lIns="182880" tIns="146304" rIns="182880" bIns="146304" rtlCol="0" anchor="t">
            <a:noAutofit/>
          </a:bodyPr>
          <a:lstStyle>
            <a:lvl1pPr>
              <a:defRPr lang="en-US" dirty="0"/>
            </a:lvl1pPr>
          </a:lstStyle>
          <a:p>
            <a:pPr lvl="0"/>
            <a:r>
              <a:rPr lang="en-US"/>
              <a:t>Click to edit Master title style</a:t>
            </a:r>
            <a:endParaRPr lang="en-US" dirty="0"/>
          </a:p>
        </p:txBody>
      </p:sp>
      <p:sp>
        <p:nvSpPr>
          <p:cNvPr id="6" name="Text Placeholder 5"/>
          <p:cNvSpPr>
            <a:spLocks noGrp="1"/>
          </p:cNvSpPr>
          <p:nvPr>
            <p:ph type="body" sz="quarter" idx="10" hasCustomPrompt="1"/>
          </p:nvPr>
        </p:nvSpPr>
        <p:spPr>
          <a:xfrm>
            <a:off x="894952" y="891882"/>
            <a:ext cx="3940983" cy="1539396"/>
          </a:xfrm>
        </p:spPr>
        <p:txBody>
          <a:bodyPr vert="horz" wrap="square" lIns="182880" tIns="146304" rIns="182880" bIns="146304" rtlCol="0">
            <a:sp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5002827" y="891882"/>
            <a:ext cx="3940983" cy="1539396"/>
          </a:xfrm>
        </p:spPr>
        <p:txBody>
          <a:bodyPr vert="horz" wrap="square" lIns="182880" tIns="146304" rIns="182880" bIns="146304" rtlCol="0">
            <a:sp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BAADC631-24B0-416B-AF83-9BE5A7E7D9DB}"/>
              </a:ext>
            </a:extLst>
          </p:cNvPr>
          <p:cNvGrpSpPr/>
          <p:nvPr/>
        </p:nvGrpSpPr>
        <p:grpSpPr>
          <a:xfrm>
            <a:off x="0" y="0"/>
            <a:ext cx="744141" cy="5143500"/>
            <a:chOff x="6721475" y="0"/>
            <a:chExt cx="1190625" cy="8229600"/>
          </a:xfrm>
        </p:grpSpPr>
        <p:pic>
          <p:nvPicPr>
            <p:cNvPr id="7" name="Picture 5">
              <a:extLst>
                <a:ext uri="{FF2B5EF4-FFF2-40B4-BE49-F238E27FC236}">
                  <a16:creationId xmlns:a16="http://schemas.microsoft.com/office/drawing/2014/main" id="{CB7E0325-C62A-46B7-B352-DAC5033242A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721475" y="0"/>
              <a:ext cx="1190625" cy="822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a:extLst>
                <a:ext uri="{FF2B5EF4-FFF2-40B4-BE49-F238E27FC236}">
                  <a16:creationId xmlns:a16="http://schemas.microsoft.com/office/drawing/2014/main" id="{C7699656-B02F-482D-91E7-16D2ACD7BD2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962775" y="757238"/>
              <a:ext cx="733425"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7">
              <a:extLst>
                <a:ext uri="{FF2B5EF4-FFF2-40B4-BE49-F238E27FC236}">
                  <a16:creationId xmlns:a16="http://schemas.microsoft.com/office/drawing/2014/main" id="{346B07CE-E147-4CB6-8800-52564B9406F6}"/>
                </a:ext>
              </a:extLst>
            </p:cNvPr>
            <p:cNvSpPr>
              <a:spLocks noChangeArrowheads="1"/>
            </p:cNvSpPr>
            <p:nvPr userDrawn="1"/>
          </p:nvSpPr>
          <p:spPr bwMode="auto">
            <a:xfrm rot="5400000">
              <a:off x="6818595" y="6900944"/>
              <a:ext cx="1041106" cy="661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571500" rtl="0" eaLnBrk="0" fontAlgn="base" latinLnBrk="0" hangingPunct="0">
                <a:lnSpc>
                  <a:spcPct val="100000"/>
                </a:lnSpc>
                <a:spcBef>
                  <a:spcPct val="0"/>
                </a:spcBef>
                <a:spcAft>
                  <a:spcPct val="0"/>
                </a:spcAft>
                <a:buClrTx/>
                <a:buSzTx/>
                <a:buFontTx/>
                <a:buNone/>
                <a:tabLst/>
              </a:pPr>
              <a:r>
                <a:rPr kumimoji="0" lang="en-US" altLang="en-US" sz="2688" b="0" i="0" u="none" strike="noStrike" cap="none" spc="-94" normalizeH="0" baseline="0" dirty="0">
                  <a:ln>
                    <a:noFill/>
                  </a:ln>
                  <a:solidFill>
                    <a:srgbClr val="FFFFFF"/>
                  </a:solidFill>
                  <a:effectLst/>
                  <a:latin typeface="Amazon Ember Display Light" panose="020F0403020204020204" pitchFamily="34" charset="0"/>
                </a:rPr>
                <a:t>2019</a:t>
              </a:r>
              <a:endParaRPr kumimoji="0" lang="en-US" altLang="en-US" sz="1125" b="0" i="0" u="none" strike="noStrike" cap="none" spc="-94" normalizeH="0" baseline="0" dirty="0">
                <a:ln>
                  <a:noFill/>
                </a:ln>
                <a:solidFill>
                  <a:schemeClr val="tx1"/>
                </a:solidFill>
                <a:effectLst/>
                <a:latin typeface="Arial" panose="020B0604020202020204" pitchFamily="34" charset="0"/>
              </a:endParaRPr>
            </a:p>
          </p:txBody>
        </p:sp>
      </p:grpSp>
      <p:sp>
        <p:nvSpPr>
          <p:cNvPr id="10" name="TextBox 9"/>
          <p:cNvSpPr txBox="1"/>
          <p:nvPr/>
        </p:nvSpPr>
        <p:spPr>
          <a:xfrm>
            <a:off x="3875172" y="4748737"/>
            <a:ext cx="1393658" cy="305853"/>
          </a:xfrm>
          <a:prstGeom prst="rect">
            <a:avLst/>
          </a:prstGeom>
          <a:noFill/>
        </p:spPr>
        <p:txBody>
          <a:bodyPr wrap="square" lIns="114300" tIns="91440" rIns="114300" bIns="91440" rtlCol="0">
            <a:spAutoFit/>
          </a:bodyPr>
          <a:lstStyle/>
          <a:p>
            <a:pPr>
              <a:lnSpc>
                <a:spcPct val="90000"/>
              </a:lnSpc>
              <a:spcAft>
                <a:spcPts val="1125"/>
              </a:spcAft>
            </a:pPr>
            <a:r>
              <a:rPr lang="en-US" sz="875" b="1" dirty="0">
                <a:solidFill>
                  <a:schemeClr val="accent5">
                    <a:lumMod val="75000"/>
                  </a:schemeClr>
                </a:solidFill>
              </a:rPr>
              <a:t>Amazon Confidential</a:t>
            </a:r>
          </a:p>
        </p:txBody>
      </p:sp>
    </p:spTree>
    <p:extLst>
      <p:ext uri="{BB962C8B-B14F-4D97-AF65-F5344CB8AC3E}">
        <p14:creationId xmlns:p14="http://schemas.microsoft.com/office/powerpoint/2010/main" val="95774067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wo_Column_Bulleted">
    <p:spTree>
      <p:nvGrpSpPr>
        <p:cNvPr id="1" name=""/>
        <p:cNvGrpSpPr/>
        <p:nvPr/>
      </p:nvGrpSpPr>
      <p:grpSpPr>
        <a:xfrm>
          <a:off x="0" y="0"/>
          <a:ext cx="0" cy="0"/>
          <a:chOff x="0" y="0"/>
          <a:chExt cx="0" cy="0"/>
        </a:xfrm>
      </p:grpSpPr>
      <p:sp>
        <p:nvSpPr>
          <p:cNvPr id="2" name="Title 1"/>
          <p:cNvSpPr>
            <a:spLocks noGrp="1"/>
          </p:cNvSpPr>
          <p:nvPr>
            <p:ph type="title"/>
          </p:nvPr>
        </p:nvSpPr>
        <p:spPr>
          <a:xfrm>
            <a:off x="897090" y="217133"/>
            <a:ext cx="8046720" cy="674749"/>
          </a:xfrm>
        </p:spPr>
        <p:txBody>
          <a:bodyPr vert="horz" wrap="square" lIns="182880" tIns="146304" rIns="182880" bIns="146304" rtlCol="0" anchor="t">
            <a:noAutofit/>
          </a:bodyPr>
          <a:lstStyle>
            <a:lvl1pPr>
              <a:defRPr lang="en-US" dirty="0"/>
            </a:lvl1pPr>
          </a:lstStyle>
          <a:p>
            <a:pPr lvl="0"/>
            <a:r>
              <a:rPr lang="en-US"/>
              <a:t>Click to edit Master title style</a:t>
            </a:r>
            <a:endParaRPr lang="en-US" dirty="0"/>
          </a:p>
        </p:txBody>
      </p:sp>
      <p:sp>
        <p:nvSpPr>
          <p:cNvPr id="6" name="Text Placeholder 5"/>
          <p:cNvSpPr>
            <a:spLocks noGrp="1"/>
          </p:cNvSpPr>
          <p:nvPr>
            <p:ph type="body" sz="quarter" idx="10" hasCustomPrompt="1"/>
          </p:nvPr>
        </p:nvSpPr>
        <p:spPr>
          <a:xfrm>
            <a:off x="897090" y="891882"/>
            <a:ext cx="3940983" cy="1816395"/>
          </a:xfrm>
        </p:spPr>
        <p:txBody>
          <a:bodyPr vert="horz" wrap="square" lIns="182880" tIns="146304" rIns="182880" bIns="146304" rtlCol="0">
            <a:spAutoFit/>
          </a:bodyPr>
          <a:lstStyle>
            <a:lvl1pPr marL="285750" indent="-285750">
              <a:buFont typeface="Arial" panose="020B0604020202020204" pitchFamily="34" charset="0"/>
              <a:buChar char="•"/>
              <a:defRPr lang="en-US" dirty="0"/>
            </a:lvl1pPr>
            <a:lvl2pPr marL="466430" indent="-214313">
              <a:buFont typeface="Arial" panose="020B0604020202020204" pitchFamily="34" charset="0"/>
              <a:buChar char="•"/>
              <a:defRPr lang="en-US" dirty="0"/>
            </a:lvl2pPr>
            <a:lvl3pPr marL="634508" indent="-214313">
              <a:buFont typeface="Arial" panose="020B0604020202020204" pitchFamily="34" charset="0"/>
              <a:buChar char="•"/>
              <a:defRPr lang="en-US" dirty="0"/>
            </a:lvl3pPr>
            <a:lvl4pPr marL="802586" indent="-214313">
              <a:buFont typeface="Arial" panose="020B0604020202020204" pitchFamily="34" charset="0"/>
              <a:buChar char="•"/>
              <a:defRPr lang="en-US" dirty="0"/>
            </a:lvl4pPr>
            <a:lvl5pPr marL="970664" indent="-214313">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5002827" y="891882"/>
            <a:ext cx="3940983" cy="1816395"/>
          </a:xfrm>
        </p:spPr>
        <p:txBody>
          <a:bodyPr vert="horz" wrap="square" lIns="182880" tIns="146304" rIns="182880" bIns="146304" rtlCol="0">
            <a:spAutoFit/>
          </a:bodyPr>
          <a:lstStyle>
            <a:lvl1pPr marL="285750" indent="-285750">
              <a:buFont typeface="Arial" panose="020B0604020202020204" pitchFamily="34" charset="0"/>
              <a:buChar char="•"/>
              <a:defRPr lang="en-US" dirty="0"/>
            </a:lvl1pPr>
            <a:lvl2pPr marL="466430" indent="-214313">
              <a:buFont typeface="Arial" panose="020B0604020202020204" pitchFamily="34" charset="0"/>
              <a:buChar char="•"/>
              <a:defRPr lang="en-US" dirty="0"/>
            </a:lvl2pPr>
            <a:lvl3pPr marL="634508" indent="-214313">
              <a:buFont typeface="Arial" panose="020B0604020202020204" pitchFamily="34" charset="0"/>
              <a:buChar char="•"/>
              <a:defRPr lang="en-US" dirty="0"/>
            </a:lvl3pPr>
            <a:lvl4pPr marL="802586" indent="-214313">
              <a:buFont typeface="Arial" panose="020B0604020202020204" pitchFamily="34" charset="0"/>
              <a:buChar char="•"/>
              <a:defRPr lang="en-US" dirty="0"/>
            </a:lvl4pPr>
            <a:lvl5pPr marL="970664" indent="-214313">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F6CB9D5F-3372-46E5-B44D-B22CB37170C7}"/>
              </a:ext>
            </a:extLst>
          </p:cNvPr>
          <p:cNvGrpSpPr/>
          <p:nvPr/>
        </p:nvGrpSpPr>
        <p:grpSpPr>
          <a:xfrm>
            <a:off x="0" y="0"/>
            <a:ext cx="744141" cy="5143500"/>
            <a:chOff x="6721475" y="0"/>
            <a:chExt cx="1190625" cy="8229600"/>
          </a:xfrm>
        </p:grpSpPr>
        <p:pic>
          <p:nvPicPr>
            <p:cNvPr id="7" name="Picture 5">
              <a:extLst>
                <a:ext uri="{FF2B5EF4-FFF2-40B4-BE49-F238E27FC236}">
                  <a16:creationId xmlns:a16="http://schemas.microsoft.com/office/drawing/2014/main" id="{F4F951A6-4333-43FB-977C-FB3DDC902E2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721475" y="0"/>
              <a:ext cx="1190625" cy="822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a:extLst>
                <a:ext uri="{FF2B5EF4-FFF2-40B4-BE49-F238E27FC236}">
                  <a16:creationId xmlns:a16="http://schemas.microsoft.com/office/drawing/2014/main" id="{7E2AA969-9074-4F6A-B10B-49F2F5DC53B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962775" y="757238"/>
              <a:ext cx="733425"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7">
              <a:extLst>
                <a:ext uri="{FF2B5EF4-FFF2-40B4-BE49-F238E27FC236}">
                  <a16:creationId xmlns:a16="http://schemas.microsoft.com/office/drawing/2014/main" id="{F5C3C3FA-10F8-43D0-8C5B-7C17B1B8A6F9}"/>
                </a:ext>
              </a:extLst>
            </p:cNvPr>
            <p:cNvSpPr>
              <a:spLocks noChangeArrowheads="1"/>
            </p:cNvSpPr>
            <p:nvPr userDrawn="1"/>
          </p:nvSpPr>
          <p:spPr bwMode="auto">
            <a:xfrm rot="5400000">
              <a:off x="6818595" y="6900944"/>
              <a:ext cx="1041106" cy="661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571500" rtl="0" eaLnBrk="0" fontAlgn="base" latinLnBrk="0" hangingPunct="0">
                <a:lnSpc>
                  <a:spcPct val="100000"/>
                </a:lnSpc>
                <a:spcBef>
                  <a:spcPct val="0"/>
                </a:spcBef>
                <a:spcAft>
                  <a:spcPct val="0"/>
                </a:spcAft>
                <a:buClrTx/>
                <a:buSzTx/>
                <a:buFontTx/>
                <a:buNone/>
                <a:tabLst/>
              </a:pPr>
              <a:r>
                <a:rPr kumimoji="0" lang="en-US" altLang="en-US" sz="2688" b="0" i="0" u="none" strike="noStrike" cap="none" spc="-94" normalizeH="0" baseline="0" dirty="0">
                  <a:ln>
                    <a:noFill/>
                  </a:ln>
                  <a:solidFill>
                    <a:srgbClr val="FFFFFF"/>
                  </a:solidFill>
                  <a:effectLst/>
                  <a:latin typeface="Amazon Ember Display Light" panose="020F0403020204020204" pitchFamily="34" charset="0"/>
                </a:rPr>
                <a:t>2019</a:t>
              </a:r>
              <a:endParaRPr kumimoji="0" lang="en-US" altLang="en-US" sz="1125" b="0" i="0" u="none" strike="noStrike" cap="none" spc="-94"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357694800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_and_Full_Image">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AA35186C-ECB0-4E0C-B713-18574AB95FE4}"/>
              </a:ext>
            </a:extLst>
          </p:cNvPr>
          <p:cNvSpPr>
            <a:spLocks noGrp="1"/>
          </p:cNvSpPr>
          <p:nvPr>
            <p:ph type="pic" sz="quarter" idx="10" hasCustomPrompt="1"/>
          </p:nvPr>
        </p:nvSpPr>
        <p:spPr>
          <a:xfrm>
            <a:off x="201930" y="891882"/>
            <a:ext cx="8761095" cy="3572542"/>
          </a:xfrm>
          <a:blipFill>
            <a:blip r:embed="rId2"/>
            <a:stretch>
              <a:fillRect/>
            </a:stretch>
          </a:blipFill>
        </p:spPr>
        <p:txBody>
          <a:bodyPr anchor="ctr" anchorCtr="0">
            <a:noAutofit/>
          </a:bodyPr>
          <a:lstStyle>
            <a:lvl1pPr algn="ctr">
              <a:defRPr>
                <a:solidFill>
                  <a:schemeClr val="bg1"/>
                </a:solidFill>
              </a:defRPr>
            </a:lvl1pPr>
          </a:lstStyle>
          <a:p>
            <a:r>
              <a:rPr lang="en-US" dirty="0"/>
              <a:t>Click to insert image</a:t>
            </a:r>
          </a:p>
        </p:txBody>
      </p:sp>
      <p:sp>
        <p:nvSpPr>
          <p:cNvPr id="2" name="Title 1"/>
          <p:cNvSpPr>
            <a:spLocks noGrp="1"/>
          </p:cNvSpPr>
          <p:nvPr>
            <p:ph type="title"/>
          </p:nvPr>
        </p:nvSpPr>
        <p:spPr>
          <a:xfrm>
            <a:off x="201930" y="217133"/>
            <a:ext cx="8761095" cy="674749"/>
          </a:xfrm>
        </p:spPr>
        <p:txBody>
          <a:bodyPr vert="horz" wrap="square" lIns="182880" tIns="146304" rIns="182880" bIns="146304" rtlCol="0" anchor="t">
            <a:noAutofit/>
          </a:bodyPr>
          <a:lstStyle>
            <a:lvl1pPr>
              <a:defRPr lang="en-US" dirty="0"/>
            </a:lvl1pPr>
          </a:lstStyle>
          <a:p>
            <a:pPr lvl="0"/>
            <a:r>
              <a:rPr lang="en-US"/>
              <a:t>Click to edit Master title style</a:t>
            </a:r>
            <a:endParaRPr lang="en-US" dirty="0"/>
          </a:p>
        </p:txBody>
      </p:sp>
      <p:sp>
        <p:nvSpPr>
          <p:cNvPr id="4" name="Text Placeholder 3">
            <a:extLst>
              <a:ext uri="{FF2B5EF4-FFF2-40B4-BE49-F238E27FC236}">
                <a16:creationId xmlns:a16="http://schemas.microsoft.com/office/drawing/2014/main" id="{7A725D63-A1DD-47DB-847A-93B4DF9A2FCF}"/>
              </a:ext>
            </a:extLst>
          </p:cNvPr>
          <p:cNvSpPr>
            <a:spLocks noGrp="1"/>
          </p:cNvSpPr>
          <p:nvPr>
            <p:ph type="body" idx="1" hasCustomPrompt="1"/>
          </p:nvPr>
        </p:nvSpPr>
        <p:spPr bwMode="white">
          <a:xfrm>
            <a:off x="201930" y="891882"/>
            <a:ext cx="4569023" cy="987963"/>
          </a:xfrm>
          <a:prstGeom prst="rect">
            <a:avLst/>
          </a:prstGeom>
        </p:spPr>
        <p:txBody>
          <a:bodyPr vert="horz" wrap="square" lIns="182880" tIns="146304" rIns="182880" bIns="146304" rtlCol="0">
            <a:spAutoFit/>
          </a:bodyPr>
          <a:lstStyle>
            <a:lvl1pPr>
              <a:defRPr sz="2500">
                <a:solidFill>
                  <a:schemeClr val="bg1"/>
                </a:solidFill>
              </a:defRPr>
            </a:lvl1pPr>
            <a:lvl2pPr>
              <a:defRPr sz="1750">
                <a:solidFill>
                  <a:schemeClr val="bg1"/>
                </a:solidFill>
              </a:defRPr>
            </a:lvl2pPr>
            <a:lvl3pPr>
              <a:defRPr sz="1750">
                <a:solidFill>
                  <a:schemeClr val="bg1"/>
                </a:solidFill>
              </a:defRPr>
            </a:lvl3pPr>
            <a:lvl4pPr>
              <a:defRPr sz="1500">
                <a:solidFill>
                  <a:schemeClr val="bg1"/>
                </a:solidFill>
              </a:defRPr>
            </a:lvl4pPr>
            <a:lvl5pPr>
              <a:defRPr sz="15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115292404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ntent_and_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552479A-5DAD-4873-981C-C65E6B0D3CDB}"/>
              </a:ext>
            </a:extLst>
          </p:cNvPr>
          <p:cNvSpPr/>
          <p:nvPr/>
        </p:nvSpPr>
        <p:spPr bwMode="white">
          <a:xfrm>
            <a:off x="3363652" y="4712239"/>
            <a:ext cx="3595202" cy="21130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01930" y="217133"/>
            <a:ext cx="3912869" cy="1011592"/>
          </a:xfrm>
        </p:spPr>
        <p:txBody>
          <a:bodyPr vert="horz" wrap="square" lIns="182880" tIns="146304" rIns="182880" bIns="146304" rtlCol="0" anchor="t">
            <a:noAutofit/>
          </a:bodyPr>
          <a:lstStyle>
            <a:lvl1pPr>
              <a:defRPr lang="en-US" dirty="0"/>
            </a:lvl1pPr>
          </a:lstStyle>
          <a:p>
            <a:pPr lvl="0"/>
            <a:r>
              <a:rPr lang="en-US"/>
              <a:t>Click to edit Master title style</a:t>
            </a:r>
            <a:endParaRPr lang="en-US" dirty="0"/>
          </a:p>
        </p:txBody>
      </p:sp>
      <p:sp>
        <p:nvSpPr>
          <p:cNvPr id="8" name="Picture Placeholder 7">
            <a:extLst>
              <a:ext uri="{FF2B5EF4-FFF2-40B4-BE49-F238E27FC236}">
                <a16:creationId xmlns:a16="http://schemas.microsoft.com/office/drawing/2014/main" id="{43AEA6AC-FBE3-42D3-8F8F-4CE26A444274}"/>
              </a:ext>
            </a:extLst>
          </p:cNvPr>
          <p:cNvSpPr>
            <a:spLocks noGrp="1"/>
          </p:cNvSpPr>
          <p:nvPr>
            <p:ph type="pic" sz="quarter" idx="10" hasCustomPrompt="1"/>
          </p:nvPr>
        </p:nvSpPr>
        <p:spPr>
          <a:xfrm>
            <a:off x="4572000" y="0"/>
            <a:ext cx="4572000" cy="5143500"/>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algn="ctr">
              <a:defRPr>
                <a:solidFill>
                  <a:schemeClr val="bg1"/>
                </a:solidFill>
              </a:defRPr>
            </a:lvl1pPr>
          </a:lstStyle>
          <a:p>
            <a:r>
              <a:rPr lang="en-US" dirty="0"/>
              <a:t>Click to insert image</a:t>
            </a:r>
          </a:p>
        </p:txBody>
      </p:sp>
      <p:sp>
        <p:nvSpPr>
          <p:cNvPr id="12" name="Text Placeholder 3">
            <a:extLst>
              <a:ext uri="{FF2B5EF4-FFF2-40B4-BE49-F238E27FC236}">
                <a16:creationId xmlns:a16="http://schemas.microsoft.com/office/drawing/2014/main" id="{714BFDE4-EF97-4A84-B9A4-E36284741950}"/>
              </a:ext>
            </a:extLst>
          </p:cNvPr>
          <p:cNvSpPr>
            <a:spLocks noGrp="1"/>
          </p:cNvSpPr>
          <p:nvPr>
            <p:ph type="body" idx="1" hasCustomPrompt="1"/>
          </p:nvPr>
        </p:nvSpPr>
        <p:spPr>
          <a:xfrm>
            <a:off x="201931" y="1520534"/>
            <a:ext cx="3912869" cy="1539396"/>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530908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Full_Bleed_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0BD8948-597D-4B30-8B6E-BDB22A958C0F}"/>
              </a:ext>
            </a:extLst>
          </p:cNvPr>
          <p:cNvSpPr>
            <a:spLocks noGrp="1"/>
          </p:cNvSpPr>
          <p:nvPr>
            <p:ph type="pic" sz="quarter" idx="10" hasCustomPrompt="1"/>
          </p:nvPr>
        </p:nvSpPr>
        <p:spPr>
          <a:xfrm>
            <a:off x="0" y="0"/>
            <a:ext cx="9144000" cy="5143500"/>
          </a:xfrm>
          <a:blipFill>
            <a:blip r:embed="rId2"/>
            <a:stretch>
              <a:fillRect/>
            </a:stretch>
          </a:blipFill>
        </p:spPr>
        <p:txBody>
          <a:bodyPr anchor="ctr" anchorCtr="0">
            <a:noAutofit/>
          </a:bodyPr>
          <a:lstStyle>
            <a:lvl1pPr algn="ctr">
              <a:defRPr>
                <a:solidFill>
                  <a:schemeClr val="bg1"/>
                </a:solidFill>
              </a:defRPr>
            </a:lvl1pPr>
          </a:lstStyle>
          <a:p>
            <a:r>
              <a:rPr lang="en-US" dirty="0"/>
              <a:t>Click </a:t>
            </a:r>
            <a:r>
              <a:rPr lang="en-US"/>
              <a:t>to insert </a:t>
            </a:r>
            <a:r>
              <a:rPr lang="en-US" dirty="0"/>
              <a:t>image</a:t>
            </a:r>
          </a:p>
        </p:txBody>
      </p:sp>
      <p:sp>
        <p:nvSpPr>
          <p:cNvPr id="6" name="Text Placeholder 3">
            <a:extLst>
              <a:ext uri="{FF2B5EF4-FFF2-40B4-BE49-F238E27FC236}">
                <a16:creationId xmlns:a16="http://schemas.microsoft.com/office/drawing/2014/main" id="{305C438C-5785-440F-97CD-7B887B1888D4}"/>
              </a:ext>
            </a:extLst>
          </p:cNvPr>
          <p:cNvSpPr>
            <a:spLocks noGrp="1"/>
          </p:cNvSpPr>
          <p:nvPr>
            <p:ph type="body" idx="1" hasCustomPrompt="1"/>
          </p:nvPr>
        </p:nvSpPr>
        <p:spPr bwMode="white">
          <a:xfrm>
            <a:off x="201930" y="891882"/>
            <a:ext cx="4569023" cy="987963"/>
          </a:xfrm>
          <a:prstGeom prst="rect">
            <a:avLst/>
          </a:prstGeom>
        </p:spPr>
        <p:txBody>
          <a:bodyPr vert="horz" wrap="square" lIns="182880" tIns="146304" rIns="182880" bIns="146304" rtlCol="0">
            <a:spAutoFit/>
          </a:bodyPr>
          <a:lstStyle>
            <a:lvl1pPr>
              <a:defRPr sz="2500">
                <a:solidFill>
                  <a:schemeClr val="bg1"/>
                </a:solidFill>
              </a:defRPr>
            </a:lvl1pPr>
            <a:lvl2pPr>
              <a:defRPr sz="1750">
                <a:solidFill>
                  <a:schemeClr val="bg1"/>
                </a:solidFill>
              </a:defRPr>
            </a:lvl2pPr>
            <a:lvl3pPr>
              <a:defRPr sz="1750">
                <a:solidFill>
                  <a:schemeClr val="bg1"/>
                </a:solidFill>
              </a:defRPr>
            </a:lvl3pPr>
            <a:lvl4pPr>
              <a:defRPr sz="1500">
                <a:solidFill>
                  <a:schemeClr val="bg1"/>
                </a:solidFill>
              </a:defRPr>
            </a:lvl4pPr>
            <a:lvl5pPr>
              <a:defRPr sz="1500">
                <a:solidFill>
                  <a:schemeClr val="bg1"/>
                </a:solidFill>
              </a:defRPr>
            </a:lvl5pPr>
          </a:lstStyle>
          <a:p>
            <a:pPr lvl="0"/>
            <a:r>
              <a:rPr lang="en-US" dirty="0"/>
              <a:t>Click to edit Master text styles</a:t>
            </a:r>
          </a:p>
        </p:txBody>
      </p:sp>
      <p:sp>
        <p:nvSpPr>
          <p:cNvPr id="5" name="Title 1">
            <a:extLst>
              <a:ext uri="{FF2B5EF4-FFF2-40B4-BE49-F238E27FC236}">
                <a16:creationId xmlns:a16="http://schemas.microsoft.com/office/drawing/2014/main" id="{E9F7D3E0-85A7-4888-9332-9B0C252C20EA}"/>
              </a:ext>
            </a:extLst>
          </p:cNvPr>
          <p:cNvSpPr>
            <a:spLocks noGrp="1"/>
          </p:cNvSpPr>
          <p:nvPr>
            <p:ph type="title"/>
          </p:nvPr>
        </p:nvSpPr>
        <p:spPr bwMode="white">
          <a:xfrm>
            <a:off x="201930" y="217133"/>
            <a:ext cx="8761095" cy="674749"/>
          </a:xfrm>
        </p:spPr>
        <p:txBody>
          <a:bodyPr vert="horz" wrap="square" lIns="182880" tIns="146304" rIns="182880" bIns="146304" rtlCol="0" anchor="t">
            <a:noAutofit/>
          </a:bodyPr>
          <a:lstStyle>
            <a:lvl1pPr>
              <a:defRPr lang="en-US" dirty="0">
                <a:solidFill>
                  <a:schemeClr val="bg1"/>
                </a:solidFill>
              </a:defRPr>
            </a:lvl1pPr>
          </a:lstStyle>
          <a:p>
            <a:pPr lvl="0"/>
            <a:r>
              <a:rPr lang="en-US"/>
              <a:t>Click to edit Master title style</a:t>
            </a:r>
            <a:endParaRPr lang="en-US" dirty="0"/>
          </a:p>
        </p:txBody>
      </p:sp>
    </p:spTree>
    <p:extLst>
      <p:ext uri="{BB962C8B-B14F-4D97-AF65-F5344CB8AC3E}">
        <p14:creationId xmlns:p14="http://schemas.microsoft.com/office/powerpoint/2010/main" val="71143034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Embed_Video">
    <p:bg>
      <p:bgPr>
        <a:solidFill>
          <a:schemeClr val="tx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0AC034E-E54C-4458-8A41-EB0300702CFF}"/>
              </a:ext>
            </a:extLst>
          </p:cNvPr>
          <p:cNvSpPr/>
          <p:nvPr/>
        </p:nvSpPr>
        <p:spPr bwMode="auto">
          <a:xfrm rot="5400000">
            <a:off x="3805238" y="1804988"/>
            <a:ext cx="1533525" cy="1533525"/>
          </a:xfrm>
          <a:custGeom>
            <a:avLst/>
            <a:gdLst>
              <a:gd name="connsiteX0" fmla="*/ 696468 w 2453640"/>
              <a:gd name="connsiteY0" fmla="*/ 1493520 h 2453640"/>
              <a:gd name="connsiteX1" fmla="*/ 1757172 w 2453640"/>
              <a:gd name="connsiteY1" fmla="*/ 1493520 h 2453640"/>
              <a:gd name="connsiteX2" fmla="*/ 1226820 w 2453640"/>
              <a:gd name="connsiteY2" fmla="*/ 701040 h 2453640"/>
              <a:gd name="connsiteX3" fmla="*/ 0 w 2453640"/>
              <a:gd name="connsiteY3" fmla="*/ 1226820 h 2453640"/>
              <a:gd name="connsiteX4" fmla="*/ 1226820 w 2453640"/>
              <a:gd name="connsiteY4" fmla="*/ 0 h 2453640"/>
              <a:gd name="connsiteX5" fmla="*/ 2453640 w 2453640"/>
              <a:gd name="connsiteY5" fmla="*/ 1226820 h 2453640"/>
              <a:gd name="connsiteX6" fmla="*/ 1226820 w 2453640"/>
              <a:gd name="connsiteY6" fmla="*/ 2453640 h 2453640"/>
              <a:gd name="connsiteX7" fmla="*/ 0 w 2453640"/>
              <a:gd name="connsiteY7" fmla="*/ 1226820 h 245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3640" h="2453640">
                <a:moveTo>
                  <a:pt x="696468" y="1493520"/>
                </a:moveTo>
                <a:lnTo>
                  <a:pt x="1757172" y="1493520"/>
                </a:lnTo>
                <a:lnTo>
                  <a:pt x="1226820" y="701040"/>
                </a:lnTo>
                <a:close/>
                <a:moveTo>
                  <a:pt x="0" y="1226820"/>
                </a:moveTo>
                <a:cubicBezTo>
                  <a:pt x="0" y="549266"/>
                  <a:pt x="549266" y="0"/>
                  <a:pt x="1226820" y="0"/>
                </a:cubicBezTo>
                <a:cubicBezTo>
                  <a:pt x="1904374" y="0"/>
                  <a:pt x="2453640" y="549266"/>
                  <a:pt x="2453640" y="1226820"/>
                </a:cubicBezTo>
                <a:cubicBezTo>
                  <a:pt x="2453640" y="1904374"/>
                  <a:pt x="1904374" y="2453640"/>
                  <a:pt x="1226820" y="2453640"/>
                </a:cubicBezTo>
                <a:cubicBezTo>
                  <a:pt x="549266" y="2453640"/>
                  <a:pt x="0" y="1904374"/>
                  <a:pt x="0" y="122682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4" name="Media Placeholder 3">
            <a:extLst>
              <a:ext uri="{FF2B5EF4-FFF2-40B4-BE49-F238E27FC236}">
                <a16:creationId xmlns:a16="http://schemas.microsoft.com/office/drawing/2014/main" id="{62EA48BA-8AA5-4D2B-BA49-A7696755D9F4}"/>
              </a:ext>
            </a:extLst>
          </p:cNvPr>
          <p:cNvSpPr>
            <a:spLocks noGrp="1"/>
          </p:cNvSpPr>
          <p:nvPr>
            <p:ph type="media" sz="quarter" idx="10" hasCustomPrompt="1"/>
          </p:nvPr>
        </p:nvSpPr>
        <p:spPr>
          <a:xfrm>
            <a:off x="0" y="2340917"/>
            <a:ext cx="9144000" cy="461665"/>
          </a:xfrm>
        </p:spPr>
        <p:txBody>
          <a:bodyPr anchor="ctr" anchorCtr="0"/>
          <a:lstStyle>
            <a:lvl1pPr algn="ctr">
              <a:defRPr>
                <a:solidFill>
                  <a:schemeClr val="bg1"/>
                </a:solidFill>
              </a:defRPr>
            </a:lvl1pPr>
          </a:lstStyle>
          <a:p>
            <a:r>
              <a:rPr lang="en-US" dirty="0"/>
              <a:t>Click to add video</a:t>
            </a:r>
          </a:p>
        </p:txBody>
      </p:sp>
      <p:sp>
        <p:nvSpPr>
          <p:cNvPr id="5" name="TextBox 4"/>
          <p:cNvSpPr txBox="1"/>
          <p:nvPr/>
        </p:nvSpPr>
        <p:spPr>
          <a:xfrm>
            <a:off x="3875172" y="4748737"/>
            <a:ext cx="1393658" cy="305853"/>
          </a:xfrm>
          <a:prstGeom prst="rect">
            <a:avLst/>
          </a:prstGeom>
          <a:noFill/>
        </p:spPr>
        <p:txBody>
          <a:bodyPr wrap="square" lIns="114300" tIns="91440" rIns="114300" bIns="91440" rtlCol="0">
            <a:spAutoFit/>
          </a:bodyPr>
          <a:lstStyle/>
          <a:p>
            <a:pPr>
              <a:lnSpc>
                <a:spcPct val="90000"/>
              </a:lnSpc>
              <a:spcAft>
                <a:spcPts val="1125"/>
              </a:spcAft>
            </a:pPr>
            <a:r>
              <a:rPr lang="en-US" sz="875" b="1" dirty="0">
                <a:solidFill>
                  <a:schemeClr val="accent5">
                    <a:lumMod val="75000"/>
                  </a:schemeClr>
                </a:solidFill>
              </a:rPr>
              <a:t>Amazon Confidential</a:t>
            </a:r>
          </a:p>
        </p:txBody>
      </p:sp>
    </p:spTree>
    <p:extLst>
      <p:ext uri="{BB962C8B-B14F-4D97-AF65-F5344CB8AC3E}">
        <p14:creationId xmlns:p14="http://schemas.microsoft.com/office/powerpoint/2010/main" val="388419637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Section_1">
    <p:bg>
      <p:bgPr>
        <a:solidFill>
          <a:schemeClr val="bg1"/>
        </a:solidFill>
        <a:effectLst/>
      </p:bgPr>
    </p:bg>
    <p:spTree>
      <p:nvGrpSpPr>
        <p:cNvPr id="1" name=""/>
        <p:cNvGrpSpPr/>
        <p:nvPr/>
      </p:nvGrpSpPr>
      <p:grpSpPr>
        <a:xfrm>
          <a:off x="0" y="0"/>
          <a:ext cx="0" cy="0"/>
          <a:chOff x="0" y="0"/>
          <a:chExt cx="0" cy="0"/>
        </a:xfrm>
      </p:grpSpPr>
      <p:pic>
        <p:nvPicPr>
          <p:cNvPr id="14" name="Picture 5">
            <a:extLst>
              <a:ext uri="{FF2B5EF4-FFF2-40B4-BE49-F238E27FC236}">
                <a16:creationId xmlns:a16="http://schemas.microsoft.com/office/drawing/2014/main" id="{B6F88D89-FBD4-4C1C-B7DE-C5A80583852D}"/>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hasCustomPrompt="1"/>
          </p:nvPr>
        </p:nvSpPr>
        <p:spPr bwMode="white">
          <a:xfrm>
            <a:off x="202407" y="2153108"/>
            <a:ext cx="8067953" cy="814838"/>
          </a:xfrm>
          <a:noFill/>
        </p:spPr>
        <p:txBody>
          <a:bodyPr wrap="square" lIns="182880" tIns="146304" rIns="182880" bIns="146304" anchor="t" anchorCtr="0">
            <a:spAutoFit/>
          </a:bodyPr>
          <a:lstStyle>
            <a:lvl1pPr>
              <a:defRPr sz="3750" spc="-74" baseline="0">
                <a:gradFill>
                  <a:gsLst>
                    <a:gs pos="0">
                      <a:schemeClr val="tx1"/>
                    </a:gs>
                    <a:gs pos="100000">
                      <a:schemeClr val="tx1"/>
                    </a:gs>
                  </a:gsLst>
                  <a:lin ang="5400000" scaled="0"/>
                </a:gradFill>
              </a:defRPr>
            </a:lvl1pPr>
          </a:lstStyle>
          <a:p>
            <a:r>
              <a:rPr lang="en-US" dirty="0"/>
              <a:t>Section</a:t>
            </a:r>
          </a:p>
        </p:txBody>
      </p:sp>
      <p:sp>
        <p:nvSpPr>
          <p:cNvPr id="11" name="TextBox 3">
            <a:extLst>
              <a:ext uri="{FF2B5EF4-FFF2-40B4-BE49-F238E27FC236}">
                <a16:creationId xmlns:a16="http://schemas.microsoft.com/office/drawing/2014/main" id="{4F7393F9-7DE2-4793-AE05-B703B6A04CC0}"/>
              </a:ext>
            </a:extLst>
          </p:cNvPr>
          <p:cNvSpPr txBox="1">
            <a:spLocks noChangeArrowheads="1"/>
          </p:cNvSpPr>
          <p:nvPr/>
        </p:nvSpPr>
        <p:spPr bwMode="white">
          <a:xfrm>
            <a:off x="3333751" y="4705457"/>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15" name="Picture 6">
            <a:extLst>
              <a:ext uri="{FF2B5EF4-FFF2-40B4-BE49-F238E27FC236}">
                <a16:creationId xmlns:a16="http://schemas.microsoft.com/office/drawing/2014/main" id="{3739E9A2-F533-48FE-9D50-49B231905B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883" y="3875485"/>
            <a:ext cx="1746250" cy="719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176A9475-2F9F-4ECA-9D28-6E02DECFB3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9625" y="4703836"/>
            <a:ext cx="389459" cy="232838"/>
          </a:xfrm>
          <a:prstGeom prst="rect">
            <a:avLst/>
          </a:prstGeom>
        </p:spPr>
      </p:pic>
    </p:spTree>
    <p:extLst>
      <p:ext uri="{BB962C8B-B14F-4D97-AF65-F5344CB8AC3E}">
        <p14:creationId xmlns:p14="http://schemas.microsoft.com/office/powerpoint/2010/main" val="11320393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Video_1">
    <p:spTree>
      <p:nvGrpSpPr>
        <p:cNvPr id="1" name=""/>
        <p:cNvGrpSpPr/>
        <p:nvPr/>
      </p:nvGrpSpPr>
      <p:grpSpPr>
        <a:xfrm>
          <a:off x="0" y="0"/>
          <a:ext cx="0" cy="0"/>
          <a:chOff x="0" y="0"/>
          <a:chExt cx="0" cy="0"/>
        </a:xfrm>
      </p:grpSpPr>
      <p:pic>
        <p:nvPicPr>
          <p:cNvPr id="14" name="Picture 5">
            <a:extLst>
              <a:ext uri="{FF2B5EF4-FFF2-40B4-BE49-F238E27FC236}">
                <a16:creationId xmlns:a16="http://schemas.microsoft.com/office/drawing/2014/main" id="{A27A82E9-B88F-48A3-9AD9-EF676D5BEE73}"/>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hasCustomPrompt="1"/>
          </p:nvPr>
        </p:nvSpPr>
        <p:spPr bwMode="white">
          <a:xfrm>
            <a:off x="201672" y="2153108"/>
            <a:ext cx="8067953" cy="814838"/>
          </a:xfrm>
          <a:noFill/>
        </p:spPr>
        <p:txBody>
          <a:bodyPr wrap="square" lIns="182880" tIns="146304" rIns="182880" bIns="146304" anchor="t" anchorCtr="0">
            <a:spAutoFit/>
          </a:bodyPr>
          <a:lstStyle>
            <a:lvl1pPr>
              <a:defRPr sz="3750" spc="-74" baseline="0">
                <a:gradFill>
                  <a:gsLst>
                    <a:gs pos="0">
                      <a:schemeClr val="tx1"/>
                    </a:gs>
                    <a:gs pos="100000">
                      <a:schemeClr val="tx1"/>
                    </a:gs>
                  </a:gsLst>
                  <a:lin ang="5400000" scaled="0"/>
                </a:gradFill>
              </a:defRPr>
            </a:lvl1pPr>
          </a:lstStyle>
          <a:p>
            <a:r>
              <a:rPr lang="en-US" dirty="0"/>
              <a:t>Video</a:t>
            </a:r>
          </a:p>
        </p:txBody>
      </p:sp>
      <p:sp>
        <p:nvSpPr>
          <p:cNvPr id="12" name="TextBox 3">
            <a:extLst>
              <a:ext uri="{FF2B5EF4-FFF2-40B4-BE49-F238E27FC236}">
                <a16:creationId xmlns:a16="http://schemas.microsoft.com/office/drawing/2014/main" id="{5E22ACB9-3FBB-4163-854B-1872E507527F}"/>
              </a:ext>
            </a:extLst>
          </p:cNvPr>
          <p:cNvSpPr txBox="1">
            <a:spLocks noChangeArrowheads="1"/>
          </p:cNvSpPr>
          <p:nvPr/>
        </p:nvSpPr>
        <p:spPr bwMode="white">
          <a:xfrm>
            <a:off x="3333751" y="4705457"/>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15" name="Picture 6">
            <a:extLst>
              <a:ext uri="{FF2B5EF4-FFF2-40B4-BE49-F238E27FC236}">
                <a16:creationId xmlns:a16="http://schemas.microsoft.com/office/drawing/2014/main" id="{85323F24-27D9-4A6A-A5CF-BF84E959FC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883" y="3875485"/>
            <a:ext cx="1746250" cy="719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01841AC8-496E-4B83-8A96-103B08707E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9625" y="4703836"/>
            <a:ext cx="389459" cy="232838"/>
          </a:xfrm>
          <a:prstGeom prst="rect">
            <a:avLst/>
          </a:prstGeom>
        </p:spPr>
      </p:pic>
    </p:spTree>
    <p:extLst>
      <p:ext uri="{BB962C8B-B14F-4D97-AF65-F5344CB8AC3E}">
        <p14:creationId xmlns:p14="http://schemas.microsoft.com/office/powerpoint/2010/main" val="13792093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Demo_1">
    <p:bg>
      <p:bgRef idx="1001">
        <a:schemeClr val="bg1"/>
      </p:bgRef>
    </p:bg>
    <p:spTree>
      <p:nvGrpSpPr>
        <p:cNvPr id="1" name=""/>
        <p:cNvGrpSpPr/>
        <p:nvPr/>
      </p:nvGrpSpPr>
      <p:grpSpPr>
        <a:xfrm>
          <a:off x="0" y="0"/>
          <a:ext cx="0" cy="0"/>
          <a:chOff x="0" y="0"/>
          <a:chExt cx="0" cy="0"/>
        </a:xfrm>
      </p:grpSpPr>
      <p:pic>
        <p:nvPicPr>
          <p:cNvPr id="17" name="Picture 5">
            <a:extLst>
              <a:ext uri="{FF2B5EF4-FFF2-40B4-BE49-F238E27FC236}">
                <a16:creationId xmlns:a16="http://schemas.microsoft.com/office/drawing/2014/main" id="{BA70BD8D-E697-432F-9F7A-FA98190C4E28}"/>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hasCustomPrompt="1"/>
          </p:nvPr>
        </p:nvSpPr>
        <p:spPr bwMode="white">
          <a:xfrm>
            <a:off x="202407" y="2153108"/>
            <a:ext cx="8067953" cy="814838"/>
          </a:xfrm>
          <a:noFill/>
        </p:spPr>
        <p:txBody>
          <a:bodyPr wrap="square" lIns="182880" tIns="146304" rIns="182880" bIns="146304" anchor="t" anchorCtr="0">
            <a:spAutoFit/>
          </a:bodyPr>
          <a:lstStyle>
            <a:lvl1pPr>
              <a:defRPr sz="3750" spc="-74" baseline="0">
                <a:gradFill>
                  <a:gsLst>
                    <a:gs pos="0">
                      <a:schemeClr val="tx1"/>
                    </a:gs>
                    <a:gs pos="100000">
                      <a:schemeClr val="tx1"/>
                    </a:gs>
                  </a:gsLst>
                  <a:lin ang="5400000" scaled="0"/>
                </a:gradFill>
              </a:defRPr>
            </a:lvl1pPr>
          </a:lstStyle>
          <a:p>
            <a:r>
              <a:rPr lang="en-US" dirty="0"/>
              <a:t>Demo</a:t>
            </a:r>
          </a:p>
        </p:txBody>
      </p:sp>
      <p:sp>
        <p:nvSpPr>
          <p:cNvPr id="10" name="TextBox 3">
            <a:extLst>
              <a:ext uri="{FF2B5EF4-FFF2-40B4-BE49-F238E27FC236}">
                <a16:creationId xmlns:a16="http://schemas.microsoft.com/office/drawing/2014/main" id="{5ADF30AA-1F86-4F01-8C7D-0690021D0507}"/>
              </a:ext>
            </a:extLst>
          </p:cNvPr>
          <p:cNvSpPr txBox="1">
            <a:spLocks noChangeArrowheads="1"/>
          </p:cNvSpPr>
          <p:nvPr/>
        </p:nvSpPr>
        <p:spPr bwMode="white">
          <a:xfrm>
            <a:off x="3333751" y="4705457"/>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18" name="Picture 6">
            <a:extLst>
              <a:ext uri="{FF2B5EF4-FFF2-40B4-BE49-F238E27FC236}">
                <a16:creationId xmlns:a16="http://schemas.microsoft.com/office/drawing/2014/main" id="{12689CEA-8F4F-41BD-9828-F7ED5333CE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883" y="3875485"/>
            <a:ext cx="1746250" cy="719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08C9741A-7B0B-4968-8127-37F95EEC36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9625" y="4703836"/>
            <a:ext cx="389459" cy="232838"/>
          </a:xfrm>
          <a:prstGeom prst="rect">
            <a:avLst/>
          </a:prstGeom>
        </p:spPr>
      </p:pic>
    </p:spTree>
    <p:extLst>
      <p:ext uri="{BB962C8B-B14F-4D97-AF65-F5344CB8AC3E}">
        <p14:creationId xmlns:p14="http://schemas.microsoft.com/office/powerpoint/2010/main" val="10930473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Code">
    <p:bg>
      <p:bgPr>
        <a:solidFill>
          <a:schemeClr val="bg1"/>
        </a:solidFill>
        <a:effectLst/>
      </p:bgPr>
    </p:bg>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894874" y="1131094"/>
            <a:ext cx="8046720" cy="3026982"/>
          </a:xfrm>
        </p:spPr>
        <p:txBody>
          <a:bodyPr lIns="182880" tIns="146304" rIns="182880" bIns="146304"/>
          <a:lstStyle>
            <a:lvl1pPr>
              <a:spcBef>
                <a:spcPts val="1500"/>
              </a:spcBef>
              <a:defRPr sz="125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10" name="TextBox 3">
            <a:extLst>
              <a:ext uri="{FF2B5EF4-FFF2-40B4-BE49-F238E27FC236}">
                <a16:creationId xmlns:a16="http://schemas.microsoft.com/office/drawing/2014/main" id="{A20EC1B5-0B55-4E72-AE30-BC2870883898}"/>
              </a:ext>
            </a:extLst>
          </p:cNvPr>
          <p:cNvSpPr txBox="1">
            <a:spLocks noChangeArrowheads="1"/>
          </p:cNvSpPr>
          <p:nvPr/>
        </p:nvSpPr>
        <p:spPr bwMode="auto">
          <a:xfrm>
            <a:off x="3333751" y="4705457"/>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sp>
        <p:nvSpPr>
          <p:cNvPr id="2" name="Title 1">
            <a:extLst>
              <a:ext uri="{FF2B5EF4-FFF2-40B4-BE49-F238E27FC236}">
                <a16:creationId xmlns:a16="http://schemas.microsoft.com/office/drawing/2014/main" id="{E7E63177-F9B5-41D2-A742-D770E5A384A5}"/>
              </a:ext>
            </a:extLst>
          </p:cNvPr>
          <p:cNvSpPr>
            <a:spLocks noGrp="1"/>
          </p:cNvSpPr>
          <p:nvPr>
            <p:ph type="title"/>
          </p:nvPr>
        </p:nvSpPr>
        <p:spPr>
          <a:xfrm>
            <a:off x="894874" y="217133"/>
            <a:ext cx="8048936" cy="674749"/>
          </a:xfrm>
        </p:spPr>
        <p:txBody>
          <a:bodyPr/>
          <a:lstStyle/>
          <a:p>
            <a:r>
              <a:rPr lang="en-US"/>
              <a:t>Click to edit Master title style</a:t>
            </a:r>
            <a:endParaRPr lang="en-US" dirty="0"/>
          </a:p>
        </p:txBody>
      </p:sp>
      <p:pic>
        <p:nvPicPr>
          <p:cNvPr id="15" name="Picture 14">
            <a:extLst>
              <a:ext uri="{FF2B5EF4-FFF2-40B4-BE49-F238E27FC236}">
                <a16:creationId xmlns:a16="http://schemas.microsoft.com/office/drawing/2014/main" id="{2865D40D-0D41-4F3D-883A-788D17AF4C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9625" y="4703836"/>
            <a:ext cx="389459" cy="232838"/>
          </a:xfrm>
          <a:prstGeom prst="rect">
            <a:avLst/>
          </a:prstGeom>
        </p:spPr>
      </p:pic>
    </p:spTree>
    <p:extLst>
      <p:ext uri="{BB962C8B-B14F-4D97-AF65-F5344CB8AC3E}">
        <p14:creationId xmlns:p14="http://schemas.microsoft.com/office/powerpoint/2010/main" val="21690738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Code_2_Column">
    <p:bg>
      <p:bgRef idx="1001">
        <a:schemeClr val="bg1"/>
      </p:bgRef>
    </p:bg>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894874" y="1131094"/>
            <a:ext cx="4033243" cy="3373231"/>
          </a:xfrm>
        </p:spPr>
        <p:txBody>
          <a:bodyPr lIns="182880" tIns="146304" rIns="182880" bIns="146304"/>
          <a:lstStyle>
            <a:lvl1pPr>
              <a:spcBef>
                <a:spcPts val="1500"/>
              </a:spcBef>
              <a:defRPr sz="125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7" name="Content Placeholder 10">
            <a:extLst>
              <a:ext uri="{FF2B5EF4-FFF2-40B4-BE49-F238E27FC236}">
                <a16:creationId xmlns:a16="http://schemas.microsoft.com/office/drawing/2014/main" id="{37C8F698-9535-4EA1-A06D-92ABCB324DB2}"/>
              </a:ext>
            </a:extLst>
          </p:cNvPr>
          <p:cNvSpPr>
            <a:spLocks noGrp="1"/>
          </p:cNvSpPr>
          <p:nvPr>
            <p:ph sz="quarter" idx="11" hasCustomPrompt="1"/>
          </p:nvPr>
        </p:nvSpPr>
        <p:spPr>
          <a:xfrm>
            <a:off x="4908351" y="1131094"/>
            <a:ext cx="4033243" cy="3373231"/>
          </a:xfrm>
        </p:spPr>
        <p:txBody>
          <a:bodyPr lIns="182880" tIns="146304" rIns="182880" bIns="146304"/>
          <a:lstStyle>
            <a:lvl1pPr>
              <a:spcBef>
                <a:spcPts val="1500"/>
              </a:spcBef>
              <a:defRPr sz="125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10" name="TextBox 3">
            <a:extLst>
              <a:ext uri="{FF2B5EF4-FFF2-40B4-BE49-F238E27FC236}">
                <a16:creationId xmlns:a16="http://schemas.microsoft.com/office/drawing/2014/main" id="{278807CA-43ED-4DE6-AA75-223266EAF5F8}"/>
              </a:ext>
            </a:extLst>
          </p:cNvPr>
          <p:cNvSpPr txBox="1">
            <a:spLocks noChangeArrowheads="1"/>
          </p:cNvSpPr>
          <p:nvPr/>
        </p:nvSpPr>
        <p:spPr bwMode="auto">
          <a:xfrm>
            <a:off x="3333751" y="4705457"/>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sp>
        <p:nvSpPr>
          <p:cNvPr id="2" name="Title 1">
            <a:extLst>
              <a:ext uri="{FF2B5EF4-FFF2-40B4-BE49-F238E27FC236}">
                <a16:creationId xmlns:a16="http://schemas.microsoft.com/office/drawing/2014/main" id="{23C9344D-70CE-4ADD-B92E-329B6F53D928}"/>
              </a:ext>
            </a:extLst>
          </p:cNvPr>
          <p:cNvSpPr>
            <a:spLocks noGrp="1"/>
          </p:cNvSpPr>
          <p:nvPr>
            <p:ph type="title"/>
          </p:nvPr>
        </p:nvSpPr>
        <p:spPr>
          <a:xfrm>
            <a:off x="894874" y="217133"/>
            <a:ext cx="8048936" cy="674749"/>
          </a:xfrm>
        </p:spPr>
        <p:txBody>
          <a:bodyPr/>
          <a:lstStyle/>
          <a:p>
            <a:r>
              <a:rPr lang="en-US"/>
              <a:t>Click to edit Master title style</a:t>
            </a:r>
            <a:endParaRPr lang="en-US" dirty="0"/>
          </a:p>
        </p:txBody>
      </p:sp>
      <p:pic>
        <p:nvPicPr>
          <p:cNvPr id="16" name="Picture 15">
            <a:extLst>
              <a:ext uri="{FF2B5EF4-FFF2-40B4-BE49-F238E27FC236}">
                <a16:creationId xmlns:a16="http://schemas.microsoft.com/office/drawing/2014/main" id="{A1BF1C7C-20AA-43D4-A694-D7B19F9D41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9625" y="4703836"/>
            <a:ext cx="389459" cy="232838"/>
          </a:xfrm>
          <a:prstGeom prst="rect">
            <a:avLst/>
          </a:prstGeom>
        </p:spPr>
      </p:pic>
      <p:sp>
        <p:nvSpPr>
          <p:cNvPr id="8" name="TextBox 7"/>
          <p:cNvSpPr txBox="1"/>
          <p:nvPr/>
        </p:nvSpPr>
        <p:spPr>
          <a:xfrm>
            <a:off x="3875172" y="4748737"/>
            <a:ext cx="1393658" cy="305853"/>
          </a:xfrm>
          <a:prstGeom prst="rect">
            <a:avLst/>
          </a:prstGeom>
          <a:noFill/>
        </p:spPr>
        <p:txBody>
          <a:bodyPr wrap="square" lIns="114300" tIns="91440" rIns="114300" bIns="91440" rtlCol="0">
            <a:spAutoFit/>
          </a:bodyPr>
          <a:lstStyle/>
          <a:p>
            <a:pPr>
              <a:lnSpc>
                <a:spcPct val="90000"/>
              </a:lnSpc>
              <a:spcAft>
                <a:spcPts val="1125"/>
              </a:spcAft>
            </a:pPr>
            <a:r>
              <a:rPr lang="en-US" sz="875" b="1" dirty="0">
                <a:solidFill>
                  <a:schemeClr val="accent5">
                    <a:lumMod val="75000"/>
                  </a:schemeClr>
                </a:solidFill>
              </a:rPr>
              <a:t>Amazon Confidential</a:t>
            </a:r>
          </a:p>
        </p:txBody>
      </p:sp>
    </p:spTree>
    <p:extLst>
      <p:ext uri="{BB962C8B-B14F-4D97-AF65-F5344CB8AC3E}">
        <p14:creationId xmlns:p14="http://schemas.microsoft.com/office/powerpoint/2010/main" val="32270250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7743" y="1008053"/>
            <a:ext cx="4040188" cy="47982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37743" y="1487874"/>
            <a:ext cx="4040188"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15" name="Text Placeholder 4"/>
          <p:cNvSpPr>
            <a:spLocks noGrp="1"/>
          </p:cNvSpPr>
          <p:nvPr>
            <p:ph type="body" sz="quarter" idx="3"/>
          </p:nvPr>
        </p:nvSpPr>
        <p:spPr>
          <a:xfrm>
            <a:off x="4525569" y="1008053"/>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p:cNvSpPr>
            <a:spLocks noGrp="1"/>
          </p:cNvSpPr>
          <p:nvPr>
            <p:ph sz="quarter" idx="4"/>
          </p:nvPr>
        </p:nvSpPr>
        <p:spPr>
          <a:xfrm>
            <a:off x="4525569" y="1487874"/>
            <a:ext cx="4041775"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128780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Thank_You">
    <p:bg>
      <p:bgRef idx="1001">
        <a:schemeClr val="bg2"/>
      </p:bgRef>
    </p:bg>
    <p:spTree>
      <p:nvGrpSpPr>
        <p:cNvPr id="1" name=""/>
        <p:cNvGrpSpPr/>
        <p:nvPr/>
      </p:nvGrpSpPr>
      <p:grpSpPr>
        <a:xfrm>
          <a:off x="0" y="0"/>
          <a:ext cx="0" cy="0"/>
          <a:chOff x="0" y="0"/>
          <a:chExt cx="0" cy="0"/>
        </a:xfrm>
      </p:grpSpPr>
      <p:pic>
        <p:nvPicPr>
          <p:cNvPr id="10" name="Picture 5">
            <a:extLst>
              <a:ext uri="{FF2B5EF4-FFF2-40B4-BE49-F238E27FC236}">
                <a16:creationId xmlns:a16="http://schemas.microsoft.com/office/drawing/2014/main" id="{9A054470-4B17-40A4-85EB-E8A191D38BB9}"/>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a:extLst>
              <a:ext uri="{FF2B5EF4-FFF2-40B4-BE49-F238E27FC236}">
                <a16:creationId xmlns:a16="http://schemas.microsoft.com/office/drawing/2014/main" id="{7C74E843-E60D-40A0-AECD-D555B23AE7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883" y="3875485"/>
            <a:ext cx="1746250" cy="719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2">
            <a:extLst>
              <a:ext uri="{FF2B5EF4-FFF2-40B4-BE49-F238E27FC236}">
                <a16:creationId xmlns:a16="http://schemas.microsoft.com/office/drawing/2014/main" id="{267E3236-3BFA-49FE-817B-CDA727884803}"/>
              </a:ext>
            </a:extLst>
          </p:cNvPr>
          <p:cNvSpPr>
            <a:spLocks noGrp="1"/>
          </p:cNvSpPr>
          <p:nvPr>
            <p:ph type="body" sz="quarter" idx="14" hasCustomPrompt="1"/>
          </p:nvPr>
        </p:nvSpPr>
        <p:spPr bwMode="white">
          <a:xfrm>
            <a:off x="202407" y="2646995"/>
            <a:ext cx="3831524" cy="1040946"/>
          </a:xfrm>
        </p:spPr>
        <p:txBody>
          <a:bodyPr lIns="182880" tIns="146304" rIns="182880" bIns="146304">
            <a:noAutofit/>
          </a:bodyPr>
          <a:lstStyle>
            <a:lvl1pPr marL="0" indent="0">
              <a:spcBef>
                <a:spcPts val="0"/>
              </a:spcBef>
              <a:buNone/>
              <a:defRPr lang="en-US" sz="175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Contact information</a:t>
            </a:r>
          </a:p>
        </p:txBody>
      </p:sp>
      <p:sp>
        <p:nvSpPr>
          <p:cNvPr id="12" name="TextBox 11">
            <a:extLst>
              <a:ext uri="{FF2B5EF4-FFF2-40B4-BE49-F238E27FC236}">
                <a16:creationId xmlns:a16="http://schemas.microsoft.com/office/drawing/2014/main" id="{630B8BD6-A711-4A2B-B746-1B6F5FF44CFA}"/>
              </a:ext>
            </a:extLst>
          </p:cNvPr>
          <p:cNvSpPr txBox="1"/>
          <p:nvPr/>
        </p:nvSpPr>
        <p:spPr bwMode="white">
          <a:xfrm>
            <a:off x="201929" y="1381012"/>
            <a:ext cx="7484746" cy="1190738"/>
          </a:xfrm>
          <a:prstGeom prst="rect">
            <a:avLst/>
          </a:prstGeom>
          <a:noFill/>
        </p:spPr>
        <p:txBody>
          <a:bodyPr vert="horz" wrap="square" lIns="114300" tIns="57150" rIns="91440" bIns="57150" rtlCol="0" anchor="t" anchorCtr="0">
            <a:noAutofit/>
          </a:bodyPr>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sz="7188" dirty="0">
                <a:solidFill>
                  <a:schemeClr val="tx1"/>
                </a:solidFill>
              </a:rPr>
              <a:t>Thank you!</a:t>
            </a:r>
          </a:p>
        </p:txBody>
      </p:sp>
      <p:sp>
        <p:nvSpPr>
          <p:cNvPr id="15" name="TextBox 3">
            <a:extLst>
              <a:ext uri="{FF2B5EF4-FFF2-40B4-BE49-F238E27FC236}">
                <a16:creationId xmlns:a16="http://schemas.microsoft.com/office/drawing/2014/main" id="{0EB8B2FD-3428-4909-AECD-E6569E6CB58B}"/>
              </a:ext>
            </a:extLst>
          </p:cNvPr>
          <p:cNvSpPr txBox="1">
            <a:spLocks noChangeArrowheads="1"/>
          </p:cNvSpPr>
          <p:nvPr/>
        </p:nvSpPr>
        <p:spPr bwMode="white">
          <a:xfrm>
            <a:off x="3333751" y="4705457"/>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algn="ctr" defTabSz="685758" rtl="0" eaLnBrk="1" latinLnBrk="0" hangingPunct="1"/>
            <a:r>
              <a:rPr lang="en-US" altLang="x-none" sz="563" b="0" i="0" kern="1200" dirty="0">
                <a:solidFill>
                  <a:schemeClr val="tx1"/>
                </a:solidFill>
                <a:latin typeface="Amazon Ember" charset="0"/>
                <a:ea typeface="Amazon Ember" charset="0"/>
                <a:cs typeface="Amazon Ember" charset="0"/>
              </a:rPr>
              <a:t>© 2019, Amazon Web Services, Inc. or its affiliates. All rights reserved.</a:t>
            </a:r>
          </a:p>
        </p:txBody>
      </p:sp>
      <p:pic>
        <p:nvPicPr>
          <p:cNvPr id="8" name="Picture 7">
            <a:extLst>
              <a:ext uri="{FF2B5EF4-FFF2-40B4-BE49-F238E27FC236}">
                <a16:creationId xmlns:a16="http://schemas.microsoft.com/office/drawing/2014/main" id="{C7BE8972-0A61-4054-906C-B74790E88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9625" y="4703836"/>
            <a:ext cx="389459" cy="232838"/>
          </a:xfrm>
          <a:prstGeom prst="rect">
            <a:avLst/>
          </a:prstGeom>
        </p:spPr>
      </p:pic>
    </p:spTree>
    <p:extLst>
      <p:ext uri="{BB962C8B-B14F-4D97-AF65-F5344CB8AC3E}">
        <p14:creationId xmlns:p14="http://schemas.microsoft.com/office/powerpoint/2010/main" val="3521360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Survey slide">
    <p:bg>
      <p:bgRef idx="1001">
        <a:schemeClr val="bg2"/>
      </p:bgRef>
    </p:bg>
    <p:spTree>
      <p:nvGrpSpPr>
        <p:cNvPr id="1" name=""/>
        <p:cNvGrpSpPr/>
        <p:nvPr/>
      </p:nvGrpSpPr>
      <p:grpSpPr>
        <a:xfrm>
          <a:off x="0" y="0"/>
          <a:ext cx="0" cy="0"/>
          <a:chOff x="0" y="0"/>
          <a:chExt cx="0" cy="0"/>
        </a:xfrm>
      </p:grpSpPr>
      <p:pic>
        <p:nvPicPr>
          <p:cNvPr id="10" name="Picture 5">
            <a:extLst>
              <a:ext uri="{FF2B5EF4-FFF2-40B4-BE49-F238E27FC236}">
                <a16:creationId xmlns:a16="http://schemas.microsoft.com/office/drawing/2014/main" id="{9A054470-4B17-40A4-85EB-E8A191D38BB9}"/>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a:extLst>
              <a:ext uri="{FF2B5EF4-FFF2-40B4-BE49-F238E27FC236}">
                <a16:creationId xmlns:a16="http://schemas.microsoft.com/office/drawing/2014/main" id="{7C74E843-E60D-40A0-AECD-D555B23AE7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883" y="3875485"/>
            <a:ext cx="1746250" cy="719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3">
            <a:extLst>
              <a:ext uri="{FF2B5EF4-FFF2-40B4-BE49-F238E27FC236}">
                <a16:creationId xmlns:a16="http://schemas.microsoft.com/office/drawing/2014/main" id="{0EB8B2FD-3428-4909-AECD-E6569E6CB58B}"/>
              </a:ext>
            </a:extLst>
          </p:cNvPr>
          <p:cNvSpPr txBox="1">
            <a:spLocks noChangeArrowheads="1"/>
          </p:cNvSpPr>
          <p:nvPr/>
        </p:nvSpPr>
        <p:spPr bwMode="white">
          <a:xfrm>
            <a:off x="3333751" y="4705457"/>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8" name="Picture 7">
            <a:extLst>
              <a:ext uri="{FF2B5EF4-FFF2-40B4-BE49-F238E27FC236}">
                <a16:creationId xmlns:a16="http://schemas.microsoft.com/office/drawing/2014/main" id="{C7BE8972-0A61-4054-906C-B74790E88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9625" y="4703836"/>
            <a:ext cx="389459" cy="232838"/>
          </a:xfrm>
          <a:prstGeom prst="rect">
            <a:avLst/>
          </a:prstGeom>
        </p:spPr>
      </p:pic>
      <p:sp>
        <p:nvSpPr>
          <p:cNvPr id="9" name="TextBox 8">
            <a:extLst>
              <a:ext uri="{FF2B5EF4-FFF2-40B4-BE49-F238E27FC236}">
                <a16:creationId xmlns:a16="http://schemas.microsoft.com/office/drawing/2014/main" id="{93961ACB-B9BD-4FCF-BCD8-77876627D055}"/>
              </a:ext>
            </a:extLst>
          </p:cNvPr>
          <p:cNvSpPr txBox="1"/>
          <p:nvPr/>
        </p:nvSpPr>
        <p:spPr bwMode="white">
          <a:xfrm>
            <a:off x="1759204" y="2455051"/>
            <a:ext cx="5625593" cy="1119537"/>
          </a:xfrm>
          <a:prstGeom prst="rect">
            <a:avLst/>
          </a:prstGeom>
          <a:noFill/>
        </p:spPr>
        <p:txBody>
          <a:bodyPr wrap="square" lIns="114300" tIns="91440" rIns="114300" bIns="91440" rtlCol="0">
            <a:spAutoFit/>
          </a:bodyPr>
          <a:lstStyle/>
          <a:p>
            <a:pPr algn="ctr">
              <a:lnSpc>
                <a:spcPct val="90000"/>
              </a:lnSpc>
              <a:spcAft>
                <a:spcPts val="1125"/>
              </a:spcAft>
            </a:pPr>
            <a:r>
              <a:rPr lang="en-US" sz="3375" dirty="0">
                <a:solidFill>
                  <a:schemeClr val="tx1"/>
                </a:solidFill>
                <a:latin typeface="+mj-lt"/>
              </a:rPr>
              <a:t>Please complete the session survey in the mobile app.</a:t>
            </a:r>
          </a:p>
        </p:txBody>
      </p:sp>
      <p:sp>
        <p:nvSpPr>
          <p:cNvPr id="13" name="Oval 12">
            <a:extLst>
              <a:ext uri="{FF2B5EF4-FFF2-40B4-BE49-F238E27FC236}">
                <a16:creationId xmlns:a16="http://schemas.microsoft.com/office/drawing/2014/main" id="{BCFE16C3-86C7-4459-824F-5B15AA2893E4}"/>
              </a:ext>
            </a:extLst>
          </p:cNvPr>
          <p:cNvSpPr/>
          <p:nvPr/>
        </p:nvSpPr>
        <p:spPr bwMode="auto">
          <a:xfrm>
            <a:off x="3981450" y="903649"/>
            <a:ext cx="1181100" cy="11811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228600" rIns="114300" bIns="91440" numCol="1" spcCol="0" rtlCol="0" fromWordArt="0" anchor="ctr" anchorCtr="0" forceAA="0" compatLnSpc="1">
            <a:prstTxWarp prst="textNoShape">
              <a:avLst/>
            </a:prstTxWarp>
            <a:noAutofit/>
          </a:bodyPr>
          <a:lstStyle/>
          <a:p>
            <a:pPr algn="ctr" defTabSz="582795" fontAlgn="base">
              <a:lnSpc>
                <a:spcPct val="90000"/>
              </a:lnSpc>
              <a:spcBef>
                <a:spcPct val="0"/>
              </a:spcBef>
              <a:spcAft>
                <a:spcPct val="0"/>
              </a:spcAft>
            </a:pPr>
            <a:r>
              <a:rPr lang="en-US" sz="7188" b="1" dirty="0">
                <a:gradFill>
                  <a:gsLst>
                    <a:gs pos="0">
                      <a:srgbClr val="FFFFFF"/>
                    </a:gs>
                    <a:gs pos="100000">
                      <a:srgbClr val="FFFFFF"/>
                    </a:gs>
                  </a:gsLst>
                  <a:lin ang="5400000" scaled="0"/>
                </a:gradFill>
                <a:ea typeface="Segoe UI" pitchFamily="34" charset="0"/>
                <a:cs typeface="Segoe UI" pitchFamily="34" charset="0"/>
              </a:rPr>
              <a:t>!</a:t>
            </a:r>
          </a:p>
        </p:txBody>
      </p:sp>
    </p:spTree>
    <p:extLst>
      <p:ext uri="{BB962C8B-B14F-4D97-AF65-F5344CB8AC3E}">
        <p14:creationId xmlns:p14="http://schemas.microsoft.com/office/powerpoint/2010/main" val="36875710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29" y="891883"/>
            <a:ext cx="8740143" cy="1424557"/>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73" indent="0">
              <a:buNone/>
              <a:defRPr/>
            </a:lvl3pPr>
            <a:lvl4pPr marL="336145" indent="0">
              <a:buNone/>
              <a:defRPr/>
            </a:lvl4pPr>
            <a:lvl5pPr marL="50421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a:extLst>
              <a:ext uri="{FF2B5EF4-FFF2-40B4-BE49-F238E27FC236}">
                <a16:creationId xmlns:a16="http://schemas.microsoft.com/office/drawing/2014/main" id="{A20EC1B5-0B55-4E72-AE30-BC2870883898}"/>
              </a:ext>
            </a:extLst>
          </p:cNvPr>
          <p:cNvSpPr txBox="1">
            <a:spLocks noChangeArrowheads="1"/>
          </p:cNvSpPr>
          <p:nvPr/>
        </p:nvSpPr>
        <p:spPr bwMode="auto">
          <a:xfrm>
            <a:off x="3333751" y="4705457"/>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267265789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_Title_Only - AW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101439" y="4706912"/>
            <a:ext cx="443363" cy="265064"/>
          </a:xfrm>
          <a:prstGeom prst="rect">
            <a:avLst/>
          </a:prstGeom>
        </p:spPr>
      </p:pic>
    </p:spTree>
    <p:extLst>
      <p:ext uri="{BB962C8B-B14F-4D97-AF65-F5344CB8AC3E}">
        <p14:creationId xmlns:p14="http://schemas.microsoft.com/office/powerpoint/2010/main" val="21112261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1033060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47143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7"/>
            <a:ext cx="8205304" cy="545193"/>
          </a:xfrm>
        </p:spPr>
        <p:txBody>
          <a:bodyPr/>
          <a:lstStyle/>
          <a:p>
            <a:r>
              <a:rPr lang="en-US"/>
              <a:t>Click to edit Master title style</a:t>
            </a:r>
            <a:endParaRPr lang="en-US" dirty="0"/>
          </a:p>
        </p:txBody>
      </p:sp>
    </p:spTree>
    <p:extLst>
      <p:ext uri="{BB962C8B-B14F-4D97-AF65-F5344CB8AC3E}">
        <p14:creationId xmlns:p14="http://schemas.microsoft.com/office/powerpoint/2010/main" val="204920233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15" name="Textplatzhalter 14"/>
          <p:cNvSpPr>
            <a:spLocks noGrp="1"/>
          </p:cNvSpPr>
          <p:nvPr>
            <p:ph type="body" sz="quarter" idx="13" hasCustomPrompt="1"/>
          </p:nvPr>
        </p:nvSpPr>
        <p:spPr bwMode="gray">
          <a:xfrm>
            <a:off x="431800" y="1297768"/>
            <a:ext cx="8243888" cy="1329251"/>
          </a:xfrm>
        </p:spPr>
        <p:txBody>
          <a:bodyPr/>
          <a:lstStyle>
            <a:lvl2pPr marL="215504" indent="-133350">
              <a:buClr>
                <a:schemeClr val="accent1"/>
              </a:buClr>
              <a:buFont typeface="Arial" panose="020B0604020202020204" pitchFamily="34" charset="0"/>
              <a:buChar char="•"/>
              <a:defRPr sz="1200"/>
            </a:lvl2pPr>
            <a:lvl3pPr marL="347663" indent="-133350">
              <a:defRPr sz="1200"/>
            </a:lvl3pPr>
            <a:lvl4pPr>
              <a:defRPr sz="1200"/>
            </a:lvl4pPr>
            <a:lvl5pPr>
              <a:lnSpc>
                <a:spcPct val="100000"/>
              </a:lnSpc>
              <a:spcBef>
                <a:spcPts val="300"/>
              </a:spcBef>
              <a:spcAft>
                <a:spcPts val="300"/>
              </a:spcAft>
              <a:defRPr sz="1200"/>
            </a:lvl5pPr>
            <a:lvl6pPr>
              <a:defRPr/>
            </a:lvl6pPr>
            <a:lvl7pPr>
              <a:defRPr/>
            </a:lvl7pPr>
            <a:lvl8pPr>
              <a:defRPr/>
            </a:lvl8pPr>
          </a:lstStyle>
          <a:p>
            <a:pPr lvl="0"/>
            <a:r>
              <a:rPr lang="en-US" noProof="0" dirty="0"/>
              <a:t>Click to edit master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6" name="Titel 15"/>
          <p:cNvSpPr>
            <a:spLocks noGrp="1"/>
          </p:cNvSpPr>
          <p:nvPr>
            <p:ph type="title" hasCustomPrompt="1"/>
          </p:nvPr>
        </p:nvSpPr>
        <p:spPr bwMode="gray"/>
        <p:txBody>
          <a:bodyPr/>
          <a:lstStyle>
            <a:lvl1pPr>
              <a:defRPr/>
            </a:lvl1pPr>
          </a:lstStyle>
          <a:p>
            <a:pPr lvl="0"/>
            <a:r>
              <a:rPr lang="en-US" noProof="0"/>
              <a:t>Click to edit master text</a:t>
            </a:r>
          </a:p>
        </p:txBody>
      </p:sp>
      <p:sp>
        <p:nvSpPr>
          <p:cNvPr id="4" name="Footer Placeholder 3">
            <a:extLst>
              <a:ext uri="{FF2B5EF4-FFF2-40B4-BE49-F238E27FC236}">
                <a16:creationId xmlns:a16="http://schemas.microsoft.com/office/drawing/2014/main" id="{366E6216-66F5-4B6C-AD5C-D41AE7D4B22D}"/>
              </a:ext>
            </a:extLst>
          </p:cNvPr>
          <p:cNvSpPr>
            <a:spLocks noGrp="1"/>
          </p:cNvSpPr>
          <p:nvPr>
            <p:ph type="ftr" sz="quarter" idx="14"/>
          </p:nvPr>
        </p:nvSpPr>
        <p:spPr/>
        <p:txBody>
          <a:bodyPr/>
          <a:lstStyle/>
          <a:p>
            <a:r>
              <a:rPr lang="en-US" noProof="0" dirty="0"/>
              <a:t>Amazon Confidential</a:t>
            </a:r>
          </a:p>
        </p:txBody>
      </p:sp>
      <p:sp>
        <p:nvSpPr>
          <p:cNvPr id="5" name="Slide Number Placeholder 4">
            <a:extLst>
              <a:ext uri="{FF2B5EF4-FFF2-40B4-BE49-F238E27FC236}">
                <a16:creationId xmlns:a16="http://schemas.microsoft.com/office/drawing/2014/main" id="{F39B7726-92A8-4626-8282-3A5924251CDA}"/>
              </a:ext>
            </a:extLst>
          </p:cNvPr>
          <p:cNvSpPr>
            <a:spLocks noGrp="1"/>
          </p:cNvSpPr>
          <p:nvPr>
            <p:ph type="sldNum" sz="quarter" idx="15"/>
          </p:nvPr>
        </p:nvSpPr>
        <p:spPr/>
        <p:txBody>
          <a:bodyPr/>
          <a:lstStyle/>
          <a:p>
            <a:fld id="{24C6882C-EE77-41AD-85E7-FC61202BDAF4}" type="slidenum">
              <a:rPr lang="en-US" noProof="0" smtClean="0"/>
              <a:pPr/>
              <a:t>‹#›</a:t>
            </a:fld>
            <a:endParaRPr lang="en-US" noProof="0"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30048" y="4680773"/>
            <a:ext cx="504696" cy="319394"/>
          </a:xfrm>
          <a:prstGeom prst="rect">
            <a:avLst/>
          </a:prstGeom>
        </p:spPr>
      </p:pic>
    </p:spTree>
    <p:extLst>
      <p:ext uri="{BB962C8B-B14F-4D97-AF65-F5344CB8AC3E}">
        <p14:creationId xmlns:p14="http://schemas.microsoft.com/office/powerpoint/2010/main" val="237240788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2FBD22-0A98-4C4A-A0E7-4C4E3E707A15}"/>
              </a:ext>
            </a:extLst>
          </p:cNvPr>
          <p:cNvSpPr>
            <a:spLocks noGrp="1"/>
          </p:cNvSpPr>
          <p:nvPr>
            <p:ph type="title"/>
          </p:nvPr>
        </p:nvSpPr>
        <p:spPr/>
        <p:txBody>
          <a:bodyPr/>
          <a:lstStyle>
            <a:lvl1pPr>
              <a:defRPr b="0" i="0">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Click to edit Master title style</a:t>
            </a:r>
          </a:p>
        </p:txBody>
      </p:sp>
    </p:spTree>
    <p:extLst>
      <p:ext uri="{BB962C8B-B14F-4D97-AF65-F5344CB8AC3E}">
        <p14:creationId xmlns:p14="http://schemas.microsoft.com/office/powerpoint/2010/main" val="3054343450"/>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Blank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40998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theme" Target="../theme/theme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microsoft.com/office/2007/relationships/hdphoto" Target="../media/hdphoto1.wdp"/><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92" r:id="rId3"/>
    <p:sldLayoutId id="2147483677" r:id="rId4"/>
    <p:sldLayoutId id="2147483678" r:id="rId5"/>
    <p:sldLayoutId id="2147483679" r:id="rId6"/>
    <p:sldLayoutId id="2147483689" r:id="rId7"/>
    <p:sldLayoutId id="2147483690" r:id="rId8"/>
    <p:sldLayoutId id="2147483691" r:id="rId9"/>
    <p:sldLayoutId id="2147483680" r:id="rId10"/>
    <p:sldLayoutId id="2147483681" r:id="rId11"/>
    <p:sldLayoutId id="2147483682" r:id="rId12"/>
    <p:sldLayoutId id="2147483693" r:id="rId13"/>
    <p:sldLayoutId id="2147483694" r:id="rId14"/>
    <p:sldLayoutId id="2147483695" r:id="rId15"/>
    <p:sldLayoutId id="2147483687" r:id="rId16"/>
    <p:sldLayoutId id="2147483745" r:id="rId17"/>
    <p:sldLayoutId id="2147483746" r:id="rId18"/>
    <p:sldLayoutId id="2147483781" r:id="rId19"/>
    <p:sldLayoutId id="2147483782" r:id="rId20"/>
  </p:sldLayoutIdLs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10378459"/>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7" r:id="rId21"/>
  </p:sldLayoutIdLs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82880" tIns="146304" rIns="182880" bIns="146304" rtlCol="0" anchor="t">
            <a:noAutofit/>
          </a:bodyPr>
          <a:lstStyle/>
          <a:p>
            <a:pPr lvl="0"/>
            <a:r>
              <a:rPr lang="en-US"/>
              <a:t>Click to edit Master title style</a:t>
            </a:r>
            <a:endParaRPr lang="en-US" dirty="0"/>
          </a:p>
        </p:txBody>
      </p:sp>
      <p:sp>
        <p:nvSpPr>
          <p:cNvPr id="4" name="Text Placeholder 3"/>
          <p:cNvSpPr>
            <a:spLocks noGrp="1"/>
          </p:cNvSpPr>
          <p:nvPr>
            <p:ph type="body" idx="1"/>
          </p:nvPr>
        </p:nvSpPr>
        <p:spPr>
          <a:xfrm>
            <a:off x="201931" y="891884"/>
            <a:ext cx="8740141" cy="1428596"/>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3">
            <a:extLst>
              <a:ext uri="{FF2B5EF4-FFF2-40B4-BE49-F238E27FC236}">
                <a16:creationId xmlns:a16="http://schemas.microsoft.com/office/drawing/2014/main" id="{7844DB65-7BC5-46FD-90A0-CE01B3D0D3C6}"/>
              </a:ext>
            </a:extLst>
          </p:cNvPr>
          <p:cNvSpPr txBox="1">
            <a:spLocks noChangeArrowheads="1"/>
          </p:cNvSpPr>
          <p:nvPr/>
        </p:nvSpPr>
        <p:spPr bwMode="auto">
          <a:xfrm>
            <a:off x="3333751" y="4705457"/>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8" name="Picture 7">
            <a:extLst>
              <a:ext uri="{FF2B5EF4-FFF2-40B4-BE49-F238E27FC236}">
                <a16:creationId xmlns:a16="http://schemas.microsoft.com/office/drawing/2014/main" id="{ADE29358-EE88-4AE2-BDF5-D848D2846C90}"/>
              </a:ext>
            </a:extLst>
          </p:cNvPr>
          <p:cNvPicPr>
            <a:picLocks noChangeAspect="1"/>
          </p:cNvPicPr>
          <p:nvPr/>
        </p:nvPicPr>
        <p:blipFill>
          <a:blip r:embed="rId30">
            <a:extLst>
              <a:ext uri="{BEBA8EAE-BF5A-486C-A8C5-ECC9F3942E4B}">
                <a14:imgProps xmlns:a14="http://schemas.microsoft.com/office/drawing/2010/main">
                  <a14:imgLayer r:embed="rId3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428560" y="4702359"/>
            <a:ext cx="390524" cy="234315"/>
          </a:xfrm>
          <a:prstGeom prst="rect">
            <a:avLst/>
          </a:prstGeom>
        </p:spPr>
      </p:pic>
    </p:spTree>
    <p:extLst>
      <p:ext uri="{BB962C8B-B14F-4D97-AF65-F5344CB8AC3E}">
        <p14:creationId xmlns:p14="http://schemas.microsoft.com/office/powerpoint/2010/main" val="153272697"/>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Lst>
  <p:transition>
    <p:fade/>
  </p:transition>
  <p:hf sldNum="0" hdr="0" ftr="0" dt="0"/>
  <p:txStyles>
    <p:titleStyle>
      <a:lvl1pPr algn="l" defTabSz="685799" rtl="0" eaLnBrk="1" latinLnBrk="0" hangingPunct="1">
        <a:lnSpc>
          <a:spcPct val="90000"/>
        </a:lnSpc>
        <a:spcBef>
          <a:spcPct val="0"/>
        </a:spcBef>
        <a:buNone/>
        <a:defRPr lang="en-US" sz="3000" b="0" kern="1200" cap="none" spc="-75" baseline="0" dirty="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sz="20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252118" marR="0" indent="0" algn="l" defTabSz="685799" rtl="0" eaLnBrk="1" fontAlgn="auto" latinLnBrk="0" hangingPunct="1">
        <a:lnSpc>
          <a:spcPct val="90000"/>
        </a:lnSpc>
        <a:spcBef>
          <a:spcPts val="375"/>
        </a:spcBef>
        <a:spcAft>
          <a:spcPts val="0"/>
        </a:spcAft>
        <a:buClrTx/>
        <a:buSzPct val="90000"/>
        <a:buFont typeface="Arial" pitchFamily="34" charset="0"/>
        <a:buNone/>
        <a:tabLst/>
        <a:defRPr sz="15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420196" marR="0" indent="0" algn="l" defTabSz="685799" rtl="0" eaLnBrk="1" fontAlgn="auto" latinLnBrk="0" hangingPunct="1">
        <a:lnSpc>
          <a:spcPct val="90000"/>
        </a:lnSpc>
        <a:spcBef>
          <a:spcPts val="375"/>
        </a:spcBef>
        <a:spcAft>
          <a:spcPts val="0"/>
        </a:spcAft>
        <a:buClrTx/>
        <a:buSzPct val="90000"/>
        <a:buFont typeface="Arial" pitchFamily="34" charset="0"/>
        <a:buNone/>
        <a:tabLst/>
        <a:defRPr sz="15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588274" marR="0" indent="0" algn="l" defTabSz="685799" rtl="0" eaLnBrk="1" fontAlgn="auto" latinLnBrk="0" hangingPunct="1">
        <a:lnSpc>
          <a:spcPct val="90000"/>
        </a:lnSpc>
        <a:spcBef>
          <a:spcPts val="375"/>
        </a:spcBef>
        <a:spcAft>
          <a:spcPts val="0"/>
        </a:spcAft>
        <a:buClrTx/>
        <a:buSzPct val="90000"/>
        <a:buFont typeface="Arial" pitchFamily="34" charset="0"/>
        <a:buNone/>
        <a:tabLst/>
        <a:defRPr sz="125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756352" marR="0" indent="0" algn="l" defTabSz="685799" rtl="0" eaLnBrk="1" fontAlgn="auto" latinLnBrk="0" hangingPunct="1">
        <a:lnSpc>
          <a:spcPct val="90000"/>
        </a:lnSpc>
        <a:spcBef>
          <a:spcPts val="375"/>
        </a:spcBef>
        <a:spcAft>
          <a:spcPts val="0"/>
        </a:spcAft>
        <a:buClrTx/>
        <a:buSzPct val="90000"/>
        <a:buFont typeface="Arial" pitchFamily="34" charset="0"/>
        <a:buNone/>
        <a:tabLst/>
        <a:defRPr sz="125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1885946"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846"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745"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645"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99" rtl="0" eaLnBrk="1" latinLnBrk="0" hangingPunct="1">
        <a:defRPr sz="1324" kern="1200">
          <a:solidFill>
            <a:schemeClr val="tx1"/>
          </a:solidFill>
          <a:latin typeface="+mn-lt"/>
          <a:ea typeface="+mn-ea"/>
          <a:cs typeface="+mn-cs"/>
        </a:defRPr>
      </a:lvl1pPr>
      <a:lvl2pPr marL="342899" algn="l" defTabSz="685799" rtl="0" eaLnBrk="1" latinLnBrk="0" hangingPunct="1">
        <a:defRPr sz="1324" kern="1200">
          <a:solidFill>
            <a:schemeClr val="tx1"/>
          </a:solidFill>
          <a:latin typeface="+mn-lt"/>
          <a:ea typeface="+mn-ea"/>
          <a:cs typeface="+mn-cs"/>
        </a:defRPr>
      </a:lvl2pPr>
      <a:lvl3pPr marL="685799" algn="l" defTabSz="685799" rtl="0" eaLnBrk="1" latinLnBrk="0" hangingPunct="1">
        <a:defRPr sz="1324" kern="1200">
          <a:solidFill>
            <a:schemeClr val="tx1"/>
          </a:solidFill>
          <a:latin typeface="+mn-lt"/>
          <a:ea typeface="+mn-ea"/>
          <a:cs typeface="+mn-cs"/>
        </a:defRPr>
      </a:lvl3pPr>
      <a:lvl4pPr marL="1028698" algn="l" defTabSz="685799" rtl="0" eaLnBrk="1" latinLnBrk="0" hangingPunct="1">
        <a:defRPr sz="1324" kern="1200">
          <a:solidFill>
            <a:schemeClr val="tx1"/>
          </a:solidFill>
          <a:latin typeface="+mn-lt"/>
          <a:ea typeface="+mn-ea"/>
          <a:cs typeface="+mn-cs"/>
        </a:defRPr>
      </a:lvl4pPr>
      <a:lvl5pPr marL="1371597" algn="l" defTabSz="685799" rtl="0" eaLnBrk="1" latinLnBrk="0" hangingPunct="1">
        <a:defRPr sz="1324" kern="1200">
          <a:solidFill>
            <a:schemeClr val="tx1"/>
          </a:solidFill>
          <a:latin typeface="+mn-lt"/>
          <a:ea typeface="+mn-ea"/>
          <a:cs typeface="+mn-cs"/>
        </a:defRPr>
      </a:lvl5pPr>
      <a:lvl6pPr marL="1714497" algn="l" defTabSz="685799" rtl="0" eaLnBrk="1" latinLnBrk="0" hangingPunct="1">
        <a:defRPr sz="1324" kern="1200">
          <a:solidFill>
            <a:schemeClr val="tx1"/>
          </a:solidFill>
          <a:latin typeface="+mn-lt"/>
          <a:ea typeface="+mn-ea"/>
          <a:cs typeface="+mn-cs"/>
        </a:defRPr>
      </a:lvl6pPr>
      <a:lvl7pPr marL="2057396" algn="l" defTabSz="685799" rtl="0" eaLnBrk="1" latinLnBrk="0" hangingPunct="1">
        <a:defRPr sz="1324" kern="1200">
          <a:solidFill>
            <a:schemeClr val="tx1"/>
          </a:solidFill>
          <a:latin typeface="+mn-lt"/>
          <a:ea typeface="+mn-ea"/>
          <a:cs typeface="+mn-cs"/>
        </a:defRPr>
      </a:lvl7pPr>
      <a:lvl8pPr marL="2400295" algn="l" defTabSz="685799" rtl="0" eaLnBrk="1" latinLnBrk="0" hangingPunct="1">
        <a:defRPr sz="1324" kern="1200">
          <a:solidFill>
            <a:schemeClr val="tx1"/>
          </a:solidFill>
          <a:latin typeface="+mn-lt"/>
          <a:ea typeface="+mn-ea"/>
          <a:cs typeface="+mn-cs"/>
        </a:defRPr>
      </a:lvl8pPr>
      <a:lvl9pPr marL="2743195" algn="l" defTabSz="685799"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04">
          <p15:clr>
            <a:srgbClr val="5ACBF0"/>
          </p15:clr>
        </p15:guide>
        <p15:guide id="15" pos="9012">
          <p15:clr>
            <a:srgbClr val="5ACBF0"/>
          </p15:clr>
        </p15:guide>
        <p15:guide id="16" pos="339">
          <p15:clr>
            <a:srgbClr val="C35EA4"/>
          </p15:clr>
        </p15:guide>
        <p15:guide id="17" pos="8877">
          <p15:clr>
            <a:srgbClr val="C35EA4"/>
          </p15:clr>
        </p15:guide>
        <p15:guide id="18" orient="horz" pos="912">
          <p15:clr>
            <a:srgbClr val="5ACBF0"/>
          </p15:clr>
        </p15:guide>
        <p15:guide id="22" orient="horz" pos="216">
          <p15:clr>
            <a:srgbClr val="5ACBF0"/>
          </p15:clr>
        </p15:guide>
        <p15:guide id="24" orient="horz" pos="4964">
          <p15:clr>
            <a:srgbClr val="5ACBF0"/>
          </p15:clr>
        </p15:guide>
        <p15:guide id="25" orient="horz" pos="355">
          <p15:clr>
            <a:srgbClr val="C35EA4"/>
          </p15:clr>
        </p15:guide>
        <p15:guide id="26" orient="horz" pos="4829">
          <p15:clr>
            <a:srgbClr val="C35EA4"/>
          </p15:clr>
        </p15:guide>
        <p15:guide id="27" orient="horz" pos="4617">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image" Target="../media/image19.tiff"/></Relationships>
</file>

<file path=ppt/slides/_rels/slide1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19.tiff"/><Relationship Id="rId2" Type="http://schemas.openxmlformats.org/officeDocument/2006/relationships/notesSlide" Target="../notesSlides/notesSlide14.xml"/><Relationship Id="rId1" Type="http://schemas.openxmlformats.org/officeDocument/2006/relationships/slideLayout" Target="../slideLayouts/slideLayout17.xml"/><Relationship Id="rId6" Type="http://schemas.openxmlformats.org/officeDocument/2006/relationships/hyperlink" Target="https://zkresearch.com/" TargetMode="External"/><Relationship Id="rId5" Type="http://schemas.openxmlformats.org/officeDocument/2006/relationships/hyperlink" Target="https://zkresearch.com/blog/2018/11/comparing-sql-server-deployments-on-microsoft-azure-and-amazon-web-services" TargetMode="External"/><Relationship Id="rId4" Type="http://schemas.openxmlformats.org/officeDocument/2006/relationships/chart" Target="../charts/char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26.emf"/><Relationship Id="rId7" Type="http://schemas.openxmlformats.org/officeDocument/2006/relationships/image" Target="../media/image30.emf"/><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2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png"/><Relationship Id="rId7" Type="http://schemas.microsoft.com/office/2007/relationships/hdphoto" Target="../media/hdphoto3.wdp"/><Relationship Id="rId2" Type="http://schemas.openxmlformats.org/officeDocument/2006/relationships/notesSlide" Target="../notesSlides/notesSlide26.xml"/><Relationship Id="rId1" Type="http://schemas.openxmlformats.org/officeDocument/2006/relationships/slideLayout" Target="../slideLayouts/slideLayout10.xml"/><Relationship Id="rId6" Type="http://schemas.openxmlformats.org/officeDocument/2006/relationships/image" Target="../media/image33.png"/><Relationship Id="rId11" Type="http://schemas.microsoft.com/office/2007/relationships/hdphoto" Target="../media/hdphoto5.wdp"/><Relationship Id="rId5" Type="http://schemas.microsoft.com/office/2007/relationships/hdphoto" Target="../media/hdphoto2.wdp"/><Relationship Id="rId10" Type="http://schemas.openxmlformats.org/officeDocument/2006/relationships/image" Target="../media/image35.png"/><Relationship Id="rId4" Type="http://schemas.openxmlformats.org/officeDocument/2006/relationships/image" Target="../media/image32.png"/><Relationship Id="rId9" Type="http://schemas.microsoft.com/office/2007/relationships/hdphoto" Target="../media/hdphoto4.wdp"/></Relationships>
</file>

<file path=ppt/slides/_rels/slide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3" Type="http://schemas.openxmlformats.org/officeDocument/2006/relationships/hyperlink" Target="http://aws.amazon.com/windows/" TargetMode="External"/><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hyperlink" Target="http://aws.amazon.com/getting-started" TargetMode="External"/><Relationship Id="rId4" Type="http://schemas.openxmlformats.org/officeDocument/2006/relationships/hyperlink" Target="http://aws.amazon.com/testdrive/"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41.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3" Type="http://schemas.openxmlformats.org/officeDocument/2006/relationships/image" Target="../media/image45.png"/><Relationship Id="rId18" Type="http://schemas.microsoft.com/office/2007/relationships/hdphoto" Target="../media/hdphoto12.wdp"/><Relationship Id="rId26" Type="http://schemas.microsoft.com/office/2007/relationships/hdphoto" Target="../media/hdphoto16.wdp"/><Relationship Id="rId3" Type="http://schemas.openxmlformats.org/officeDocument/2006/relationships/image" Target="../media/image39.png"/><Relationship Id="rId21" Type="http://schemas.openxmlformats.org/officeDocument/2006/relationships/image" Target="../media/image49.png"/><Relationship Id="rId34" Type="http://schemas.microsoft.com/office/2007/relationships/hdphoto" Target="../media/hdphoto20.wdp"/><Relationship Id="rId7" Type="http://schemas.microsoft.com/office/2007/relationships/hdphoto" Target="../media/hdphoto7.wdp"/><Relationship Id="rId12" Type="http://schemas.microsoft.com/office/2007/relationships/hdphoto" Target="../media/hdphoto9.wdp"/><Relationship Id="rId17" Type="http://schemas.openxmlformats.org/officeDocument/2006/relationships/image" Target="../media/image47.png"/><Relationship Id="rId25" Type="http://schemas.openxmlformats.org/officeDocument/2006/relationships/image" Target="../media/image51.png"/><Relationship Id="rId33" Type="http://schemas.openxmlformats.org/officeDocument/2006/relationships/image" Target="../media/image55.png"/><Relationship Id="rId2" Type="http://schemas.openxmlformats.org/officeDocument/2006/relationships/notesSlide" Target="../notesSlides/notesSlide30.xml"/><Relationship Id="rId16" Type="http://schemas.microsoft.com/office/2007/relationships/hdphoto" Target="../media/hdphoto11.wdp"/><Relationship Id="rId20" Type="http://schemas.microsoft.com/office/2007/relationships/hdphoto" Target="../media/hdphoto13.wdp"/><Relationship Id="rId29"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4.png"/><Relationship Id="rId24" Type="http://schemas.microsoft.com/office/2007/relationships/hdphoto" Target="../media/hdphoto15.wdp"/><Relationship Id="rId32" Type="http://schemas.microsoft.com/office/2007/relationships/hdphoto" Target="../media/hdphoto19.wdp"/><Relationship Id="rId5" Type="http://schemas.microsoft.com/office/2007/relationships/hdphoto" Target="../media/hdphoto6.wdp"/><Relationship Id="rId15" Type="http://schemas.openxmlformats.org/officeDocument/2006/relationships/image" Target="../media/image46.png"/><Relationship Id="rId23" Type="http://schemas.openxmlformats.org/officeDocument/2006/relationships/image" Target="../media/image50.png"/><Relationship Id="rId28" Type="http://schemas.microsoft.com/office/2007/relationships/hdphoto" Target="../media/hdphoto17.wdp"/><Relationship Id="rId10" Type="http://schemas.openxmlformats.org/officeDocument/2006/relationships/image" Target="../media/image43.png"/><Relationship Id="rId19" Type="http://schemas.openxmlformats.org/officeDocument/2006/relationships/image" Target="../media/image48.png"/><Relationship Id="rId31" Type="http://schemas.openxmlformats.org/officeDocument/2006/relationships/image" Target="../media/image54.png"/><Relationship Id="rId4" Type="http://schemas.openxmlformats.org/officeDocument/2006/relationships/image" Target="../media/image40.png"/><Relationship Id="rId9" Type="http://schemas.microsoft.com/office/2007/relationships/hdphoto" Target="../media/hdphoto8.wdp"/><Relationship Id="rId14" Type="http://schemas.microsoft.com/office/2007/relationships/hdphoto" Target="../media/hdphoto10.wdp"/><Relationship Id="rId22" Type="http://schemas.microsoft.com/office/2007/relationships/hdphoto" Target="../media/hdphoto14.wdp"/><Relationship Id="rId27" Type="http://schemas.openxmlformats.org/officeDocument/2006/relationships/image" Target="../media/image52.png"/><Relationship Id="rId30" Type="http://schemas.microsoft.com/office/2007/relationships/hdphoto" Target="../media/hdphoto18.wdp"/><Relationship Id="rId8" Type="http://schemas.openxmlformats.org/officeDocument/2006/relationships/image" Target="../media/image4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31.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s/_rels/slide3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8" Type="http://schemas.microsoft.com/office/2007/relationships/hdphoto" Target="../media/hdphoto23.wdp"/><Relationship Id="rId3" Type="http://schemas.openxmlformats.org/officeDocument/2006/relationships/image" Target="../media/image62.png"/><Relationship Id="rId7"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microsoft.com/office/2007/relationships/hdphoto" Target="../media/hdphoto22.wdp"/><Relationship Id="rId5" Type="http://schemas.openxmlformats.org/officeDocument/2006/relationships/image" Target="../media/image63.png"/><Relationship Id="rId4" Type="http://schemas.microsoft.com/office/2007/relationships/hdphoto" Target="../media/hdphoto21.wdp"/></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0.xml"/><Relationship Id="rId5" Type="http://schemas.openxmlformats.org/officeDocument/2006/relationships/image" Target="../media/image19.tiff"/><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22.tiff"/></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76BBBFD-7226-6445-8329-251C30666A4F}"/>
              </a:ext>
            </a:extLst>
          </p:cNvPr>
          <p:cNvPicPr>
            <a:picLocks noChangeAspect="1"/>
          </p:cNvPicPr>
          <p:nvPr/>
        </p:nvPicPr>
        <p:blipFill>
          <a:blip r:embed="rId3"/>
          <a:stretch>
            <a:fillRect/>
          </a:stretch>
        </p:blipFill>
        <p:spPr>
          <a:xfrm>
            <a:off x="7768359" y="238562"/>
            <a:ext cx="949614" cy="542338"/>
          </a:xfrm>
          <a:prstGeom prst="rect">
            <a:avLst/>
          </a:prstGeom>
        </p:spPr>
      </p:pic>
      <p:sp>
        <p:nvSpPr>
          <p:cNvPr id="39" name="Text Placeholder 1">
            <a:extLst>
              <a:ext uri="{FF2B5EF4-FFF2-40B4-BE49-F238E27FC236}">
                <a16:creationId xmlns:a16="http://schemas.microsoft.com/office/drawing/2014/main" id="{042F9386-5455-CF43-8A35-21BDF76D5244}"/>
              </a:ext>
            </a:extLst>
          </p:cNvPr>
          <p:cNvSpPr>
            <a:spLocks noGrp="1"/>
          </p:cNvSpPr>
          <p:nvPr>
            <p:ph type="body" sz="quarter" idx="10"/>
          </p:nvPr>
        </p:nvSpPr>
        <p:spPr>
          <a:xfrm>
            <a:off x="81279" y="3411541"/>
            <a:ext cx="7687079" cy="764852"/>
          </a:xfrm>
        </p:spPr>
        <p:txBody>
          <a:bodyPr>
            <a:normAutofit/>
          </a:bodyPr>
          <a:lstStyle/>
          <a:p>
            <a:r>
              <a:rPr lang="en-US" dirty="0">
                <a:solidFill>
                  <a:schemeClr val="bg1"/>
                </a:solidFill>
              </a:rPr>
              <a:t>Hemant </a:t>
            </a:r>
            <a:r>
              <a:rPr lang="en-US" dirty="0" err="1">
                <a:solidFill>
                  <a:schemeClr val="bg1"/>
                </a:solidFill>
              </a:rPr>
              <a:t>Javeri</a:t>
            </a:r>
            <a:r>
              <a:rPr lang="en-US" dirty="0">
                <a:solidFill>
                  <a:schemeClr val="bg1"/>
                </a:solidFill>
              </a:rPr>
              <a:t>, Solutions Architect, 2nd Watch &amp; Travis Coleman, AWS</a:t>
            </a:r>
          </a:p>
        </p:txBody>
      </p:sp>
      <p:sp>
        <p:nvSpPr>
          <p:cNvPr id="40" name="Text Placeholder 3">
            <a:extLst>
              <a:ext uri="{FF2B5EF4-FFF2-40B4-BE49-F238E27FC236}">
                <a16:creationId xmlns:a16="http://schemas.microsoft.com/office/drawing/2014/main" id="{B9027E58-9AA6-B048-A5B9-C2F020848112}"/>
              </a:ext>
            </a:extLst>
          </p:cNvPr>
          <p:cNvSpPr txBox="1">
            <a:spLocks/>
          </p:cNvSpPr>
          <p:nvPr/>
        </p:nvSpPr>
        <p:spPr>
          <a:xfrm>
            <a:off x="441007" y="1929699"/>
            <a:ext cx="8498436" cy="1286740"/>
          </a:xfrm>
          <a:prstGeom prst="rect">
            <a:avLst/>
          </a:prstGeom>
        </p:spPr>
        <p:txBody>
          <a:bodyPr/>
          <a:lst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600" dirty="0">
                <a:latin typeface="Amazon Ember Regular"/>
              </a:rPr>
              <a:t>Microsoft Workloads on</a:t>
            </a:r>
            <a:br>
              <a:rPr lang="en-US" sz="3600" dirty="0">
                <a:latin typeface="Amazon Ember Regular"/>
              </a:rPr>
            </a:br>
            <a:r>
              <a:rPr lang="en-US" sz="3600" dirty="0">
                <a:latin typeface="Amazon Ember Regular"/>
              </a:rPr>
              <a:t>Amazon Web Services </a:t>
            </a:r>
          </a:p>
        </p:txBody>
      </p:sp>
      <p:sp>
        <p:nvSpPr>
          <p:cNvPr id="41" name="Text Placeholder 2">
            <a:extLst>
              <a:ext uri="{FF2B5EF4-FFF2-40B4-BE49-F238E27FC236}">
                <a16:creationId xmlns:a16="http://schemas.microsoft.com/office/drawing/2014/main" id="{58904113-091A-014C-AFB1-32154D45C791}"/>
              </a:ext>
            </a:extLst>
          </p:cNvPr>
          <p:cNvSpPr txBox="1">
            <a:spLocks/>
          </p:cNvSpPr>
          <p:nvPr/>
        </p:nvSpPr>
        <p:spPr>
          <a:xfrm>
            <a:off x="441007" y="4176393"/>
            <a:ext cx="3683000" cy="369888"/>
          </a:xfrm>
          <a:prstGeom prst="rect">
            <a:avLst/>
          </a:prstGeom>
        </p:spPr>
        <p:txBody>
          <a:bodyPr/>
          <a:lst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5/06/2020</a:t>
            </a:r>
            <a:endParaRPr lang="en-US" dirty="0"/>
          </a:p>
        </p:txBody>
      </p:sp>
    </p:spTree>
    <p:extLst>
      <p:ext uri="{BB962C8B-B14F-4D97-AF65-F5344CB8AC3E}">
        <p14:creationId xmlns:p14="http://schemas.microsoft.com/office/powerpoint/2010/main" val="2029596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BB635420-039B-2F41-958B-2C15C856AD43}"/>
              </a:ext>
            </a:extLst>
          </p:cNvPr>
          <p:cNvGrpSpPr/>
          <p:nvPr/>
        </p:nvGrpSpPr>
        <p:grpSpPr>
          <a:xfrm>
            <a:off x="263665" y="832627"/>
            <a:ext cx="6144637" cy="3478245"/>
            <a:chOff x="562941" y="2142788"/>
            <a:chExt cx="6144637" cy="3478245"/>
          </a:xfrm>
        </p:grpSpPr>
        <p:sp>
          <p:nvSpPr>
            <p:cNvPr id="22" name="Rectangle 21">
              <a:extLst>
                <a:ext uri="{FF2B5EF4-FFF2-40B4-BE49-F238E27FC236}">
                  <a16:creationId xmlns:a16="http://schemas.microsoft.com/office/drawing/2014/main" id="{D7204F3A-6553-0D48-91DC-36F3996FFE5D}"/>
                </a:ext>
              </a:extLst>
            </p:cNvPr>
            <p:cNvSpPr/>
            <p:nvPr/>
          </p:nvSpPr>
          <p:spPr>
            <a:xfrm>
              <a:off x="2428147" y="2512897"/>
              <a:ext cx="2679873" cy="2625735"/>
            </a:xfrm>
            <a:prstGeom prst="rect">
              <a:avLst/>
            </a:prstGeom>
            <a:solidFill>
              <a:schemeClr val="bg1"/>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Metropolis"/>
                <a:ea typeface="+mn-ea"/>
                <a:cs typeface="+mn-cs"/>
              </a:endParaRPr>
            </a:p>
          </p:txBody>
        </p:sp>
        <p:sp>
          <p:nvSpPr>
            <p:cNvPr id="24" name="Rectangle 23">
              <a:extLst>
                <a:ext uri="{FF2B5EF4-FFF2-40B4-BE49-F238E27FC236}">
                  <a16:creationId xmlns:a16="http://schemas.microsoft.com/office/drawing/2014/main" id="{6C564DCA-76EA-D646-BAA0-E081E73AAD89}"/>
                </a:ext>
              </a:extLst>
            </p:cNvPr>
            <p:cNvSpPr/>
            <p:nvPr/>
          </p:nvSpPr>
          <p:spPr>
            <a:xfrm>
              <a:off x="2428147" y="5209733"/>
              <a:ext cx="4232550" cy="411300"/>
            </a:xfrm>
            <a:prstGeom prst="rect">
              <a:avLst/>
            </a:prstGeom>
            <a:solidFill>
              <a:srgbClr val="F8981E"/>
            </a:solidFill>
            <a:ln w="38100" cap="sq">
              <a:solidFill>
                <a:srgbClr val="F8981E"/>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Metropolis"/>
                  <a:ea typeface="+mn-ea"/>
                  <a:cs typeface="+mn-cs"/>
                </a:rPr>
                <a:t>AWS Global Infrastructure</a:t>
              </a:r>
            </a:p>
          </p:txBody>
        </p:sp>
        <p:sp>
          <p:nvSpPr>
            <p:cNvPr id="26" name="Rectangle 25">
              <a:extLst>
                <a:ext uri="{FF2B5EF4-FFF2-40B4-BE49-F238E27FC236}">
                  <a16:creationId xmlns:a16="http://schemas.microsoft.com/office/drawing/2014/main" id="{D2F50A07-E617-2740-B24F-C51C59C1494E}"/>
                </a:ext>
              </a:extLst>
            </p:cNvPr>
            <p:cNvSpPr/>
            <p:nvPr/>
          </p:nvSpPr>
          <p:spPr>
            <a:xfrm>
              <a:off x="600801" y="5209734"/>
              <a:ext cx="1749269" cy="411299"/>
            </a:xfrm>
            <a:prstGeom prst="rect">
              <a:avLst/>
            </a:prstGeom>
            <a:solidFill>
              <a:schemeClr val="accent1"/>
            </a:solidFill>
            <a:ln w="381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2F2F2"/>
                  </a:solidFill>
                  <a:effectLst/>
                  <a:uLnTx/>
                  <a:uFillTx/>
                  <a:latin typeface="Metropolis"/>
                  <a:ea typeface="+mn-ea"/>
                  <a:cs typeface="+mn-cs"/>
                </a:rPr>
                <a:t>Customer data Center</a:t>
              </a:r>
            </a:p>
          </p:txBody>
        </p:sp>
        <p:sp>
          <p:nvSpPr>
            <p:cNvPr id="28" name="Rectangle 27">
              <a:extLst>
                <a:ext uri="{FF2B5EF4-FFF2-40B4-BE49-F238E27FC236}">
                  <a16:creationId xmlns:a16="http://schemas.microsoft.com/office/drawing/2014/main" id="{3DF617B1-FE67-774F-BC98-3529D8C65840}"/>
                </a:ext>
              </a:extLst>
            </p:cNvPr>
            <p:cNvSpPr/>
            <p:nvPr/>
          </p:nvSpPr>
          <p:spPr>
            <a:xfrm>
              <a:off x="600800" y="2512897"/>
              <a:ext cx="1755237" cy="2625735"/>
            </a:xfrm>
            <a:prstGeom prst="rect">
              <a:avLst/>
            </a:prstGeom>
            <a:solidFill>
              <a:schemeClr val="bg1"/>
            </a:solidFill>
            <a:ln w="254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Metropolis"/>
                <a:ea typeface="+mn-ea"/>
                <a:cs typeface="+mn-cs"/>
              </a:endParaRPr>
            </a:p>
          </p:txBody>
        </p:sp>
        <p:grpSp>
          <p:nvGrpSpPr>
            <p:cNvPr id="33" name="Group 32">
              <a:extLst>
                <a:ext uri="{FF2B5EF4-FFF2-40B4-BE49-F238E27FC236}">
                  <a16:creationId xmlns:a16="http://schemas.microsoft.com/office/drawing/2014/main" id="{125E6C2A-6076-0A49-9662-C878C8031B7C}"/>
                </a:ext>
              </a:extLst>
            </p:cNvPr>
            <p:cNvGrpSpPr/>
            <p:nvPr/>
          </p:nvGrpSpPr>
          <p:grpSpPr>
            <a:xfrm>
              <a:off x="2622334" y="3838845"/>
              <a:ext cx="2314625" cy="170890"/>
              <a:chOff x="4303027" y="4165700"/>
              <a:chExt cx="2571140" cy="202176"/>
            </a:xfrm>
          </p:grpSpPr>
          <p:sp>
            <p:nvSpPr>
              <p:cNvPr id="103" name="TextBox 102">
                <a:extLst>
                  <a:ext uri="{FF2B5EF4-FFF2-40B4-BE49-F238E27FC236}">
                    <a16:creationId xmlns:a16="http://schemas.microsoft.com/office/drawing/2014/main" id="{7B54972D-E585-FE46-92A5-D18D86263317}"/>
                  </a:ext>
                </a:extLst>
              </p:cNvPr>
              <p:cNvSpPr txBox="1"/>
              <p:nvPr/>
            </p:nvSpPr>
            <p:spPr>
              <a:xfrm>
                <a:off x="4303027" y="4165700"/>
                <a:ext cx="780011" cy="202176"/>
              </a:xfrm>
              <a:prstGeom prst="rect">
                <a:avLst/>
              </a:prstGeom>
              <a:noFill/>
            </p:spPr>
            <p:txBody>
              <a:bodyPr wrap="square" lIns="0" tIns="0" rIns="0" bIns="0" rtlCol="0">
                <a:noAutofit/>
              </a:bodyPr>
              <a:lstStyle>
                <a:defPPr>
                  <a:defRPr lang="en-US"/>
                </a:defPPr>
                <a:lvl1pPr algn="ctr">
                  <a:lnSpc>
                    <a:spcPct val="90000"/>
                  </a:lnSpc>
                  <a:defRPr sz="1200" b="1">
                    <a:solidFill>
                      <a:schemeClr val="accent3"/>
                    </a:solidFill>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17074"/>
                    </a:solidFill>
                    <a:effectLst/>
                    <a:uLnTx/>
                    <a:uFillTx/>
                    <a:latin typeface="Metropolis"/>
                    <a:ea typeface="+mn-ea"/>
                    <a:cs typeface="+mn-cs"/>
                  </a:rPr>
                  <a:t>vSphere</a:t>
                </a:r>
              </a:p>
            </p:txBody>
          </p:sp>
          <p:sp>
            <p:nvSpPr>
              <p:cNvPr id="104" name="TextBox 103">
                <a:extLst>
                  <a:ext uri="{FF2B5EF4-FFF2-40B4-BE49-F238E27FC236}">
                    <a16:creationId xmlns:a16="http://schemas.microsoft.com/office/drawing/2014/main" id="{A5875619-86C7-2C4E-A241-94A9CB3AB8D7}"/>
                  </a:ext>
                </a:extLst>
              </p:cNvPr>
              <p:cNvSpPr txBox="1"/>
              <p:nvPr/>
            </p:nvSpPr>
            <p:spPr>
              <a:xfrm>
                <a:off x="5083037" y="4165700"/>
                <a:ext cx="960071" cy="202176"/>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17074"/>
                    </a:solidFill>
                    <a:effectLst/>
                    <a:uLnTx/>
                    <a:uFillTx/>
                    <a:latin typeface="Metropolis"/>
                    <a:ea typeface="+mn-ea"/>
                    <a:cs typeface="+mn-cs"/>
                  </a:rPr>
                  <a:t>vSAN</a:t>
                </a:r>
              </a:p>
            </p:txBody>
          </p:sp>
          <p:sp>
            <p:nvSpPr>
              <p:cNvPr id="105" name="TextBox 104">
                <a:extLst>
                  <a:ext uri="{FF2B5EF4-FFF2-40B4-BE49-F238E27FC236}">
                    <a16:creationId xmlns:a16="http://schemas.microsoft.com/office/drawing/2014/main" id="{05AEA1C0-B295-0B4A-9ED8-2A315B48C01D}"/>
                  </a:ext>
                </a:extLst>
              </p:cNvPr>
              <p:cNvSpPr txBox="1"/>
              <p:nvPr/>
            </p:nvSpPr>
            <p:spPr>
              <a:xfrm>
                <a:off x="5914096" y="4165700"/>
                <a:ext cx="960071" cy="202176"/>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17074"/>
                    </a:solidFill>
                    <a:effectLst/>
                    <a:uLnTx/>
                    <a:uFillTx/>
                    <a:latin typeface="Metropolis"/>
                    <a:ea typeface="+mn-ea"/>
                    <a:cs typeface="+mn-cs"/>
                  </a:rPr>
                  <a:t>NSX</a:t>
                </a:r>
              </a:p>
            </p:txBody>
          </p:sp>
        </p:grpSp>
        <p:sp>
          <p:nvSpPr>
            <p:cNvPr id="35" name="Rectangle 34">
              <a:extLst>
                <a:ext uri="{FF2B5EF4-FFF2-40B4-BE49-F238E27FC236}">
                  <a16:creationId xmlns:a16="http://schemas.microsoft.com/office/drawing/2014/main" id="{9FD193B9-3AA3-7249-9392-23D7B00E4127}"/>
                </a:ext>
              </a:extLst>
            </p:cNvPr>
            <p:cNvSpPr/>
            <p:nvPr/>
          </p:nvSpPr>
          <p:spPr>
            <a:xfrm>
              <a:off x="661956" y="3087774"/>
              <a:ext cx="4387313" cy="338584"/>
            </a:xfrm>
            <a:prstGeom prst="rect">
              <a:avLst/>
            </a:prstGeom>
            <a:solidFill>
              <a:schemeClr val="tx1">
                <a:alpha val="15000"/>
              </a:schemeClr>
            </a:solidFill>
            <a:ln w="25400" cmpd="sng">
              <a:noFill/>
              <a:prstDash val="dot"/>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17074">
                    <a:lumMod val="75000"/>
                  </a:srgbClr>
                </a:solidFill>
                <a:effectLst/>
                <a:uLnTx/>
                <a:uFillTx/>
                <a:latin typeface="Metropolis"/>
                <a:ea typeface="+mn-ea"/>
                <a:cs typeface="+mn-cs"/>
              </a:endParaRPr>
            </a:p>
          </p:txBody>
        </p:sp>
        <p:sp>
          <p:nvSpPr>
            <p:cNvPr id="37" name="Rectangle 36">
              <a:extLst>
                <a:ext uri="{FF2B5EF4-FFF2-40B4-BE49-F238E27FC236}">
                  <a16:creationId xmlns:a16="http://schemas.microsoft.com/office/drawing/2014/main" id="{4670A3F4-F8C0-3D44-91B7-9A9AAC0F8E07}"/>
                </a:ext>
              </a:extLst>
            </p:cNvPr>
            <p:cNvSpPr/>
            <p:nvPr/>
          </p:nvSpPr>
          <p:spPr>
            <a:xfrm>
              <a:off x="562941" y="2524810"/>
              <a:ext cx="1741036"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F3F3F"/>
                  </a:solidFill>
                  <a:effectLst/>
                  <a:uLnTx/>
                  <a:uFillTx/>
                  <a:latin typeface="Metropolis"/>
                  <a:ea typeface="+mn-ea"/>
                  <a:cs typeface="+mn-cs"/>
                </a:rPr>
                <a:t>Operational management</a:t>
              </a:r>
            </a:p>
          </p:txBody>
        </p:sp>
        <p:sp>
          <p:nvSpPr>
            <p:cNvPr id="39" name="Rectangle 38">
              <a:extLst>
                <a:ext uri="{FF2B5EF4-FFF2-40B4-BE49-F238E27FC236}">
                  <a16:creationId xmlns:a16="http://schemas.microsoft.com/office/drawing/2014/main" id="{88CB33F2-3A58-5C41-8210-B5FFBCDD80BA}"/>
                </a:ext>
              </a:extLst>
            </p:cNvPr>
            <p:cNvSpPr/>
            <p:nvPr/>
          </p:nvSpPr>
          <p:spPr>
            <a:xfrm>
              <a:off x="5175155" y="2512897"/>
              <a:ext cx="1485542" cy="2625735"/>
            </a:xfrm>
            <a:prstGeom prst="rect">
              <a:avLst/>
            </a:prstGeom>
            <a:solidFill>
              <a:schemeClr val="bg1"/>
            </a:solidFill>
            <a:ln w="25400">
              <a:solidFill>
                <a:srgbClr val="F8981E"/>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Metropolis"/>
                <a:ea typeface="+mn-ea"/>
                <a:cs typeface="+mn-cs"/>
              </a:endParaRPr>
            </a:p>
          </p:txBody>
        </p:sp>
        <p:sp>
          <p:nvSpPr>
            <p:cNvPr id="40" name="Rectangle 39">
              <a:extLst>
                <a:ext uri="{FF2B5EF4-FFF2-40B4-BE49-F238E27FC236}">
                  <a16:creationId xmlns:a16="http://schemas.microsoft.com/office/drawing/2014/main" id="{2BE5E17E-981F-2D4C-9FDC-BB31C7B0C884}"/>
                </a:ext>
              </a:extLst>
            </p:cNvPr>
            <p:cNvSpPr/>
            <p:nvPr/>
          </p:nvSpPr>
          <p:spPr>
            <a:xfrm>
              <a:off x="5128272" y="2601987"/>
              <a:ext cx="1579306"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3F3F3F"/>
                  </a:solidFill>
                  <a:effectLst/>
                  <a:uLnTx/>
                  <a:uFillTx/>
                  <a:latin typeface="Metropolis"/>
                  <a:ea typeface="+mn-ea"/>
                  <a:cs typeface="+mn-cs"/>
                </a:rPr>
                <a:t>AWS services</a:t>
              </a:r>
            </a:p>
          </p:txBody>
        </p:sp>
        <p:sp>
          <p:nvSpPr>
            <p:cNvPr id="41" name="Rectangle 40">
              <a:extLst>
                <a:ext uri="{FF2B5EF4-FFF2-40B4-BE49-F238E27FC236}">
                  <a16:creationId xmlns:a16="http://schemas.microsoft.com/office/drawing/2014/main" id="{FDE6544B-C8A1-3D43-BD38-6B169F021B5F}"/>
                </a:ext>
              </a:extLst>
            </p:cNvPr>
            <p:cNvSpPr/>
            <p:nvPr/>
          </p:nvSpPr>
          <p:spPr>
            <a:xfrm>
              <a:off x="600801" y="2142788"/>
              <a:ext cx="4507219" cy="320417"/>
            </a:xfrm>
            <a:prstGeom prst="rect">
              <a:avLst/>
            </a:prstGeom>
            <a:solidFill>
              <a:schemeClr val="accent1"/>
            </a:solidFill>
            <a:ln w="19050">
              <a:solidFill>
                <a:schemeClr val="accent1"/>
              </a:solidFill>
            </a:ln>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85233" tIns="91416" rIns="185233" bIns="91416" numCol="1" spcCol="1270" anchor="ctr" anchorCtr="0">
              <a:noAutofit/>
            </a:bodyPr>
            <a:lstStyle/>
            <a:p>
              <a:pPr marL="0" marR="0" lvl="0" indent="0" algn="ctr" defTabSz="577706"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dirty="0">
                  <a:ln>
                    <a:noFill/>
                  </a:ln>
                  <a:solidFill>
                    <a:srgbClr val="F2F2F2"/>
                  </a:solidFill>
                  <a:effectLst/>
                  <a:uLnTx/>
                  <a:uFillTx/>
                  <a:latin typeface="Metropolis"/>
                  <a:ea typeface="+mn-ea"/>
                  <a:cs typeface="+mn-cs"/>
                </a:rPr>
                <a:t>vRealize Suite, ISV ecosystem </a:t>
              </a:r>
            </a:p>
          </p:txBody>
        </p:sp>
        <p:sp>
          <p:nvSpPr>
            <p:cNvPr id="42" name="TextBox 41">
              <a:extLst>
                <a:ext uri="{FF2B5EF4-FFF2-40B4-BE49-F238E27FC236}">
                  <a16:creationId xmlns:a16="http://schemas.microsoft.com/office/drawing/2014/main" id="{F52576B9-B950-AA4C-8B22-047D755C123C}"/>
                </a:ext>
              </a:extLst>
            </p:cNvPr>
            <p:cNvSpPr txBox="1"/>
            <p:nvPr/>
          </p:nvSpPr>
          <p:spPr>
            <a:xfrm>
              <a:off x="3267341" y="3188866"/>
              <a:ext cx="818351" cy="170890"/>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F3F3F"/>
                  </a:solidFill>
                  <a:effectLst/>
                  <a:uLnTx/>
                  <a:uFillTx/>
                  <a:latin typeface="Metropolis"/>
                  <a:ea typeface="+mn-ea"/>
                  <a:cs typeface="+mn-cs"/>
                </a:rPr>
                <a:t>vCenter</a:t>
              </a:r>
            </a:p>
          </p:txBody>
        </p:sp>
        <p:sp>
          <p:nvSpPr>
            <p:cNvPr id="43" name="TextBox 42">
              <a:extLst>
                <a:ext uri="{FF2B5EF4-FFF2-40B4-BE49-F238E27FC236}">
                  <a16:creationId xmlns:a16="http://schemas.microsoft.com/office/drawing/2014/main" id="{12A0B188-604C-894E-9D0F-E16712AED162}"/>
                </a:ext>
              </a:extLst>
            </p:cNvPr>
            <p:cNvSpPr txBox="1"/>
            <p:nvPr/>
          </p:nvSpPr>
          <p:spPr>
            <a:xfrm>
              <a:off x="958646" y="3172610"/>
              <a:ext cx="818351" cy="170890"/>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F3F3F"/>
                  </a:solidFill>
                  <a:effectLst/>
                  <a:uLnTx/>
                  <a:uFillTx/>
                  <a:latin typeface="Metropolis"/>
                  <a:ea typeface="+mn-ea"/>
                  <a:cs typeface="+mn-cs"/>
                </a:rPr>
                <a:t>vCenter</a:t>
              </a:r>
            </a:p>
          </p:txBody>
        </p:sp>
        <p:grpSp>
          <p:nvGrpSpPr>
            <p:cNvPr id="44" name="Group 43">
              <a:extLst>
                <a:ext uri="{FF2B5EF4-FFF2-40B4-BE49-F238E27FC236}">
                  <a16:creationId xmlns:a16="http://schemas.microsoft.com/office/drawing/2014/main" id="{290848BB-4568-5D4C-8B46-EC4B91C39572}"/>
                </a:ext>
              </a:extLst>
            </p:cNvPr>
            <p:cNvGrpSpPr>
              <a:grpSpLocks noChangeAspect="1"/>
            </p:cNvGrpSpPr>
            <p:nvPr/>
          </p:nvGrpSpPr>
          <p:grpSpPr>
            <a:xfrm>
              <a:off x="5458351" y="3990062"/>
              <a:ext cx="935923" cy="618367"/>
              <a:chOff x="13293725" y="3097213"/>
              <a:chExt cx="4071938" cy="2713038"/>
            </a:xfrm>
          </p:grpSpPr>
          <p:sp>
            <p:nvSpPr>
              <p:cNvPr id="96" name="Freeform 357">
                <a:extLst>
                  <a:ext uri="{FF2B5EF4-FFF2-40B4-BE49-F238E27FC236}">
                    <a16:creationId xmlns:a16="http://schemas.microsoft.com/office/drawing/2014/main" id="{495603E0-B5FE-BC42-9ED3-FECCE8836E21}"/>
                  </a:ext>
                </a:extLst>
              </p:cNvPr>
              <p:cNvSpPr>
                <a:spLocks/>
              </p:cNvSpPr>
              <p:nvPr/>
            </p:nvSpPr>
            <p:spPr bwMode="auto">
              <a:xfrm>
                <a:off x="13293725" y="3097213"/>
                <a:ext cx="4071938" cy="2713038"/>
              </a:xfrm>
              <a:custGeom>
                <a:avLst/>
                <a:gdLst>
                  <a:gd name="T0" fmla="*/ 855 w 1083"/>
                  <a:gd name="T1" fmla="*/ 218 h 720"/>
                  <a:gd name="T2" fmla="*/ 827 w 1083"/>
                  <a:gd name="T3" fmla="*/ 217 h 720"/>
                  <a:gd name="T4" fmla="*/ 751 w 1083"/>
                  <a:gd name="T5" fmla="*/ 70 h 720"/>
                  <a:gd name="T6" fmla="*/ 724 w 1083"/>
                  <a:gd name="T7" fmla="*/ 52 h 720"/>
                  <a:gd name="T8" fmla="*/ 459 w 1083"/>
                  <a:gd name="T9" fmla="*/ 105 h 720"/>
                  <a:gd name="T10" fmla="*/ 410 w 1083"/>
                  <a:gd name="T11" fmla="*/ 159 h 720"/>
                  <a:gd name="T12" fmla="*/ 202 w 1083"/>
                  <a:gd name="T13" fmla="*/ 208 h 720"/>
                  <a:gd name="T14" fmla="*/ 159 w 1083"/>
                  <a:gd name="T15" fmla="*/ 253 h 720"/>
                  <a:gd name="T16" fmla="*/ 146 w 1083"/>
                  <a:gd name="T17" fmla="*/ 356 h 720"/>
                  <a:gd name="T18" fmla="*/ 58 w 1083"/>
                  <a:gd name="T19" fmla="*/ 419 h 720"/>
                  <a:gd name="T20" fmla="*/ 0 w 1083"/>
                  <a:gd name="T21" fmla="*/ 521 h 720"/>
                  <a:gd name="T22" fmla="*/ 161 w 1083"/>
                  <a:gd name="T23" fmla="*/ 660 h 720"/>
                  <a:gd name="T24" fmla="*/ 189 w 1083"/>
                  <a:gd name="T25" fmla="*/ 662 h 720"/>
                  <a:gd name="T26" fmla="*/ 287 w 1083"/>
                  <a:gd name="T27" fmla="*/ 642 h 720"/>
                  <a:gd name="T28" fmla="*/ 460 w 1083"/>
                  <a:gd name="T29" fmla="*/ 713 h 720"/>
                  <a:gd name="T30" fmla="*/ 668 w 1083"/>
                  <a:gd name="T31" fmla="*/ 650 h 720"/>
                  <a:gd name="T32" fmla="*/ 784 w 1083"/>
                  <a:gd name="T33" fmla="*/ 688 h 720"/>
                  <a:gd name="T34" fmla="*/ 993 w 1083"/>
                  <a:gd name="T35" fmla="*/ 601 h 720"/>
                  <a:gd name="T36" fmla="*/ 1074 w 1083"/>
                  <a:gd name="T37" fmla="*/ 453 h 720"/>
                  <a:gd name="T38" fmla="*/ 855 w 1083"/>
                  <a:gd name="T39" fmla="*/ 218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3" h="720">
                    <a:moveTo>
                      <a:pt x="855" y="218"/>
                    </a:moveTo>
                    <a:cubicBezTo>
                      <a:pt x="846" y="217"/>
                      <a:pt x="837" y="217"/>
                      <a:pt x="827" y="217"/>
                    </a:cubicBezTo>
                    <a:cubicBezTo>
                      <a:pt x="824" y="161"/>
                      <a:pt x="797" y="107"/>
                      <a:pt x="751" y="70"/>
                    </a:cubicBezTo>
                    <a:cubicBezTo>
                      <a:pt x="742" y="64"/>
                      <a:pt x="734" y="57"/>
                      <a:pt x="724" y="52"/>
                    </a:cubicBezTo>
                    <a:cubicBezTo>
                      <a:pt x="634" y="0"/>
                      <a:pt x="521" y="25"/>
                      <a:pt x="459" y="105"/>
                    </a:cubicBezTo>
                    <a:cubicBezTo>
                      <a:pt x="440" y="119"/>
                      <a:pt x="423" y="138"/>
                      <a:pt x="410" y="159"/>
                    </a:cubicBezTo>
                    <a:cubicBezTo>
                      <a:pt x="330" y="127"/>
                      <a:pt x="243" y="147"/>
                      <a:pt x="202" y="208"/>
                    </a:cubicBezTo>
                    <a:cubicBezTo>
                      <a:pt x="185" y="220"/>
                      <a:pt x="170" y="235"/>
                      <a:pt x="159" y="253"/>
                    </a:cubicBezTo>
                    <a:cubicBezTo>
                      <a:pt x="142" y="284"/>
                      <a:pt x="138" y="321"/>
                      <a:pt x="146" y="356"/>
                    </a:cubicBezTo>
                    <a:cubicBezTo>
                      <a:pt x="108" y="369"/>
                      <a:pt x="77" y="391"/>
                      <a:pt x="58" y="419"/>
                    </a:cubicBezTo>
                    <a:cubicBezTo>
                      <a:pt x="22" y="444"/>
                      <a:pt x="0" y="481"/>
                      <a:pt x="0" y="521"/>
                    </a:cubicBezTo>
                    <a:cubicBezTo>
                      <a:pt x="0" y="592"/>
                      <a:pt x="70" y="650"/>
                      <a:pt x="161" y="660"/>
                    </a:cubicBezTo>
                    <a:cubicBezTo>
                      <a:pt x="170" y="661"/>
                      <a:pt x="179" y="662"/>
                      <a:pt x="189" y="662"/>
                    </a:cubicBezTo>
                    <a:cubicBezTo>
                      <a:pt x="225" y="662"/>
                      <a:pt x="258" y="655"/>
                      <a:pt x="287" y="642"/>
                    </a:cubicBezTo>
                    <a:cubicBezTo>
                      <a:pt x="332" y="681"/>
                      <a:pt x="392" y="708"/>
                      <a:pt x="460" y="713"/>
                    </a:cubicBezTo>
                    <a:cubicBezTo>
                      <a:pt x="540" y="720"/>
                      <a:pt x="615" y="694"/>
                      <a:pt x="668" y="650"/>
                    </a:cubicBezTo>
                    <a:cubicBezTo>
                      <a:pt x="702" y="671"/>
                      <a:pt x="741" y="685"/>
                      <a:pt x="784" y="688"/>
                    </a:cubicBezTo>
                    <a:cubicBezTo>
                      <a:pt x="869" y="695"/>
                      <a:pt x="946" y="659"/>
                      <a:pt x="993" y="601"/>
                    </a:cubicBezTo>
                    <a:cubicBezTo>
                      <a:pt x="1039" y="565"/>
                      <a:pt x="1069" y="513"/>
                      <a:pt x="1074" y="453"/>
                    </a:cubicBezTo>
                    <a:cubicBezTo>
                      <a:pt x="1083" y="333"/>
                      <a:pt x="985" y="228"/>
                      <a:pt x="855" y="218"/>
                    </a:cubicBezTo>
                    <a:close/>
                  </a:path>
                </a:pathLst>
              </a:custGeom>
              <a:solidFill>
                <a:srgbClr val="FFA1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17074"/>
                  </a:solidFill>
                  <a:effectLst/>
                  <a:uLnTx/>
                  <a:uFillTx/>
                  <a:latin typeface="Metropolis"/>
                  <a:ea typeface="+mn-ea"/>
                  <a:cs typeface="+mn-cs"/>
                </a:endParaRPr>
              </a:p>
            </p:txBody>
          </p:sp>
          <p:sp>
            <p:nvSpPr>
              <p:cNvPr id="97" name="Freeform 358">
                <a:extLst>
                  <a:ext uri="{FF2B5EF4-FFF2-40B4-BE49-F238E27FC236}">
                    <a16:creationId xmlns:a16="http://schemas.microsoft.com/office/drawing/2014/main" id="{1625BE4D-EFDC-914B-9B8B-E01DB3845144}"/>
                  </a:ext>
                </a:extLst>
              </p:cNvPr>
              <p:cNvSpPr>
                <a:spLocks/>
              </p:cNvSpPr>
              <p:nvPr/>
            </p:nvSpPr>
            <p:spPr bwMode="auto">
              <a:xfrm>
                <a:off x="15978188" y="3360738"/>
                <a:ext cx="1357313" cy="2000250"/>
              </a:xfrm>
              <a:custGeom>
                <a:avLst/>
                <a:gdLst>
                  <a:gd name="T0" fmla="*/ 141 w 361"/>
                  <a:gd name="T1" fmla="*/ 148 h 531"/>
                  <a:gd name="T2" fmla="*/ 114 w 361"/>
                  <a:gd name="T3" fmla="*/ 147 h 531"/>
                  <a:gd name="T4" fmla="*/ 37 w 361"/>
                  <a:gd name="T5" fmla="*/ 0 h 531"/>
                  <a:gd name="T6" fmla="*/ 0 w 361"/>
                  <a:gd name="T7" fmla="*/ 37 h 531"/>
                  <a:gd name="T8" fmla="*/ 77 w 361"/>
                  <a:gd name="T9" fmla="*/ 184 h 531"/>
                  <a:gd name="T10" fmla="*/ 104 w 361"/>
                  <a:gd name="T11" fmla="*/ 185 h 531"/>
                  <a:gd name="T12" fmla="*/ 323 w 361"/>
                  <a:gd name="T13" fmla="*/ 420 h 531"/>
                  <a:gd name="T14" fmla="*/ 279 w 361"/>
                  <a:gd name="T15" fmla="*/ 531 h 531"/>
                  <a:gd name="T16" fmla="*/ 360 w 361"/>
                  <a:gd name="T17" fmla="*/ 383 h 531"/>
                  <a:gd name="T18" fmla="*/ 360 w 361"/>
                  <a:gd name="T19" fmla="*/ 355 h 531"/>
                  <a:gd name="T20" fmla="*/ 141 w 361"/>
                  <a:gd name="T21" fmla="*/ 148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1" h="531">
                    <a:moveTo>
                      <a:pt x="141" y="148"/>
                    </a:moveTo>
                    <a:cubicBezTo>
                      <a:pt x="132" y="147"/>
                      <a:pt x="123" y="147"/>
                      <a:pt x="114" y="147"/>
                    </a:cubicBezTo>
                    <a:cubicBezTo>
                      <a:pt x="110" y="91"/>
                      <a:pt x="83" y="37"/>
                      <a:pt x="37" y="0"/>
                    </a:cubicBezTo>
                    <a:cubicBezTo>
                      <a:pt x="0" y="37"/>
                      <a:pt x="0" y="37"/>
                      <a:pt x="0" y="37"/>
                    </a:cubicBezTo>
                    <a:cubicBezTo>
                      <a:pt x="46" y="74"/>
                      <a:pt x="73" y="128"/>
                      <a:pt x="77" y="184"/>
                    </a:cubicBezTo>
                    <a:cubicBezTo>
                      <a:pt x="86" y="184"/>
                      <a:pt x="95" y="184"/>
                      <a:pt x="104" y="185"/>
                    </a:cubicBezTo>
                    <a:cubicBezTo>
                      <a:pt x="234" y="195"/>
                      <a:pt x="332" y="300"/>
                      <a:pt x="323" y="420"/>
                    </a:cubicBezTo>
                    <a:cubicBezTo>
                      <a:pt x="320" y="461"/>
                      <a:pt x="304" y="499"/>
                      <a:pt x="279" y="531"/>
                    </a:cubicBezTo>
                    <a:cubicBezTo>
                      <a:pt x="325" y="495"/>
                      <a:pt x="355" y="443"/>
                      <a:pt x="360" y="383"/>
                    </a:cubicBezTo>
                    <a:cubicBezTo>
                      <a:pt x="361" y="373"/>
                      <a:pt x="361" y="364"/>
                      <a:pt x="360" y="355"/>
                    </a:cubicBezTo>
                    <a:cubicBezTo>
                      <a:pt x="353" y="247"/>
                      <a:pt x="261" y="157"/>
                      <a:pt x="141" y="148"/>
                    </a:cubicBezTo>
                    <a:close/>
                  </a:path>
                </a:pathLst>
              </a:custGeom>
              <a:solidFill>
                <a:srgbClr val="D381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17074"/>
                  </a:solidFill>
                  <a:effectLst/>
                  <a:uLnTx/>
                  <a:uFillTx/>
                  <a:latin typeface="Metropolis"/>
                  <a:ea typeface="+mn-ea"/>
                  <a:cs typeface="+mn-cs"/>
                </a:endParaRPr>
              </a:p>
            </p:txBody>
          </p:sp>
          <p:sp>
            <p:nvSpPr>
              <p:cNvPr id="98" name="Freeform 359">
                <a:extLst>
                  <a:ext uri="{FF2B5EF4-FFF2-40B4-BE49-F238E27FC236}">
                    <a16:creationId xmlns:a16="http://schemas.microsoft.com/office/drawing/2014/main" id="{7C10F2DD-B0B2-D04D-8EA9-77536B7889FC}"/>
                  </a:ext>
                </a:extLst>
              </p:cNvPr>
              <p:cNvSpPr>
                <a:spLocks/>
              </p:cNvSpPr>
              <p:nvPr/>
            </p:nvSpPr>
            <p:spPr bwMode="auto">
              <a:xfrm>
                <a:off x="14052550" y="3576638"/>
                <a:ext cx="782638" cy="304800"/>
              </a:xfrm>
              <a:custGeom>
                <a:avLst/>
                <a:gdLst>
                  <a:gd name="T0" fmla="*/ 186 w 208"/>
                  <a:gd name="T1" fmla="*/ 76 h 81"/>
                  <a:gd name="T2" fmla="*/ 202 w 208"/>
                  <a:gd name="T3" fmla="*/ 40 h 81"/>
                  <a:gd name="T4" fmla="*/ 208 w 208"/>
                  <a:gd name="T5" fmla="*/ 32 h 81"/>
                  <a:gd name="T6" fmla="*/ 0 w 208"/>
                  <a:gd name="T7" fmla="*/ 81 h 81"/>
                  <a:gd name="T8" fmla="*/ 186 w 208"/>
                  <a:gd name="T9" fmla="*/ 76 h 81"/>
                </a:gdLst>
                <a:ahLst/>
                <a:cxnLst>
                  <a:cxn ang="0">
                    <a:pos x="T0" y="T1"/>
                  </a:cxn>
                  <a:cxn ang="0">
                    <a:pos x="T2" y="T3"/>
                  </a:cxn>
                  <a:cxn ang="0">
                    <a:pos x="T4" y="T5"/>
                  </a:cxn>
                  <a:cxn ang="0">
                    <a:pos x="T6" y="T7"/>
                  </a:cxn>
                  <a:cxn ang="0">
                    <a:pos x="T8" y="T9"/>
                  </a:cxn>
                </a:cxnLst>
                <a:rect l="0" t="0" r="r" b="b"/>
                <a:pathLst>
                  <a:path w="208" h="81">
                    <a:moveTo>
                      <a:pt x="186" y="76"/>
                    </a:moveTo>
                    <a:cubicBezTo>
                      <a:pt x="190" y="63"/>
                      <a:pt x="196" y="52"/>
                      <a:pt x="202" y="40"/>
                    </a:cubicBezTo>
                    <a:cubicBezTo>
                      <a:pt x="204" y="37"/>
                      <a:pt x="206" y="35"/>
                      <a:pt x="208" y="32"/>
                    </a:cubicBezTo>
                    <a:cubicBezTo>
                      <a:pt x="128" y="0"/>
                      <a:pt x="41" y="20"/>
                      <a:pt x="0" y="81"/>
                    </a:cubicBezTo>
                    <a:cubicBezTo>
                      <a:pt x="49" y="48"/>
                      <a:pt x="121" y="44"/>
                      <a:pt x="186" y="76"/>
                    </a:cubicBezTo>
                    <a:close/>
                  </a:path>
                </a:pathLst>
              </a:custGeom>
              <a:solidFill>
                <a:srgbClr val="F898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17074"/>
                  </a:solidFill>
                  <a:effectLst/>
                  <a:uLnTx/>
                  <a:uFillTx/>
                  <a:latin typeface="Metropolis"/>
                  <a:ea typeface="+mn-ea"/>
                  <a:cs typeface="+mn-cs"/>
                </a:endParaRPr>
              </a:p>
            </p:txBody>
          </p:sp>
          <p:sp>
            <p:nvSpPr>
              <p:cNvPr id="99" name="Freeform 360">
                <a:extLst>
                  <a:ext uri="{FF2B5EF4-FFF2-40B4-BE49-F238E27FC236}">
                    <a16:creationId xmlns:a16="http://schemas.microsoft.com/office/drawing/2014/main" id="{2A2AABF1-041C-BB49-AADE-63B7FDB235B9}"/>
                  </a:ext>
                </a:extLst>
              </p:cNvPr>
              <p:cNvSpPr>
                <a:spLocks/>
              </p:cNvSpPr>
              <p:nvPr/>
            </p:nvSpPr>
            <p:spPr bwMode="auto">
              <a:xfrm>
                <a:off x="13511213" y="4438651"/>
                <a:ext cx="360363" cy="236538"/>
              </a:xfrm>
              <a:custGeom>
                <a:avLst/>
                <a:gdLst>
                  <a:gd name="T0" fmla="*/ 88 w 96"/>
                  <a:gd name="T1" fmla="*/ 0 h 63"/>
                  <a:gd name="T2" fmla="*/ 0 w 96"/>
                  <a:gd name="T3" fmla="*/ 63 h 63"/>
                  <a:gd name="T4" fmla="*/ 96 w 96"/>
                  <a:gd name="T5" fmla="*/ 26 h 63"/>
                  <a:gd name="T6" fmla="*/ 88 w 96"/>
                  <a:gd name="T7" fmla="*/ 0 h 63"/>
                </a:gdLst>
                <a:ahLst/>
                <a:cxnLst>
                  <a:cxn ang="0">
                    <a:pos x="T0" y="T1"/>
                  </a:cxn>
                  <a:cxn ang="0">
                    <a:pos x="T2" y="T3"/>
                  </a:cxn>
                  <a:cxn ang="0">
                    <a:pos x="T4" y="T5"/>
                  </a:cxn>
                  <a:cxn ang="0">
                    <a:pos x="T6" y="T7"/>
                  </a:cxn>
                </a:cxnLst>
                <a:rect l="0" t="0" r="r" b="b"/>
                <a:pathLst>
                  <a:path w="96" h="63">
                    <a:moveTo>
                      <a:pt x="88" y="0"/>
                    </a:moveTo>
                    <a:cubicBezTo>
                      <a:pt x="50" y="13"/>
                      <a:pt x="19" y="35"/>
                      <a:pt x="0" y="63"/>
                    </a:cubicBezTo>
                    <a:cubicBezTo>
                      <a:pt x="26" y="44"/>
                      <a:pt x="59" y="31"/>
                      <a:pt x="96" y="26"/>
                    </a:cubicBezTo>
                    <a:cubicBezTo>
                      <a:pt x="92" y="17"/>
                      <a:pt x="90" y="8"/>
                      <a:pt x="88" y="0"/>
                    </a:cubicBezTo>
                    <a:close/>
                  </a:path>
                </a:pathLst>
              </a:custGeom>
              <a:solidFill>
                <a:srgbClr val="F898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17074"/>
                  </a:solidFill>
                  <a:effectLst/>
                  <a:uLnTx/>
                  <a:uFillTx/>
                  <a:latin typeface="Metropolis"/>
                  <a:ea typeface="+mn-ea"/>
                  <a:cs typeface="+mn-cs"/>
                </a:endParaRPr>
              </a:p>
            </p:txBody>
          </p:sp>
          <p:sp>
            <p:nvSpPr>
              <p:cNvPr id="100" name="Freeform 361">
                <a:extLst>
                  <a:ext uri="{FF2B5EF4-FFF2-40B4-BE49-F238E27FC236}">
                    <a16:creationId xmlns:a16="http://schemas.microsoft.com/office/drawing/2014/main" id="{F02D80E5-5ABC-524B-A55B-B3F4D3C3C983}"/>
                  </a:ext>
                </a:extLst>
              </p:cNvPr>
              <p:cNvSpPr>
                <a:spLocks/>
              </p:cNvSpPr>
              <p:nvPr/>
            </p:nvSpPr>
            <p:spPr bwMode="auto">
              <a:xfrm>
                <a:off x="15019338" y="3162301"/>
                <a:ext cx="1098550" cy="338138"/>
              </a:xfrm>
              <a:custGeom>
                <a:avLst/>
                <a:gdLst>
                  <a:gd name="T0" fmla="*/ 228 w 292"/>
                  <a:gd name="T1" fmla="*/ 72 h 90"/>
                  <a:gd name="T2" fmla="*/ 255 w 292"/>
                  <a:gd name="T3" fmla="*/ 90 h 90"/>
                  <a:gd name="T4" fmla="*/ 292 w 292"/>
                  <a:gd name="T5" fmla="*/ 53 h 90"/>
                  <a:gd name="T6" fmla="*/ 265 w 292"/>
                  <a:gd name="T7" fmla="*/ 35 h 90"/>
                  <a:gd name="T8" fmla="*/ 93 w 292"/>
                  <a:gd name="T9" fmla="*/ 20 h 90"/>
                  <a:gd name="T10" fmla="*/ 0 w 292"/>
                  <a:gd name="T11" fmla="*/ 88 h 90"/>
                  <a:gd name="T12" fmla="*/ 228 w 292"/>
                  <a:gd name="T13" fmla="*/ 72 h 90"/>
                </a:gdLst>
                <a:ahLst/>
                <a:cxnLst>
                  <a:cxn ang="0">
                    <a:pos x="T0" y="T1"/>
                  </a:cxn>
                  <a:cxn ang="0">
                    <a:pos x="T2" y="T3"/>
                  </a:cxn>
                  <a:cxn ang="0">
                    <a:pos x="T4" y="T5"/>
                  </a:cxn>
                  <a:cxn ang="0">
                    <a:pos x="T6" y="T7"/>
                  </a:cxn>
                  <a:cxn ang="0">
                    <a:pos x="T8" y="T9"/>
                  </a:cxn>
                  <a:cxn ang="0">
                    <a:pos x="T10" y="T11"/>
                  </a:cxn>
                  <a:cxn ang="0">
                    <a:pos x="T12" y="T13"/>
                  </a:cxn>
                </a:cxnLst>
                <a:rect l="0" t="0" r="r" b="b"/>
                <a:pathLst>
                  <a:path w="292" h="90">
                    <a:moveTo>
                      <a:pt x="228" y="72"/>
                    </a:moveTo>
                    <a:cubicBezTo>
                      <a:pt x="238" y="77"/>
                      <a:pt x="247" y="84"/>
                      <a:pt x="255" y="90"/>
                    </a:cubicBezTo>
                    <a:cubicBezTo>
                      <a:pt x="292" y="53"/>
                      <a:pt x="292" y="53"/>
                      <a:pt x="292" y="53"/>
                    </a:cubicBezTo>
                    <a:cubicBezTo>
                      <a:pt x="283" y="47"/>
                      <a:pt x="275" y="40"/>
                      <a:pt x="265" y="35"/>
                    </a:cubicBezTo>
                    <a:cubicBezTo>
                      <a:pt x="210" y="4"/>
                      <a:pt x="148" y="0"/>
                      <a:pt x="93" y="20"/>
                    </a:cubicBezTo>
                    <a:cubicBezTo>
                      <a:pt x="57" y="33"/>
                      <a:pt x="24" y="56"/>
                      <a:pt x="0" y="88"/>
                    </a:cubicBezTo>
                    <a:cubicBezTo>
                      <a:pt x="64" y="38"/>
                      <a:pt x="154" y="29"/>
                      <a:pt x="228" y="72"/>
                    </a:cubicBezTo>
                    <a:close/>
                  </a:path>
                </a:pathLst>
              </a:custGeom>
              <a:solidFill>
                <a:srgbClr val="F898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17074"/>
                  </a:solidFill>
                  <a:effectLst/>
                  <a:uLnTx/>
                  <a:uFillTx/>
                  <a:latin typeface="Metropolis"/>
                  <a:ea typeface="+mn-ea"/>
                  <a:cs typeface="+mn-cs"/>
                </a:endParaRPr>
              </a:p>
            </p:txBody>
          </p:sp>
          <p:sp>
            <p:nvSpPr>
              <p:cNvPr id="101" name="Freeform 362">
                <a:extLst>
                  <a:ext uri="{FF2B5EF4-FFF2-40B4-BE49-F238E27FC236}">
                    <a16:creationId xmlns:a16="http://schemas.microsoft.com/office/drawing/2014/main" id="{5B3C57F1-1198-FD4B-9C17-1026E708C0DA}"/>
                  </a:ext>
                </a:extLst>
              </p:cNvPr>
              <p:cNvSpPr>
                <a:spLocks/>
              </p:cNvSpPr>
              <p:nvPr/>
            </p:nvSpPr>
            <p:spPr bwMode="auto">
              <a:xfrm>
                <a:off x="13293725" y="3270251"/>
                <a:ext cx="2684463" cy="2312988"/>
              </a:xfrm>
              <a:custGeom>
                <a:avLst/>
                <a:gdLst>
                  <a:gd name="T0" fmla="*/ 687 w 714"/>
                  <a:gd name="T1" fmla="*/ 43 h 614"/>
                  <a:gd name="T2" fmla="*/ 459 w 714"/>
                  <a:gd name="T3" fmla="*/ 59 h 614"/>
                  <a:gd name="T4" fmla="*/ 410 w 714"/>
                  <a:gd name="T5" fmla="*/ 113 h 614"/>
                  <a:gd name="T6" fmla="*/ 404 w 714"/>
                  <a:gd name="T7" fmla="*/ 121 h 614"/>
                  <a:gd name="T8" fmla="*/ 388 w 714"/>
                  <a:gd name="T9" fmla="*/ 157 h 614"/>
                  <a:gd name="T10" fmla="*/ 202 w 714"/>
                  <a:gd name="T11" fmla="*/ 162 h 614"/>
                  <a:gd name="T12" fmla="*/ 159 w 714"/>
                  <a:gd name="T13" fmla="*/ 207 h 614"/>
                  <a:gd name="T14" fmla="*/ 146 w 714"/>
                  <a:gd name="T15" fmla="*/ 310 h 614"/>
                  <a:gd name="T16" fmla="*/ 154 w 714"/>
                  <a:gd name="T17" fmla="*/ 336 h 614"/>
                  <a:gd name="T18" fmla="*/ 58 w 714"/>
                  <a:gd name="T19" fmla="*/ 373 h 614"/>
                  <a:gd name="T20" fmla="*/ 50 w 714"/>
                  <a:gd name="T21" fmla="*/ 379 h 614"/>
                  <a:gd name="T22" fmla="*/ 0 w 714"/>
                  <a:gd name="T23" fmla="*/ 475 h 614"/>
                  <a:gd name="T24" fmla="*/ 161 w 714"/>
                  <a:gd name="T25" fmla="*/ 614 h 614"/>
                  <a:gd name="T26" fmla="*/ 198 w 714"/>
                  <a:gd name="T27" fmla="*/ 578 h 614"/>
                  <a:gd name="T28" fmla="*/ 714 w 714"/>
                  <a:gd name="T29" fmla="*/ 61 h 614"/>
                  <a:gd name="T30" fmla="*/ 687 w 714"/>
                  <a:gd name="T31" fmla="*/ 43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4" h="614">
                    <a:moveTo>
                      <a:pt x="687" y="43"/>
                    </a:moveTo>
                    <a:cubicBezTo>
                      <a:pt x="613" y="0"/>
                      <a:pt x="523" y="9"/>
                      <a:pt x="459" y="59"/>
                    </a:cubicBezTo>
                    <a:cubicBezTo>
                      <a:pt x="440" y="73"/>
                      <a:pt x="423" y="92"/>
                      <a:pt x="410" y="113"/>
                    </a:cubicBezTo>
                    <a:cubicBezTo>
                      <a:pt x="408" y="116"/>
                      <a:pt x="406" y="118"/>
                      <a:pt x="404" y="121"/>
                    </a:cubicBezTo>
                    <a:cubicBezTo>
                      <a:pt x="398" y="133"/>
                      <a:pt x="392" y="144"/>
                      <a:pt x="388" y="157"/>
                    </a:cubicBezTo>
                    <a:cubicBezTo>
                      <a:pt x="323" y="125"/>
                      <a:pt x="251" y="129"/>
                      <a:pt x="202" y="162"/>
                    </a:cubicBezTo>
                    <a:cubicBezTo>
                      <a:pt x="185" y="174"/>
                      <a:pt x="170" y="189"/>
                      <a:pt x="159" y="207"/>
                    </a:cubicBezTo>
                    <a:cubicBezTo>
                      <a:pt x="142" y="238"/>
                      <a:pt x="138" y="275"/>
                      <a:pt x="146" y="310"/>
                    </a:cubicBezTo>
                    <a:cubicBezTo>
                      <a:pt x="148" y="318"/>
                      <a:pt x="150" y="327"/>
                      <a:pt x="154" y="336"/>
                    </a:cubicBezTo>
                    <a:cubicBezTo>
                      <a:pt x="117" y="341"/>
                      <a:pt x="84" y="354"/>
                      <a:pt x="58" y="373"/>
                    </a:cubicBezTo>
                    <a:cubicBezTo>
                      <a:pt x="56" y="375"/>
                      <a:pt x="53" y="377"/>
                      <a:pt x="50" y="379"/>
                    </a:cubicBezTo>
                    <a:cubicBezTo>
                      <a:pt x="19" y="404"/>
                      <a:pt x="0" y="438"/>
                      <a:pt x="0" y="475"/>
                    </a:cubicBezTo>
                    <a:cubicBezTo>
                      <a:pt x="0" y="546"/>
                      <a:pt x="70" y="604"/>
                      <a:pt x="161" y="614"/>
                    </a:cubicBezTo>
                    <a:cubicBezTo>
                      <a:pt x="198" y="578"/>
                      <a:pt x="198" y="578"/>
                      <a:pt x="198" y="578"/>
                    </a:cubicBezTo>
                    <a:cubicBezTo>
                      <a:pt x="714" y="61"/>
                      <a:pt x="714" y="61"/>
                      <a:pt x="714" y="61"/>
                    </a:cubicBezTo>
                    <a:cubicBezTo>
                      <a:pt x="706" y="55"/>
                      <a:pt x="697" y="48"/>
                      <a:pt x="687" y="43"/>
                    </a:cubicBezTo>
                    <a:close/>
                  </a:path>
                </a:pathLst>
              </a:custGeom>
              <a:solidFill>
                <a:srgbClr val="FFA1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17074"/>
                  </a:solidFill>
                  <a:effectLst/>
                  <a:uLnTx/>
                  <a:uFillTx/>
                  <a:latin typeface="Metropolis"/>
                  <a:ea typeface="+mn-ea"/>
                  <a:cs typeface="+mn-cs"/>
                </a:endParaRPr>
              </a:p>
            </p:txBody>
          </p:sp>
          <p:sp>
            <p:nvSpPr>
              <p:cNvPr id="102" name="Freeform 363">
                <a:extLst>
                  <a:ext uri="{FF2B5EF4-FFF2-40B4-BE49-F238E27FC236}">
                    <a16:creationId xmlns:a16="http://schemas.microsoft.com/office/drawing/2014/main" id="{A086DEB0-F1B6-5341-8534-3BCCB21C8AA3}"/>
                  </a:ext>
                </a:extLst>
              </p:cNvPr>
              <p:cNvSpPr>
                <a:spLocks/>
              </p:cNvSpPr>
              <p:nvPr/>
            </p:nvSpPr>
            <p:spPr bwMode="auto">
              <a:xfrm>
                <a:off x="13901292" y="3499430"/>
                <a:ext cx="3327400" cy="2293937"/>
              </a:xfrm>
              <a:custGeom>
                <a:avLst/>
                <a:gdLst>
                  <a:gd name="T0" fmla="*/ 657 w 885"/>
                  <a:gd name="T1" fmla="*/ 148 h 609"/>
                  <a:gd name="T2" fmla="*/ 630 w 885"/>
                  <a:gd name="T3" fmla="*/ 147 h 609"/>
                  <a:gd name="T4" fmla="*/ 553 w 885"/>
                  <a:gd name="T5" fmla="*/ 0 h 609"/>
                  <a:gd name="T6" fmla="*/ 37 w 885"/>
                  <a:gd name="T7" fmla="*/ 517 h 609"/>
                  <a:gd name="T8" fmla="*/ 0 w 885"/>
                  <a:gd name="T9" fmla="*/ 553 h 609"/>
                  <a:gd name="T10" fmla="*/ 28 w 885"/>
                  <a:gd name="T11" fmla="*/ 555 h 609"/>
                  <a:gd name="T12" fmla="*/ 126 w 885"/>
                  <a:gd name="T13" fmla="*/ 535 h 609"/>
                  <a:gd name="T14" fmla="*/ 299 w 885"/>
                  <a:gd name="T15" fmla="*/ 606 h 609"/>
                  <a:gd name="T16" fmla="*/ 391 w 885"/>
                  <a:gd name="T17" fmla="*/ 600 h 609"/>
                  <a:gd name="T18" fmla="*/ 507 w 885"/>
                  <a:gd name="T19" fmla="*/ 543 h 609"/>
                  <a:gd name="T20" fmla="*/ 623 w 885"/>
                  <a:gd name="T21" fmla="*/ 581 h 609"/>
                  <a:gd name="T22" fmla="*/ 832 w 885"/>
                  <a:gd name="T23" fmla="*/ 494 h 609"/>
                  <a:gd name="T24" fmla="*/ 876 w 885"/>
                  <a:gd name="T25" fmla="*/ 383 h 609"/>
                  <a:gd name="T26" fmla="*/ 657 w 885"/>
                  <a:gd name="T27" fmla="*/ 148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5" h="609">
                    <a:moveTo>
                      <a:pt x="657" y="148"/>
                    </a:moveTo>
                    <a:cubicBezTo>
                      <a:pt x="648" y="147"/>
                      <a:pt x="639" y="147"/>
                      <a:pt x="630" y="147"/>
                    </a:cubicBezTo>
                    <a:cubicBezTo>
                      <a:pt x="626" y="91"/>
                      <a:pt x="599" y="37"/>
                      <a:pt x="553" y="0"/>
                    </a:cubicBezTo>
                    <a:cubicBezTo>
                      <a:pt x="37" y="517"/>
                      <a:pt x="37" y="517"/>
                      <a:pt x="37" y="517"/>
                    </a:cubicBezTo>
                    <a:cubicBezTo>
                      <a:pt x="0" y="553"/>
                      <a:pt x="0" y="553"/>
                      <a:pt x="0" y="553"/>
                    </a:cubicBezTo>
                    <a:cubicBezTo>
                      <a:pt x="9" y="554"/>
                      <a:pt x="18" y="555"/>
                      <a:pt x="28" y="555"/>
                    </a:cubicBezTo>
                    <a:cubicBezTo>
                      <a:pt x="64" y="555"/>
                      <a:pt x="97" y="548"/>
                      <a:pt x="126" y="535"/>
                    </a:cubicBezTo>
                    <a:cubicBezTo>
                      <a:pt x="171" y="574"/>
                      <a:pt x="231" y="601"/>
                      <a:pt x="299" y="606"/>
                    </a:cubicBezTo>
                    <a:cubicBezTo>
                      <a:pt x="331" y="609"/>
                      <a:pt x="362" y="606"/>
                      <a:pt x="391" y="600"/>
                    </a:cubicBezTo>
                    <a:cubicBezTo>
                      <a:pt x="435" y="590"/>
                      <a:pt x="475" y="570"/>
                      <a:pt x="507" y="543"/>
                    </a:cubicBezTo>
                    <a:cubicBezTo>
                      <a:pt x="541" y="564"/>
                      <a:pt x="580" y="578"/>
                      <a:pt x="623" y="581"/>
                    </a:cubicBezTo>
                    <a:cubicBezTo>
                      <a:pt x="708" y="588"/>
                      <a:pt x="785" y="552"/>
                      <a:pt x="832" y="494"/>
                    </a:cubicBezTo>
                    <a:cubicBezTo>
                      <a:pt x="857" y="462"/>
                      <a:pt x="873" y="424"/>
                      <a:pt x="876" y="383"/>
                    </a:cubicBezTo>
                    <a:cubicBezTo>
                      <a:pt x="885" y="263"/>
                      <a:pt x="787" y="158"/>
                      <a:pt x="657" y="148"/>
                    </a:cubicBezTo>
                    <a:close/>
                  </a:path>
                </a:pathLst>
              </a:custGeom>
              <a:solidFill>
                <a:srgbClr val="F898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17074"/>
                  </a:solidFill>
                  <a:effectLst/>
                  <a:uLnTx/>
                  <a:uFillTx/>
                  <a:latin typeface="Metropolis"/>
                  <a:ea typeface="+mn-ea"/>
                  <a:cs typeface="+mn-cs"/>
                </a:endParaRPr>
              </a:p>
            </p:txBody>
          </p:sp>
        </p:grpSp>
        <p:grpSp>
          <p:nvGrpSpPr>
            <p:cNvPr id="45" name="Group 44">
              <a:extLst>
                <a:ext uri="{FF2B5EF4-FFF2-40B4-BE49-F238E27FC236}">
                  <a16:creationId xmlns:a16="http://schemas.microsoft.com/office/drawing/2014/main" id="{EC9725AF-96B3-F549-9E50-87715ACB4500}"/>
                </a:ext>
              </a:extLst>
            </p:cNvPr>
            <p:cNvGrpSpPr/>
            <p:nvPr/>
          </p:nvGrpSpPr>
          <p:grpSpPr>
            <a:xfrm>
              <a:off x="5341814" y="3109784"/>
              <a:ext cx="338131" cy="332748"/>
              <a:chOff x="5956300" y="-752475"/>
              <a:chExt cx="625476" cy="620713"/>
            </a:xfrm>
            <a:solidFill>
              <a:schemeClr val="tx1"/>
            </a:solidFill>
          </p:grpSpPr>
          <p:sp>
            <p:nvSpPr>
              <p:cNvPr id="82" name="Rectangle 5">
                <a:extLst>
                  <a:ext uri="{FF2B5EF4-FFF2-40B4-BE49-F238E27FC236}">
                    <a16:creationId xmlns:a16="http://schemas.microsoft.com/office/drawing/2014/main" id="{E57AC6CA-0DD5-1347-9487-5AE41463C8A3}"/>
                  </a:ext>
                </a:extLst>
              </p:cNvPr>
              <p:cNvSpPr>
                <a:spLocks noChangeArrowheads="1"/>
              </p:cNvSpPr>
              <p:nvPr/>
            </p:nvSpPr>
            <p:spPr bwMode="auto">
              <a:xfrm>
                <a:off x="6338888" y="-234950"/>
                <a:ext cx="26988" cy="103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717074"/>
                  </a:solidFill>
                  <a:effectLst/>
                  <a:uLnTx/>
                  <a:uFillTx/>
                  <a:latin typeface="Metropolis"/>
                  <a:ea typeface="+mn-ea"/>
                  <a:cs typeface="+mn-cs"/>
                </a:endParaRPr>
              </a:p>
            </p:txBody>
          </p:sp>
          <p:sp>
            <p:nvSpPr>
              <p:cNvPr id="83" name="Rectangle 6">
                <a:extLst>
                  <a:ext uri="{FF2B5EF4-FFF2-40B4-BE49-F238E27FC236}">
                    <a16:creationId xmlns:a16="http://schemas.microsoft.com/office/drawing/2014/main" id="{A4F89A7E-3AD6-6C4B-81C0-1DBA815FE0E4}"/>
                  </a:ext>
                </a:extLst>
              </p:cNvPr>
              <p:cNvSpPr>
                <a:spLocks noChangeArrowheads="1"/>
              </p:cNvSpPr>
              <p:nvPr/>
            </p:nvSpPr>
            <p:spPr bwMode="auto">
              <a:xfrm>
                <a:off x="6478588" y="-542925"/>
                <a:ext cx="103188" cy="26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717074"/>
                  </a:solidFill>
                  <a:effectLst/>
                  <a:uLnTx/>
                  <a:uFillTx/>
                  <a:latin typeface="Metropolis"/>
                  <a:ea typeface="+mn-ea"/>
                  <a:cs typeface="+mn-cs"/>
                </a:endParaRPr>
              </a:p>
            </p:txBody>
          </p:sp>
          <p:sp>
            <p:nvSpPr>
              <p:cNvPr id="84" name="Rectangle 7">
                <a:extLst>
                  <a:ext uri="{FF2B5EF4-FFF2-40B4-BE49-F238E27FC236}">
                    <a16:creationId xmlns:a16="http://schemas.microsoft.com/office/drawing/2014/main" id="{1E982E5A-FEBB-514F-9F51-60B338746AB1}"/>
                  </a:ext>
                </a:extLst>
              </p:cNvPr>
              <p:cNvSpPr>
                <a:spLocks noChangeArrowheads="1"/>
              </p:cNvSpPr>
              <p:nvPr/>
            </p:nvSpPr>
            <p:spPr bwMode="auto">
              <a:xfrm>
                <a:off x="6478588" y="-458788"/>
                <a:ext cx="103188" cy="26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717074"/>
                  </a:solidFill>
                  <a:effectLst/>
                  <a:uLnTx/>
                  <a:uFillTx/>
                  <a:latin typeface="Metropolis"/>
                  <a:ea typeface="+mn-ea"/>
                  <a:cs typeface="+mn-cs"/>
                </a:endParaRPr>
              </a:p>
            </p:txBody>
          </p:sp>
          <p:sp>
            <p:nvSpPr>
              <p:cNvPr id="85" name="Freeform 8">
                <a:extLst>
                  <a:ext uri="{FF2B5EF4-FFF2-40B4-BE49-F238E27FC236}">
                    <a16:creationId xmlns:a16="http://schemas.microsoft.com/office/drawing/2014/main" id="{F3617E0C-E547-0A47-AB2C-A7558EF3A53C}"/>
                  </a:ext>
                </a:extLst>
              </p:cNvPr>
              <p:cNvSpPr>
                <a:spLocks noEditPoints="1"/>
              </p:cNvSpPr>
              <p:nvPr/>
            </p:nvSpPr>
            <p:spPr bwMode="auto">
              <a:xfrm>
                <a:off x="6119813" y="-584200"/>
                <a:ext cx="295275" cy="293688"/>
              </a:xfrm>
              <a:custGeom>
                <a:avLst/>
                <a:gdLst>
                  <a:gd name="T0" fmla="*/ 186 w 186"/>
                  <a:gd name="T1" fmla="*/ 185 h 185"/>
                  <a:gd name="T2" fmla="*/ 0 w 186"/>
                  <a:gd name="T3" fmla="*/ 185 h 185"/>
                  <a:gd name="T4" fmla="*/ 0 w 186"/>
                  <a:gd name="T5" fmla="*/ 0 h 185"/>
                  <a:gd name="T6" fmla="*/ 186 w 186"/>
                  <a:gd name="T7" fmla="*/ 0 h 185"/>
                  <a:gd name="T8" fmla="*/ 186 w 186"/>
                  <a:gd name="T9" fmla="*/ 185 h 185"/>
                  <a:gd name="T10" fmla="*/ 17 w 186"/>
                  <a:gd name="T11" fmla="*/ 168 h 185"/>
                  <a:gd name="T12" fmla="*/ 169 w 186"/>
                  <a:gd name="T13" fmla="*/ 168 h 185"/>
                  <a:gd name="T14" fmla="*/ 169 w 186"/>
                  <a:gd name="T15" fmla="*/ 17 h 185"/>
                  <a:gd name="T16" fmla="*/ 17 w 186"/>
                  <a:gd name="T17" fmla="*/ 17 h 185"/>
                  <a:gd name="T18" fmla="*/ 17 w 186"/>
                  <a:gd name="T19" fmla="*/ 16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6" h="185">
                    <a:moveTo>
                      <a:pt x="186" y="185"/>
                    </a:moveTo>
                    <a:lnTo>
                      <a:pt x="0" y="185"/>
                    </a:lnTo>
                    <a:lnTo>
                      <a:pt x="0" y="0"/>
                    </a:lnTo>
                    <a:lnTo>
                      <a:pt x="186" y="0"/>
                    </a:lnTo>
                    <a:lnTo>
                      <a:pt x="186" y="185"/>
                    </a:lnTo>
                    <a:close/>
                    <a:moveTo>
                      <a:pt x="17" y="168"/>
                    </a:moveTo>
                    <a:lnTo>
                      <a:pt x="169" y="168"/>
                    </a:lnTo>
                    <a:lnTo>
                      <a:pt x="169" y="17"/>
                    </a:lnTo>
                    <a:lnTo>
                      <a:pt x="17" y="17"/>
                    </a:lnTo>
                    <a:lnTo>
                      <a:pt x="17"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717074"/>
                  </a:solidFill>
                  <a:effectLst/>
                  <a:uLnTx/>
                  <a:uFillTx/>
                  <a:latin typeface="Metropolis"/>
                  <a:ea typeface="+mn-ea"/>
                  <a:cs typeface="+mn-cs"/>
                </a:endParaRPr>
              </a:p>
            </p:txBody>
          </p:sp>
          <p:sp>
            <p:nvSpPr>
              <p:cNvPr id="86" name="Freeform 9">
                <a:extLst>
                  <a:ext uri="{FF2B5EF4-FFF2-40B4-BE49-F238E27FC236}">
                    <a16:creationId xmlns:a16="http://schemas.microsoft.com/office/drawing/2014/main" id="{85B1F5F0-1244-0142-B789-3A1499ED2B04}"/>
                  </a:ext>
                </a:extLst>
              </p:cNvPr>
              <p:cNvSpPr>
                <a:spLocks noEditPoints="1"/>
              </p:cNvSpPr>
              <p:nvPr/>
            </p:nvSpPr>
            <p:spPr bwMode="auto">
              <a:xfrm>
                <a:off x="6042025" y="-663575"/>
                <a:ext cx="450850" cy="452438"/>
              </a:xfrm>
              <a:custGeom>
                <a:avLst/>
                <a:gdLst>
                  <a:gd name="T0" fmla="*/ 136 w 167"/>
                  <a:gd name="T1" fmla="*/ 166 h 166"/>
                  <a:gd name="T2" fmla="*/ 32 w 167"/>
                  <a:gd name="T3" fmla="*/ 166 h 166"/>
                  <a:gd name="T4" fmla="*/ 0 w 167"/>
                  <a:gd name="T5" fmla="*/ 135 h 166"/>
                  <a:gd name="T6" fmla="*/ 0 w 167"/>
                  <a:gd name="T7" fmla="*/ 31 h 166"/>
                  <a:gd name="T8" fmla="*/ 32 w 167"/>
                  <a:gd name="T9" fmla="*/ 0 h 166"/>
                  <a:gd name="T10" fmla="*/ 136 w 167"/>
                  <a:gd name="T11" fmla="*/ 0 h 166"/>
                  <a:gd name="T12" fmla="*/ 167 w 167"/>
                  <a:gd name="T13" fmla="*/ 31 h 166"/>
                  <a:gd name="T14" fmla="*/ 167 w 167"/>
                  <a:gd name="T15" fmla="*/ 135 h 166"/>
                  <a:gd name="T16" fmla="*/ 136 w 167"/>
                  <a:gd name="T17" fmla="*/ 166 h 166"/>
                  <a:gd name="T18" fmla="*/ 32 w 167"/>
                  <a:gd name="T19" fmla="*/ 10 h 166"/>
                  <a:gd name="T20" fmla="*/ 10 w 167"/>
                  <a:gd name="T21" fmla="*/ 31 h 166"/>
                  <a:gd name="T22" fmla="*/ 10 w 167"/>
                  <a:gd name="T23" fmla="*/ 135 h 166"/>
                  <a:gd name="T24" fmla="*/ 32 w 167"/>
                  <a:gd name="T25" fmla="*/ 156 h 166"/>
                  <a:gd name="T26" fmla="*/ 136 w 167"/>
                  <a:gd name="T27" fmla="*/ 156 h 166"/>
                  <a:gd name="T28" fmla="*/ 157 w 167"/>
                  <a:gd name="T29" fmla="*/ 135 h 166"/>
                  <a:gd name="T30" fmla="*/ 157 w 167"/>
                  <a:gd name="T31" fmla="*/ 31 h 166"/>
                  <a:gd name="T32" fmla="*/ 136 w 167"/>
                  <a:gd name="T33" fmla="*/ 10 h 166"/>
                  <a:gd name="T34" fmla="*/ 32 w 167"/>
                  <a:gd name="T35" fmla="*/ 1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7" h="166">
                    <a:moveTo>
                      <a:pt x="136" y="166"/>
                    </a:moveTo>
                    <a:cubicBezTo>
                      <a:pt x="32" y="166"/>
                      <a:pt x="32" y="166"/>
                      <a:pt x="32" y="166"/>
                    </a:cubicBezTo>
                    <a:cubicBezTo>
                      <a:pt x="14" y="166"/>
                      <a:pt x="0" y="152"/>
                      <a:pt x="0" y="135"/>
                    </a:cubicBezTo>
                    <a:cubicBezTo>
                      <a:pt x="0" y="31"/>
                      <a:pt x="0" y="31"/>
                      <a:pt x="0" y="31"/>
                    </a:cubicBezTo>
                    <a:cubicBezTo>
                      <a:pt x="0" y="14"/>
                      <a:pt x="14" y="0"/>
                      <a:pt x="32" y="0"/>
                    </a:cubicBezTo>
                    <a:cubicBezTo>
                      <a:pt x="136" y="0"/>
                      <a:pt x="136" y="0"/>
                      <a:pt x="136" y="0"/>
                    </a:cubicBezTo>
                    <a:cubicBezTo>
                      <a:pt x="153" y="0"/>
                      <a:pt x="167" y="14"/>
                      <a:pt x="167" y="31"/>
                    </a:cubicBezTo>
                    <a:cubicBezTo>
                      <a:pt x="167" y="135"/>
                      <a:pt x="167" y="135"/>
                      <a:pt x="167" y="135"/>
                    </a:cubicBezTo>
                    <a:cubicBezTo>
                      <a:pt x="167" y="152"/>
                      <a:pt x="153" y="166"/>
                      <a:pt x="136" y="166"/>
                    </a:cubicBezTo>
                    <a:close/>
                    <a:moveTo>
                      <a:pt x="32" y="10"/>
                    </a:moveTo>
                    <a:cubicBezTo>
                      <a:pt x="20" y="10"/>
                      <a:pt x="10" y="19"/>
                      <a:pt x="10" y="31"/>
                    </a:cubicBezTo>
                    <a:cubicBezTo>
                      <a:pt x="10" y="135"/>
                      <a:pt x="10" y="135"/>
                      <a:pt x="10" y="135"/>
                    </a:cubicBezTo>
                    <a:cubicBezTo>
                      <a:pt x="10" y="147"/>
                      <a:pt x="20" y="156"/>
                      <a:pt x="32" y="156"/>
                    </a:cubicBezTo>
                    <a:cubicBezTo>
                      <a:pt x="136" y="156"/>
                      <a:pt x="136" y="156"/>
                      <a:pt x="136" y="156"/>
                    </a:cubicBezTo>
                    <a:cubicBezTo>
                      <a:pt x="147" y="156"/>
                      <a:pt x="157" y="147"/>
                      <a:pt x="157" y="135"/>
                    </a:cubicBezTo>
                    <a:cubicBezTo>
                      <a:pt x="157" y="31"/>
                      <a:pt x="157" y="31"/>
                      <a:pt x="157" y="31"/>
                    </a:cubicBezTo>
                    <a:cubicBezTo>
                      <a:pt x="157" y="19"/>
                      <a:pt x="147" y="10"/>
                      <a:pt x="136" y="10"/>
                    </a:cubicBezTo>
                    <a:lnTo>
                      <a:pt x="3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717074"/>
                  </a:solidFill>
                  <a:effectLst/>
                  <a:uLnTx/>
                  <a:uFillTx/>
                  <a:latin typeface="Metropolis"/>
                  <a:ea typeface="+mn-ea"/>
                  <a:cs typeface="+mn-cs"/>
                </a:endParaRPr>
              </a:p>
            </p:txBody>
          </p:sp>
          <p:sp>
            <p:nvSpPr>
              <p:cNvPr id="87" name="Rectangle 10">
                <a:extLst>
                  <a:ext uri="{FF2B5EF4-FFF2-40B4-BE49-F238E27FC236}">
                    <a16:creationId xmlns:a16="http://schemas.microsoft.com/office/drawing/2014/main" id="{348581F6-6EAD-8140-B8F0-6C54F755249F}"/>
                  </a:ext>
                </a:extLst>
              </p:cNvPr>
              <p:cNvSpPr>
                <a:spLocks noChangeArrowheads="1"/>
              </p:cNvSpPr>
              <p:nvPr/>
            </p:nvSpPr>
            <p:spPr bwMode="auto">
              <a:xfrm>
                <a:off x="6172200" y="-752475"/>
                <a:ext cx="26988" cy="103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717074"/>
                  </a:solidFill>
                  <a:effectLst/>
                  <a:uLnTx/>
                  <a:uFillTx/>
                  <a:latin typeface="Metropolis"/>
                  <a:ea typeface="+mn-ea"/>
                  <a:cs typeface="+mn-cs"/>
                </a:endParaRPr>
              </a:p>
            </p:txBody>
          </p:sp>
          <p:sp>
            <p:nvSpPr>
              <p:cNvPr id="88" name="Rectangle 11">
                <a:extLst>
                  <a:ext uri="{FF2B5EF4-FFF2-40B4-BE49-F238E27FC236}">
                    <a16:creationId xmlns:a16="http://schemas.microsoft.com/office/drawing/2014/main" id="{6DAE30F8-44FE-F04E-AFDA-79AA506BACA5}"/>
                  </a:ext>
                </a:extLst>
              </p:cNvPr>
              <p:cNvSpPr>
                <a:spLocks noChangeArrowheads="1"/>
              </p:cNvSpPr>
              <p:nvPr/>
            </p:nvSpPr>
            <p:spPr bwMode="auto">
              <a:xfrm>
                <a:off x="6254750" y="-752475"/>
                <a:ext cx="26988" cy="103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717074"/>
                  </a:solidFill>
                  <a:effectLst/>
                  <a:uLnTx/>
                  <a:uFillTx/>
                  <a:latin typeface="Metropolis"/>
                  <a:ea typeface="+mn-ea"/>
                  <a:cs typeface="+mn-cs"/>
                </a:endParaRPr>
              </a:p>
            </p:txBody>
          </p:sp>
          <p:sp>
            <p:nvSpPr>
              <p:cNvPr id="89" name="Rectangle 12">
                <a:extLst>
                  <a:ext uri="{FF2B5EF4-FFF2-40B4-BE49-F238E27FC236}">
                    <a16:creationId xmlns:a16="http://schemas.microsoft.com/office/drawing/2014/main" id="{7CA6925C-8134-AC4F-815D-B15FA40A209B}"/>
                  </a:ext>
                </a:extLst>
              </p:cNvPr>
              <p:cNvSpPr>
                <a:spLocks noChangeArrowheads="1"/>
              </p:cNvSpPr>
              <p:nvPr/>
            </p:nvSpPr>
            <p:spPr bwMode="auto">
              <a:xfrm>
                <a:off x="6334125" y="-752475"/>
                <a:ext cx="26988" cy="103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717074"/>
                  </a:solidFill>
                  <a:effectLst/>
                  <a:uLnTx/>
                  <a:uFillTx/>
                  <a:latin typeface="Metropolis"/>
                  <a:ea typeface="+mn-ea"/>
                  <a:cs typeface="+mn-cs"/>
                </a:endParaRPr>
              </a:p>
            </p:txBody>
          </p:sp>
          <p:sp>
            <p:nvSpPr>
              <p:cNvPr id="90" name="Rectangle 13">
                <a:extLst>
                  <a:ext uri="{FF2B5EF4-FFF2-40B4-BE49-F238E27FC236}">
                    <a16:creationId xmlns:a16="http://schemas.microsoft.com/office/drawing/2014/main" id="{CAB85F2F-BA8E-4E4E-972B-F5A9B9DC5BB8}"/>
                  </a:ext>
                </a:extLst>
              </p:cNvPr>
              <p:cNvSpPr>
                <a:spLocks noChangeArrowheads="1"/>
              </p:cNvSpPr>
              <p:nvPr/>
            </p:nvSpPr>
            <p:spPr bwMode="auto">
              <a:xfrm>
                <a:off x="6478588" y="-379413"/>
                <a:ext cx="103188" cy="26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717074"/>
                  </a:solidFill>
                  <a:effectLst/>
                  <a:uLnTx/>
                  <a:uFillTx/>
                  <a:latin typeface="Metropolis"/>
                  <a:ea typeface="+mn-ea"/>
                  <a:cs typeface="+mn-cs"/>
                </a:endParaRPr>
              </a:p>
            </p:txBody>
          </p:sp>
          <p:sp>
            <p:nvSpPr>
              <p:cNvPr id="91" name="Rectangle 14">
                <a:extLst>
                  <a:ext uri="{FF2B5EF4-FFF2-40B4-BE49-F238E27FC236}">
                    <a16:creationId xmlns:a16="http://schemas.microsoft.com/office/drawing/2014/main" id="{97A3DA84-9B87-4140-9D72-076391B537BC}"/>
                  </a:ext>
                </a:extLst>
              </p:cNvPr>
              <p:cNvSpPr>
                <a:spLocks noChangeArrowheads="1"/>
              </p:cNvSpPr>
              <p:nvPr/>
            </p:nvSpPr>
            <p:spPr bwMode="auto">
              <a:xfrm>
                <a:off x="6176963" y="-234950"/>
                <a:ext cx="26988" cy="103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717074"/>
                  </a:solidFill>
                  <a:effectLst/>
                  <a:uLnTx/>
                  <a:uFillTx/>
                  <a:latin typeface="Metropolis"/>
                  <a:ea typeface="+mn-ea"/>
                  <a:cs typeface="+mn-cs"/>
                </a:endParaRPr>
              </a:p>
            </p:txBody>
          </p:sp>
          <p:sp>
            <p:nvSpPr>
              <p:cNvPr id="92" name="Rectangle 15">
                <a:extLst>
                  <a:ext uri="{FF2B5EF4-FFF2-40B4-BE49-F238E27FC236}">
                    <a16:creationId xmlns:a16="http://schemas.microsoft.com/office/drawing/2014/main" id="{4D87DDEE-7434-0A4F-A58B-AB22A51CCA5F}"/>
                  </a:ext>
                </a:extLst>
              </p:cNvPr>
              <p:cNvSpPr>
                <a:spLocks noChangeArrowheads="1"/>
              </p:cNvSpPr>
              <p:nvPr/>
            </p:nvSpPr>
            <p:spPr bwMode="auto">
              <a:xfrm>
                <a:off x="6261100" y="-234950"/>
                <a:ext cx="26988" cy="103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717074"/>
                  </a:solidFill>
                  <a:effectLst/>
                  <a:uLnTx/>
                  <a:uFillTx/>
                  <a:latin typeface="Metropolis"/>
                  <a:ea typeface="+mn-ea"/>
                  <a:cs typeface="+mn-cs"/>
                </a:endParaRPr>
              </a:p>
            </p:txBody>
          </p:sp>
          <p:sp>
            <p:nvSpPr>
              <p:cNvPr id="93" name="Rectangle 16">
                <a:extLst>
                  <a:ext uri="{FF2B5EF4-FFF2-40B4-BE49-F238E27FC236}">
                    <a16:creationId xmlns:a16="http://schemas.microsoft.com/office/drawing/2014/main" id="{9321BD37-260E-CB4D-A623-F0EF9A5AA0E1}"/>
                  </a:ext>
                </a:extLst>
              </p:cNvPr>
              <p:cNvSpPr>
                <a:spLocks noChangeArrowheads="1"/>
              </p:cNvSpPr>
              <p:nvPr/>
            </p:nvSpPr>
            <p:spPr bwMode="auto">
              <a:xfrm>
                <a:off x="5956300" y="-541338"/>
                <a:ext cx="100013"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717074"/>
                  </a:solidFill>
                  <a:effectLst/>
                  <a:uLnTx/>
                  <a:uFillTx/>
                  <a:latin typeface="Metropolis"/>
                  <a:ea typeface="+mn-ea"/>
                  <a:cs typeface="+mn-cs"/>
                </a:endParaRPr>
              </a:p>
            </p:txBody>
          </p:sp>
          <p:sp>
            <p:nvSpPr>
              <p:cNvPr id="94" name="Rectangle 17">
                <a:extLst>
                  <a:ext uri="{FF2B5EF4-FFF2-40B4-BE49-F238E27FC236}">
                    <a16:creationId xmlns:a16="http://schemas.microsoft.com/office/drawing/2014/main" id="{5A0A6DBF-0F4F-C143-9EB4-50FFE2F19101}"/>
                  </a:ext>
                </a:extLst>
              </p:cNvPr>
              <p:cNvSpPr>
                <a:spLocks noChangeArrowheads="1"/>
              </p:cNvSpPr>
              <p:nvPr/>
            </p:nvSpPr>
            <p:spPr bwMode="auto">
              <a:xfrm>
                <a:off x="5956300" y="-458788"/>
                <a:ext cx="100013" cy="26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717074"/>
                  </a:solidFill>
                  <a:effectLst/>
                  <a:uLnTx/>
                  <a:uFillTx/>
                  <a:latin typeface="Metropolis"/>
                  <a:ea typeface="+mn-ea"/>
                  <a:cs typeface="+mn-cs"/>
                </a:endParaRPr>
              </a:p>
            </p:txBody>
          </p:sp>
          <p:sp>
            <p:nvSpPr>
              <p:cNvPr id="95" name="Rectangle 18">
                <a:extLst>
                  <a:ext uri="{FF2B5EF4-FFF2-40B4-BE49-F238E27FC236}">
                    <a16:creationId xmlns:a16="http://schemas.microsoft.com/office/drawing/2014/main" id="{F1BA9EF4-F670-6F4F-BCB7-E45B7353014B}"/>
                  </a:ext>
                </a:extLst>
              </p:cNvPr>
              <p:cNvSpPr>
                <a:spLocks noChangeArrowheads="1"/>
              </p:cNvSpPr>
              <p:nvPr/>
            </p:nvSpPr>
            <p:spPr bwMode="auto">
              <a:xfrm>
                <a:off x="5956300" y="-377825"/>
                <a:ext cx="100013"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717074"/>
                  </a:solidFill>
                  <a:effectLst/>
                  <a:uLnTx/>
                  <a:uFillTx/>
                  <a:latin typeface="Metropolis"/>
                  <a:ea typeface="+mn-ea"/>
                  <a:cs typeface="+mn-cs"/>
                </a:endParaRPr>
              </a:p>
            </p:txBody>
          </p:sp>
        </p:grpSp>
        <p:grpSp>
          <p:nvGrpSpPr>
            <p:cNvPr id="46" name="Group 45">
              <a:extLst>
                <a:ext uri="{FF2B5EF4-FFF2-40B4-BE49-F238E27FC236}">
                  <a16:creationId xmlns:a16="http://schemas.microsoft.com/office/drawing/2014/main" id="{556039EC-D5DE-404B-9781-99FEFEF0DB37}"/>
                </a:ext>
              </a:extLst>
            </p:cNvPr>
            <p:cNvGrpSpPr/>
            <p:nvPr/>
          </p:nvGrpSpPr>
          <p:grpSpPr>
            <a:xfrm>
              <a:off x="5740607" y="3098296"/>
              <a:ext cx="311525" cy="355724"/>
              <a:chOff x="7113588" y="-790575"/>
              <a:chExt cx="576263" cy="663575"/>
            </a:xfrm>
            <a:solidFill>
              <a:schemeClr val="tx1"/>
            </a:solidFill>
          </p:grpSpPr>
          <p:sp>
            <p:nvSpPr>
              <p:cNvPr id="71" name="Rectangle 19">
                <a:extLst>
                  <a:ext uri="{FF2B5EF4-FFF2-40B4-BE49-F238E27FC236}">
                    <a16:creationId xmlns:a16="http://schemas.microsoft.com/office/drawing/2014/main" id="{F3E993BF-2B8E-9143-AA37-FA29761158DD}"/>
                  </a:ext>
                </a:extLst>
              </p:cNvPr>
              <p:cNvSpPr>
                <a:spLocks noChangeArrowheads="1"/>
              </p:cNvSpPr>
              <p:nvPr/>
            </p:nvSpPr>
            <p:spPr bwMode="auto">
              <a:xfrm>
                <a:off x="7113588" y="-790575"/>
                <a:ext cx="100013" cy="26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17074"/>
                  </a:solidFill>
                  <a:effectLst/>
                  <a:uLnTx/>
                  <a:uFillTx/>
                  <a:latin typeface="Metropolis"/>
                  <a:ea typeface="+mn-ea"/>
                  <a:cs typeface="+mn-cs"/>
                </a:endParaRPr>
              </a:p>
            </p:txBody>
          </p:sp>
          <p:sp>
            <p:nvSpPr>
              <p:cNvPr id="72" name="Freeform 20">
                <a:extLst>
                  <a:ext uri="{FF2B5EF4-FFF2-40B4-BE49-F238E27FC236}">
                    <a16:creationId xmlns:a16="http://schemas.microsoft.com/office/drawing/2014/main" id="{5BAA2662-202B-AD49-8578-3C540B4E5320}"/>
                  </a:ext>
                </a:extLst>
              </p:cNvPr>
              <p:cNvSpPr>
                <a:spLocks noEditPoints="1"/>
              </p:cNvSpPr>
              <p:nvPr/>
            </p:nvSpPr>
            <p:spPr bwMode="auto">
              <a:xfrm>
                <a:off x="7248525" y="-790575"/>
                <a:ext cx="325438" cy="393700"/>
              </a:xfrm>
              <a:custGeom>
                <a:avLst/>
                <a:gdLst>
                  <a:gd name="T0" fmla="*/ 205 w 205"/>
                  <a:gd name="T1" fmla="*/ 248 h 248"/>
                  <a:gd name="T2" fmla="*/ 0 w 205"/>
                  <a:gd name="T3" fmla="*/ 248 h 248"/>
                  <a:gd name="T4" fmla="*/ 0 w 205"/>
                  <a:gd name="T5" fmla="*/ 0 h 248"/>
                  <a:gd name="T6" fmla="*/ 102 w 205"/>
                  <a:gd name="T7" fmla="*/ 0 h 248"/>
                  <a:gd name="T8" fmla="*/ 205 w 205"/>
                  <a:gd name="T9" fmla="*/ 89 h 248"/>
                  <a:gd name="T10" fmla="*/ 205 w 205"/>
                  <a:gd name="T11" fmla="*/ 248 h 248"/>
                  <a:gd name="T12" fmla="*/ 17 w 205"/>
                  <a:gd name="T13" fmla="*/ 231 h 248"/>
                  <a:gd name="T14" fmla="*/ 188 w 205"/>
                  <a:gd name="T15" fmla="*/ 231 h 248"/>
                  <a:gd name="T16" fmla="*/ 188 w 205"/>
                  <a:gd name="T17" fmla="*/ 97 h 248"/>
                  <a:gd name="T18" fmla="*/ 95 w 205"/>
                  <a:gd name="T19" fmla="*/ 17 h 248"/>
                  <a:gd name="T20" fmla="*/ 17 w 205"/>
                  <a:gd name="T21" fmla="*/ 17 h 248"/>
                  <a:gd name="T22" fmla="*/ 17 w 205"/>
                  <a:gd name="T23" fmla="*/ 231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5" h="248">
                    <a:moveTo>
                      <a:pt x="205" y="248"/>
                    </a:moveTo>
                    <a:lnTo>
                      <a:pt x="0" y="248"/>
                    </a:lnTo>
                    <a:lnTo>
                      <a:pt x="0" y="0"/>
                    </a:lnTo>
                    <a:lnTo>
                      <a:pt x="102" y="0"/>
                    </a:lnTo>
                    <a:lnTo>
                      <a:pt x="205" y="89"/>
                    </a:lnTo>
                    <a:lnTo>
                      <a:pt x="205" y="248"/>
                    </a:lnTo>
                    <a:close/>
                    <a:moveTo>
                      <a:pt x="17" y="231"/>
                    </a:moveTo>
                    <a:lnTo>
                      <a:pt x="188" y="231"/>
                    </a:lnTo>
                    <a:lnTo>
                      <a:pt x="188" y="97"/>
                    </a:lnTo>
                    <a:lnTo>
                      <a:pt x="95" y="17"/>
                    </a:lnTo>
                    <a:lnTo>
                      <a:pt x="17" y="17"/>
                    </a:lnTo>
                    <a:lnTo>
                      <a:pt x="17" y="2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17074"/>
                  </a:solidFill>
                  <a:effectLst/>
                  <a:uLnTx/>
                  <a:uFillTx/>
                  <a:latin typeface="Metropolis"/>
                  <a:ea typeface="+mn-ea"/>
                  <a:cs typeface="+mn-cs"/>
                </a:endParaRPr>
              </a:p>
            </p:txBody>
          </p:sp>
          <p:sp>
            <p:nvSpPr>
              <p:cNvPr id="73" name="Freeform 21">
                <a:extLst>
                  <a:ext uri="{FF2B5EF4-FFF2-40B4-BE49-F238E27FC236}">
                    <a16:creationId xmlns:a16="http://schemas.microsoft.com/office/drawing/2014/main" id="{21321A7F-9D7A-CA46-8587-86555AA0BCF5}"/>
                  </a:ext>
                </a:extLst>
              </p:cNvPr>
              <p:cNvSpPr>
                <a:spLocks noEditPoints="1"/>
              </p:cNvSpPr>
              <p:nvPr/>
            </p:nvSpPr>
            <p:spPr bwMode="auto">
              <a:xfrm>
                <a:off x="7402513" y="-785813"/>
                <a:ext cx="171450" cy="163513"/>
              </a:xfrm>
              <a:custGeom>
                <a:avLst/>
                <a:gdLst>
                  <a:gd name="T0" fmla="*/ 108 w 108"/>
                  <a:gd name="T1" fmla="*/ 103 h 103"/>
                  <a:gd name="T2" fmla="*/ 0 w 108"/>
                  <a:gd name="T3" fmla="*/ 103 h 103"/>
                  <a:gd name="T4" fmla="*/ 0 w 108"/>
                  <a:gd name="T5" fmla="*/ 0 h 103"/>
                  <a:gd name="T6" fmla="*/ 108 w 108"/>
                  <a:gd name="T7" fmla="*/ 86 h 103"/>
                  <a:gd name="T8" fmla="*/ 108 w 108"/>
                  <a:gd name="T9" fmla="*/ 103 h 103"/>
                  <a:gd name="T10" fmla="*/ 17 w 108"/>
                  <a:gd name="T11" fmla="*/ 86 h 103"/>
                  <a:gd name="T12" fmla="*/ 81 w 108"/>
                  <a:gd name="T13" fmla="*/ 86 h 103"/>
                  <a:gd name="T14" fmla="*/ 17 w 108"/>
                  <a:gd name="T15" fmla="*/ 34 h 103"/>
                  <a:gd name="T16" fmla="*/ 17 w 108"/>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03">
                    <a:moveTo>
                      <a:pt x="108" y="103"/>
                    </a:moveTo>
                    <a:lnTo>
                      <a:pt x="0" y="103"/>
                    </a:lnTo>
                    <a:lnTo>
                      <a:pt x="0" y="0"/>
                    </a:lnTo>
                    <a:lnTo>
                      <a:pt x="108" y="86"/>
                    </a:lnTo>
                    <a:lnTo>
                      <a:pt x="108" y="103"/>
                    </a:lnTo>
                    <a:close/>
                    <a:moveTo>
                      <a:pt x="17" y="86"/>
                    </a:moveTo>
                    <a:lnTo>
                      <a:pt x="81" y="86"/>
                    </a:lnTo>
                    <a:lnTo>
                      <a:pt x="17" y="34"/>
                    </a:lnTo>
                    <a:lnTo>
                      <a:pt x="17"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17074"/>
                  </a:solidFill>
                  <a:effectLst/>
                  <a:uLnTx/>
                  <a:uFillTx/>
                  <a:latin typeface="Metropolis"/>
                  <a:ea typeface="+mn-ea"/>
                  <a:cs typeface="+mn-cs"/>
                </a:endParaRPr>
              </a:p>
            </p:txBody>
          </p:sp>
          <p:sp>
            <p:nvSpPr>
              <p:cNvPr id="74" name="Rectangle 22">
                <a:extLst>
                  <a:ext uri="{FF2B5EF4-FFF2-40B4-BE49-F238E27FC236}">
                    <a16:creationId xmlns:a16="http://schemas.microsoft.com/office/drawing/2014/main" id="{79CA1ACD-0E89-D646-8AF8-CF48EECC93FB}"/>
                  </a:ext>
                </a:extLst>
              </p:cNvPr>
              <p:cNvSpPr>
                <a:spLocks noChangeArrowheads="1"/>
              </p:cNvSpPr>
              <p:nvPr/>
            </p:nvSpPr>
            <p:spPr bwMode="auto">
              <a:xfrm>
                <a:off x="7161213" y="-649288"/>
                <a:ext cx="52388" cy="26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17074"/>
                  </a:solidFill>
                  <a:effectLst/>
                  <a:uLnTx/>
                  <a:uFillTx/>
                  <a:latin typeface="Metropolis"/>
                  <a:ea typeface="+mn-ea"/>
                  <a:cs typeface="+mn-cs"/>
                </a:endParaRPr>
              </a:p>
            </p:txBody>
          </p:sp>
          <p:sp>
            <p:nvSpPr>
              <p:cNvPr id="75" name="Rectangle 23">
                <a:extLst>
                  <a:ext uri="{FF2B5EF4-FFF2-40B4-BE49-F238E27FC236}">
                    <a16:creationId xmlns:a16="http://schemas.microsoft.com/office/drawing/2014/main" id="{D156C8E9-B4A7-6D4E-9C76-D687DA13584C}"/>
                  </a:ext>
                </a:extLst>
              </p:cNvPr>
              <p:cNvSpPr>
                <a:spLocks noChangeArrowheads="1"/>
              </p:cNvSpPr>
              <p:nvPr/>
            </p:nvSpPr>
            <p:spPr bwMode="auto">
              <a:xfrm>
                <a:off x="7315200" y="-649288"/>
                <a:ext cx="50800" cy="26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17074"/>
                  </a:solidFill>
                  <a:effectLst/>
                  <a:uLnTx/>
                  <a:uFillTx/>
                  <a:latin typeface="Metropolis"/>
                  <a:ea typeface="+mn-ea"/>
                  <a:cs typeface="+mn-cs"/>
                </a:endParaRPr>
              </a:p>
            </p:txBody>
          </p:sp>
          <p:sp>
            <p:nvSpPr>
              <p:cNvPr id="76" name="Rectangle 24">
                <a:extLst>
                  <a:ext uri="{FF2B5EF4-FFF2-40B4-BE49-F238E27FC236}">
                    <a16:creationId xmlns:a16="http://schemas.microsoft.com/office/drawing/2014/main" id="{50DF53A1-256F-4E44-8828-BDFE4E115C0D}"/>
                  </a:ext>
                </a:extLst>
              </p:cNvPr>
              <p:cNvSpPr>
                <a:spLocks noChangeArrowheads="1"/>
              </p:cNvSpPr>
              <p:nvPr/>
            </p:nvSpPr>
            <p:spPr bwMode="auto">
              <a:xfrm>
                <a:off x="7315200" y="-584200"/>
                <a:ext cx="177800" cy="26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17074"/>
                  </a:solidFill>
                  <a:effectLst/>
                  <a:uLnTx/>
                  <a:uFillTx/>
                  <a:latin typeface="Metropolis"/>
                  <a:ea typeface="+mn-ea"/>
                  <a:cs typeface="+mn-cs"/>
                </a:endParaRPr>
              </a:p>
            </p:txBody>
          </p:sp>
          <p:sp>
            <p:nvSpPr>
              <p:cNvPr id="77" name="Rectangle 25">
                <a:extLst>
                  <a:ext uri="{FF2B5EF4-FFF2-40B4-BE49-F238E27FC236}">
                    <a16:creationId xmlns:a16="http://schemas.microsoft.com/office/drawing/2014/main" id="{44E7E7B7-6751-D249-922C-D321D025A511}"/>
                  </a:ext>
                </a:extLst>
              </p:cNvPr>
              <p:cNvSpPr>
                <a:spLocks noChangeArrowheads="1"/>
              </p:cNvSpPr>
              <p:nvPr/>
            </p:nvSpPr>
            <p:spPr bwMode="auto">
              <a:xfrm>
                <a:off x="7315200" y="-508000"/>
                <a:ext cx="177800" cy="26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17074"/>
                  </a:solidFill>
                  <a:effectLst/>
                  <a:uLnTx/>
                  <a:uFillTx/>
                  <a:latin typeface="Metropolis"/>
                  <a:ea typeface="+mn-ea"/>
                  <a:cs typeface="+mn-cs"/>
                </a:endParaRPr>
              </a:p>
            </p:txBody>
          </p:sp>
          <p:sp>
            <p:nvSpPr>
              <p:cNvPr id="78" name="Freeform 26">
                <a:extLst>
                  <a:ext uri="{FF2B5EF4-FFF2-40B4-BE49-F238E27FC236}">
                    <a16:creationId xmlns:a16="http://schemas.microsoft.com/office/drawing/2014/main" id="{B8D62D59-4731-7843-B242-5FE2507B818D}"/>
                  </a:ext>
                </a:extLst>
              </p:cNvPr>
              <p:cNvSpPr>
                <a:spLocks noEditPoints="1"/>
              </p:cNvSpPr>
              <p:nvPr/>
            </p:nvSpPr>
            <p:spPr bwMode="auto">
              <a:xfrm>
                <a:off x="7142163" y="-423863"/>
                <a:ext cx="547688" cy="296863"/>
              </a:xfrm>
              <a:custGeom>
                <a:avLst/>
                <a:gdLst>
                  <a:gd name="T0" fmla="*/ 345 w 345"/>
                  <a:gd name="T1" fmla="*/ 187 h 187"/>
                  <a:gd name="T2" fmla="*/ 0 w 345"/>
                  <a:gd name="T3" fmla="*/ 187 h 187"/>
                  <a:gd name="T4" fmla="*/ 0 w 345"/>
                  <a:gd name="T5" fmla="*/ 0 h 187"/>
                  <a:gd name="T6" fmla="*/ 345 w 345"/>
                  <a:gd name="T7" fmla="*/ 0 h 187"/>
                  <a:gd name="T8" fmla="*/ 345 w 345"/>
                  <a:gd name="T9" fmla="*/ 187 h 187"/>
                  <a:gd name="T10" fmla="*/ 17 w 345"/>
                  <a:gd name="T11" fmla="*/ 170 h 187"/>
                  <a:gd name="T12" fmla="*/ 328 w 345"/>
                  <a:gd name="T13" fmla="*/ 170 h 187"/>
                  <a:gd name="T14" fmla="*/ 328 w 345"/>
                  <a:gd name="T15" fmla="*/ 17 h 187"/>
                  <a:gd name="T16" fmla="*/ 17 w 345"/>
                  <a:gd name="T17" fmla="*/ 17 h 187"/>
                  <a:gd name="T18" fmla="*/ 17 w 345"/>
                  <a:gd name="T19" fmla="*/ 17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5" h="187">
                    <a:moveTo>
                      <a:pt x="345" y="187"/>
                    </a:moveTo>
                    <a:lnTo>
                      <a:pt x="0" y="187"/>
                    </a:lnTo>
                    <a:lnTo>
                      <a:pt x="0" y="0"/>
                    </a:lnTo>
                    <a:lnTo>
                      <a:pt x="345" y="0"/>
                    </a:lnTo>
                    <a:lnTo>
                      <a:pt x="345" y="187"/>
                    </a:lnTo>
                    <a:close/>
                    <a:moveTo>
                      <a:pt x="17" y="170"/>
                    </a:moveTo>
                    <a:lnTo>
                      <a:pt x="328" y="170"/>
                    </a:lnTo>
                    <a:lnTo>
                      <a:pt x="328" y="17"/>
                    </a:lnTo>
                    <a:lnTo>
                      <a:pt x="17" y="17"/>
                    </a:lnTo>
                    <a:lnTo>
                      <a:pt x="17"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17074"/>
                  </a:solidFill>
                  <a:effectLst/>
                  <a:uLnTx/>
                  <a:uFillTx/>
                  <a:latin typeface="Metropolis"/>
                  <a:ea typeface="+mn-ea"/>
                  <a:cs typeface="+mn-cs"/>
                </a:endParaRPr>
              </a:p>
            </p:txBody>
          </p:sp>
          <p:sp>
            <p:nvSpPr>
              <p:cNvPr id="79" name="Freeform 27">
                <a:extLst>
                  <a:ext uri="{FF2B5EF4-FFF2-40B4-BE49-F238E27FC236}">
                    <a16:creationId xmlns:a16="http://schemas.microsoft.com/office/drawing/2014/main" id="{024CDBDB-C386-AC4F-AF25-476EB9995401}"/>
                  </a:ext>
                </a:extLst>
              </p:cNvPr>
              <p:cNvSpPr>
                <a:spLocks noEditPoints="1"/>
              </p:cNvSpPr>
              <p:nvPr/>
            </p:nvSpPr>
            <p:spPr bwMode="auto">
              <a:xfrm>
                <a:off x="7315200" y="-341313"/>
                <a:ext cx="200025" cy="95250"/>
              </a:xfrm>
              <a:custGeom>
                <a:avLst/>
                <a:gdLst>
                  <a:gd name="T0" fmla="*/ 126 w 126"/>
                  <a:gd name="T1" fmla="*/ 60 h 60"/>
                  <a:gd name="T2" fmla="*/ 0 w 126"/>
                  <a:gd name="T3" fmla="*/ 60 h 60"/>
                  <a:gd name="T4" fmla="*/ 0 w 126"/>
                  <a:gd name="T5" fmla="*/ 0 h 60"/>
                  <a:gd name="T6" fmla="*/ 126 w 126"/>
                  <a:gd name="T7" fmla="*/ 0 h 60"/>
                  <a:gd name="T8" fmla="*/ 126 w 126"/>
                  <a:gd name="T9" fmla="*/ 60 h 60"/>
                  <a:gd name="T10" fmla="*/ 17 w 126"/>
                  <a:gd name="T11" fmla="*/ 43 h 60"/>
                  <a:gd name="T12" fmla="*/ 109 w 126"/>
                  <a:gd name="T13" fmla="*/ 43 h 60"/>
                  <a:gd name="T14" fmla="*/ 109 w 126"/>
                  <a:gd name="T15" fmla="*/ 17 h 60"/>
                  <a:gd name="T16" fmla="*/ 17 w 126"/>
                  <a:gd name="T17" fmla="*/ 17 h 60"/>
                  <a:gd name="T18" fmla="*/ 17 w 126"/>
                  <a:gd name="T19" fmla="*/ 4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60">
                    <a:moveTo>
                      <a:pt x="126" y="60"/>
                    </a:moveTo>
                    <a:lnTo>
                      <a:pt x="0" y="60"/>
                    </a:lnTo>
                    <a:lnTo>
                      <a:pt x="0" y="0"/>
                    </a:lnTo>
                    <a:lnTo>
                      <a:pt x="126" y="0"/>
                    </a:lnTo>
                    <a:lnTo>
                      <a:pt x="126" y="60"/>
                    </a:lnTo>
                    <a:close/>
                    <a:moveTo>
                      <a:pt x="17" y="43"/>
                    </a:moveTo>
                    <a:lnTo>
                      <a:pt x="109" y="43"/>
                    </a:lnTo>
                    <a:lnTo>
                      <a:pt x="109" y="17"/>
                    </a:lnTo>
                    <a:lnTo>
                      <a:pt x="17" y="17"/>
                    </a:lnTo>
                    <a:lnTo>
                      <a:pt x="17"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17074"/>
                  </a:solidFill>
                  <a:effectLst/>
                  <a:uLnTx/>
                  <a:uFillTx/>
                  <a:latin typeface="Metropolis"/>
                  <a:ea typeface="+mn-ea"/>
                  <a:cs typeface="+mn-cs"/>
                </a:endParaRPr>
              </a:p>
            </p:txBody>
          </p:sp>
          <p:sp>
            <p:nvSpPr>
              <p:cNvPr id="80" name="Freeform 28">
                <a:extLst>
                  <a:ext uri="{FF2B5EF4-FFF2-40B4-BE49-F238E27FC236}">
                    <a16:creationId xmlns:a16="http://schemas.microsoft.com/office/drawing/2014/main" id="{8B83FE96-F48A-F641-A7FC-DB4BC5F46042}"/>
                  </a:ext>
                </a:extLst>
              </p:cNvPr>
              <p:cNvSpPr>
                <a:spLocks/>
              </p:cNvSpPr>
              <p:nvPr/>
            </p:nvSpPr>
            <p:spPr bwMode="auto">
              <a:xfrm>
                <a:off x="7145338" y="-522288"/>
                <a:ext cx="123825" cy="123825"/>
              </a:xfrm>
              <a:custGeom>
                <a:avLst/>
                <a:gdLst>
                  <a:gd name="T0" fmla="*/ 12 w 78"/>
                  <a:gd name="T1" fmla="*/ 78 h 78"/>
                  <a:gd name="T2" fmla="*/ 0 w 78"/>
                  <a:gd name="T3" fmla="*/ 66 h 78"/>
                  <a:gd name="T4" fmla="*/ 66 w 78"/>
                  <a:gd name="T5" fmla="*/ 0 h 78"/>
                  <a:gd name="T6" fmla="*/ 78 w 78"/>
                  <a:gd name="T7" fmla="*/ 12 h 78"/>
                  <a:gd name="T8" fmla="*/ 12 w 78"/>
                  <a:gd name="T9" fmla="*/ 78 h 78"/>
                </a:gdLst>
                <a:ahLst/>
                <a:cxnLst>
                  <a:cxn ang="0">
                    <a:pos x="T0" y="T1"/>
                  </a:cxn>
                  <a:cxn ang="0">
                    <a:pos x="T2" y="T3"/>
                  </a:cxn>
                  <a:cxn ang="0">
                    <a:pos x="T4" y="T5"/>
                  </a:cxn>
                  <a:cxn ang="0">
                    <a:pos x="T6" y="T7"/>
                  </a:cxn>
                  <a:cxn ang="0">
                    <a:pos x="T8" y="T9"/>
                  </a:cxn>
                </a:cxnLst>
                <a:rect l="0" t="0" r="r" b="b"/>
                <a:pathLst>
                  <a:path w="78" h="78">
                    <a:moveTo>
                      <a:pt x="12" y="78"/>
                    </a:moveTo>
                    <a:lnTo>
                      <a:pt x="0" y="66"/>
                    </a:lnTo>
                    <a:lnTo>
                      <a:pt x="66" y="0"/>
                    </a:lnTo>
                    <a:lnTo>
                      <a:pt x="78" y="12"/>
                    </a:lnTo>
                    <a:lnTo>
                      <a:pt x="12"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17074"/>
                  </a:solidFill>
                  <a:effectLst/>
                  <a:uLnTx/>
                  <a:uFillTx/>
                  <a:latin typeface="Metropolis"/>
                  <a:ea typeface="+mn-ea"/>
                  <a:cs typeface="+mn-cs"/>
                </a:endParaRPr>
              </a:p>
            </p:txBody>
          </p:sp>
          <p:sp>
            <p:nvSpPr>
              <p:cNvPr id="81" name="Freeform 29">
                <a:extLst>
                  <a:ext uri="{FF2B5EF4-FFF2-40B4-BE49-F238E27FC236}">
                    <a16:creationId xmlns:a16="http://schemas.microsoft.com/office/drawing/2014/main" id="{B263DA78-6525-A149-A75D-8FD24FC32129}"/>
                  </a:ext>
                </a:extLst>
              </p:cNvPr>
              <p:cNvSpPr>
                <a:spLocks/>
              </p:cNvSpPr>
              <p:nvPr/>
            </p:nvSpPr>
            <p:spPr bwMode="auto">
              <a:xfrm>
                <a:off x="7546975" y="-538163"/>
                <a:ext cx="138113" cy="139700"/>
              </a:xfrm>
              <a:custGeom>
                <a:avLst/>
                <a:gdLst>
                  <a:gd name="T0" fmla="*/ 75 w 87"/>
                  <a:gd name="T1" fmla="*/ 88 h 88"/>
                  <a:gd name="T2" fmla="*/ 0 w 87"/>
                  <a:gd name="T3" fmla="*/ 12 h 88"/>
                  <a:gd name="T4" fmla="*/ 12 w 87"/>
                  <a:gd name="T5" fmla="*/ 0 h 88"/>
                  <a:gd name="T6" fmla="*/ 87 w 87"/>
                  <a:gd name="T7" fmla="*/ 76 h 88"/>
                  <a:gd name="T8" fmla="*/ 75 w 87"/>
                  <a:gd name="T9" fmla="*/ 88 h 88"/>
                </a:gdLst>
                <a:ahLst/>
                <a:cxnLst>
                  <a:cxn ang="0">
                    <a:pos x="T0" y="T1"/>
                  </a:cxn>
                  <a:cxn ang="0">
                    <a:pos x="T2" y="T3"/>
                  </a:cxn>
                  <a:cxn ang="0">
                    <a:pos x="T4" y="T5"/>
                  </a:cxn>
                  <a:cxn ang="0">
                    <a:pos x="T6" y="T7"/>
                  </a:cxn>
                  <a:cxn ang="0">
                    <a:pos x="T8" y="T9"/>
                  </a:cxn>
                </a:cxnLst>
                <a:rect l="0" t="0" r="r" b="b"/>
                <a:pathLst>
                  <a:path w="87" h="88">
                    <a:moveTo>
                      <a:pt x="75" y="88"/>
                    </a:moveTo>
                    <a:lnTo>
                      <a:pt x="0" y="12"/>
                    </a:lnTo>
                    <a:lnTo>
                      <a:pt x="12" y="0"/>
                    </a:lnTo>
                    <a:lnTo>
                      <a:pt x="87" y="76"/>
                    </a:lnTo>
                    <a:lnTo>
                      <a:pt x="75"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17074"/>
                  </a:solidFill>
                  <a:effectLst/>
                  <a:uLnTx/>
                  <a:uFillTx/>
                  <a:latin typeface="Metropolis"/>
                  <a:ea typeface="+mn-ea"/>
                  <a:cs typeface="+mn-cs"/>
                </a:endParaRPr>
              </a:p>
            </p:txBody>
          </p:sp>
        </p:grpSp>
        <p:grpSp>
          <p:nvGrpSpPr>
            <p:cNvPr id="47" name="Group 46">
              <a:extLst>
                <a:ext uri="{FF2B5EF4-FFF2-40B4-BE49-F238E27FC236}">
                  <a16:creationId xmlns:a16="http://schemas.microsoft.com/office/drawing/2014/main" id="{917E10C5-0B61-BE44-9DB7-2F27FD34E26A}"/>
                </a:ext>
              </a:extLst>
            </p:cNvPr>
            <p:cNvGrpSpPr/>
            <p:nvPr/>
          </p:nvGrpSpPr>
          <p:grpSpPr>
            <a:xfrm>
              <a:off x="6195270" y="3123400"/>
              <a:ext cx="304660" cy="305516"/>
              <a:chOff x="8027988" y="-693738"/>
              <a:chExt cx="563563" cy="569913"/>
            </a:xfrm>
            <a:solidFill>
              <a:schemeClr val="tx1"/>
            </a:solidFill>
          </p:grpSpPr>
          <p:sp>
            <p:nvSpPr>
              <p:cNvPr id="63" name="Freeform 30">
                <a:extLst>
                  <a:ext uri="{FF2B5EF4-FFF2-40B4-BE49-F238E27FC236}">
                    <a16:creationId xmlns:a16="http://schemas.microsoft.com/office/drawing/2014/main" id="{B7A9E7AC-76C7-3E41-B53C-DD11CD80D192}"/>
                  </a:ext>
                </a:extLst>
              </p:cNvPr>
              <p:cNvSpPr>
                <a:spLocks noEditPoints="1"/>
              </p:cNvSpPr>
              <p:nvPr/>
            </p:nvSpPr>
            <p:spPr bwMode="auto">
              <a:xfrm>
                <a:off x="8027988" y="-693738"/>
                <a:ext cx="563563" cy="569913"/>
              </a:xfrm>
              <a:custGeom>
                <a:avLst/>
                <a:gdLst>
                  <a:gd name="T0" fmla="*/ 355 w 355"/>
                  <a:gd name="T1" fmla="*/ 359 h 359"/>
                  <a:gd name="T2" fmla="*/ 0 w 355"/>
                  <a:gd name="T3" fmla="*/ 359 h 359"/>
                  <a:gd name="T4" fmla="*/ 0 w 355"/>
                  <a:gd name="T5" fmla="*/ 0 h 359"/>
                  <a:gd name="T6" fmla="*/ 355 w 355"/>
                  <a:gd name="T7" fmla="*/ 0 h 359"/>
                  <a:gd name="T8" fmla="*/ 355 w 355"/>
                  <a:gd name="T9" fmla="*/ 359 h 359"/>
                  <a:gd name="T10" fmla="*/ 17 w 355"/>
                  <a:gd name="T11" fmla="*/ 342 h 359"/>
                  <a:gd name="T12" fmla="*/ 338 w 355"/>
                  <a:gd name="T13" fmla="*/ 342 h 359"/>
                  <a:gd name="T14" fmla="*/ 338 w 355"/>
                  <a:gd name="T15" fmla="*/ 18 h 359"/>
                  <a:gd name="T16" fmla="*/ 17 w 355"/>
                  <a:gd name="T17" fmla="*/ 18 h 359"/>
                  <a:gd name="T18" fmla="*/ 17 w 355"/>
                  <a:gd name="T19" fmla="*/ 342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5" h="359">
                    <a:moveTo>
                      <a:pt x="355" y="359"/>
                    </a:moveTo>
                    <a:lnTo>
                      <a:pt x="0" y="359"/>
                    </a:lnTo>
                    <a:lnTo>
                      <a:pt x="0" y="0"/>
                    </a:lnTo>
                    <a:lnTo>
                      <a:pt x="355" y="0"/>
                    </a:lnTo>
                    <a:lnTo>
                      <a:pt x="355" y="359"/>
                    </a:lnTo>
                    <a:close/>
                    <a:moveTo>
                      <a:pt x="17" y="342"/>
                    </a:moveTo>
                    <a:lnTo>
                      <a:pt x="338" y="342"/>
                    </a:lnTo>
                    <a:lnTo>
                      <a:pt x="338" y="18"/>
                    </a:lnTo>
                    <a:lnTo>
                      <a:pt x="17" y="18"/>
                    </a:lnTo>
                    <a:lnTo>
                      <a:pt x="17" y="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17074"/>
                  </a:solidFill>
                  <a:effectLst/>
                  <a:uLnTx/>
                  <a:uFillTx/>
                  <a:latin typeface="Metropolis"/>
                  <a:ea typeface="+mn-ea"/>
                  <a:cs typeface="+mn-cs"/>
                </a:endParaRPr>
              </a:p>
            </p:txBody>
          </p:sp>
          <p:sp>
            <p:nvSpPr>
              <p:cNvPr id="64" name="Rectangle 31">
                <a:extLst>
                  <a:ext uri="{FF2B5EF4-FFF2-40B4-BE49-F238E27FC236}">
                    <a16:creationId xmlns:a16="http://schemas.microsoft.com/office/drawing/2014/main" id="{0FDAB207-20C9-604F-B7B0-3200B78FD3F4}"/>
                  </a:ext>
                </a:extLst>
              </p:cNvPr>
              <p:cNvSpPr>
                <a:spLocks noChangeArrowheads="1"/>
              </p:cNvSpPr>
              <p:nvPr/>
            </p:nvSpPr>
            <p:spPr bwMode="auto">
              <a:xfrm>
                <a:off x="8297863" y="-679450"/>
                <a:ext cx="26988" cy="531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17074"/>
                  </a:solidFill>
                  <a:effectLst/>
                  <a:uLnTx/>
                  <a:uFillTx/>
                  <a:latin typeface="Metropolis"/>
                  <a:ea typeface="+mn-ea"/>
                  <a:cs typeface="+mn-cs"/>
                </a:endParaRPr>
              </a:p>
            </p:txBody>
          </p:sp>
          <p:sp>
            <p:nvSpPr>
              <p:cNvPr id="65" name="Rectangle 32">
                <a:extLst>
                  <a:ext uri="{FF2B5EF4-FFF2-40B4-BE49-F238E27FC236}">
                    <a16:creationId xmlns:a16="http://schemas.microsoft.com/office/drawing/2014/main" id="{F1F3666B-52D5-0644-84F0-5D20A481B746}"/>
                  </a:ext>
                </a:extLst>
              </p:cNvPr>
              <p:cNvSpPr>
                <a:spLocks noChangeArrowheads="1"/>
              </p:cNvSpPr>
              <p:nvPr/>
            </p:nvSpPr>
            <p:spPr bwMode="auto">
              <a:xfrm>
                <a:off x="8112125" y="-617538"/>
                <a:ext cx="152400"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17074"/>
                  </a:solidFill>
                  <a:effectLst/>
                  <a:uLnTx/>
                  <a:uFillTx/>
                  <a:latin typeface="Metropolis"/>
                  <a:ea typeface="+mn-ea"/>
                  <a:cs typeface="+mn-cs"/>
                </a:endParaRPr>
              </a:p>
            </p:txBody>
          </p:sp>
          <p:sp>
            <p:nvSpPr>
              <p:cNvPr id="66" name="Rectangle 33">
                <a:extLst>
                  <a:ext uri="{FF2B5EF4-FFF2-40B4-BE49-F238E27FC236}">
                    <a16:creationId xmlns:a16="http://schemas.microsoft.com/office/drawing/2014/main" id="{47AA94B4-74B2-444D-A4E0-04EDA1F8BAE0}"/>
                  </a:ext>
                </a:extLst>
              </p:cNvPr>
              <p:cNvSpPr>
                <a:spLocks noChangeArrowheads="1"/>
              </p:cNvSpPr>
              <p:nvPr/>
            </p:nvSpPr>
            <p:spPr bwMode="auto">
              <a:xfrm>
                <a:off x="8112125" y="-534988"/>
                <a:ext cx="152400" cy="26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17074"/>
                  </a:solidFill>
                  <a:effectLst/>
                  <a:uLnTx/>
                  <a:uFillTx/>
                  <a:latin typeface="Metropolis"/>
                  <a:ea typeface="+mn-ea"/>
                  <a:cs typeface="+mn-cs"/>
                </a:endParaRPr>
              </a:p>
            </p:txBody>
          </p:sp>
          <p:sp>
            <p:nvSpPr>
              <p:cNvPr id="67" name="Rectangle 34">
                <a:extLst>
                  <a:ext uri="{FF2B5EF4-FFF2-40B4-BE49-F238E27FC236}">
                    <a16:creationId xmlns:a16="http://schemas.microsoft.com/office/drawing/2014/main" id="{431F156D-A542-B54A-B33D-258FB748E174}"/>
                  </a:ext>
                </a:extLst>
              </p:cNvPr>
              <p:cNvSpPr>
                <a:spLocks noChangeArrowheads="1"/>
              </p:cNvSpPr>
              <p:nvPr/>
            </p:nvSpPr>
            <p:spPr bwMode="auto">
              <a:xfrm>
                <a:off x="8112125" y="-454025"/>
                <a:ext cx="152400"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17074"/>
                  </a:solidFill>
                  <a:effectLst/>
                  <a:uLnTx/>
                  <a:uFillTx/>
                  <a:latin typeface="Metropolis"/>
                  <a:ea typeface="+mn-ea"/>
                  <a:cs typeface="+mn-cs"/>
                </a:endParaRPr>
              </a:p>
            </p:txBody>
          </p:sp>
          <p:sp>
            <p:nvSpPr>
              <p:cNvPr id="68" name="Rectangle 35">
                <a:extLst>
                  <a:ext uri="{FF2B5EF4-FFF2-40B4-BE49-F238E27FC236}">
                    <a16:creationId xmlns:a16="http://schemas.microsoft.com/office/drawing/2014/main" id="{D2B66F38-7357-E34C-B983-9734217F40A3}"/>
                  </a:ext>
                </a:extLst>
              </p:cNvPr>
              <p:cNvSpPr>
                <a:spLocks noChangeArrowheads="1"/>
              </p:cNvSpPr>
              <p:nvPr/>
            </p:nvSpPr>
            <p:spPr bwMode="auto">
              <a:xfrm>
                <a:off x="8372475" y="-617538"/>
                <a:ext cx="153988"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17074"/>
                  </a:solidFill>
                  <a:effectLst/>
                  <a:uLnTx/>
                  <a:uFillTx/>
                  <a:latin typeface="Metropolis"/>
                  <a:ea typeface="+mn-ea"/>
                  <a:cs typeface="+mn-cs"/>
                </a:endParaRPr>
              </a:p>
            </p:txBody>
          </p:sp>
          <p:sp>
            <p:nvSpPr>
              <p:cNvPr id="69" name="Rectangle 36">
                <a:extLst>
                  <a:ext uri="{FF2B5EF4-FFF2-40B4-BE49-F238E27FC236}">
                    <a16:creationId xmlns:a16="http://schemas.microsoft.com/office/drawing/2014/main" id="{B3DB071A-1EAF-D545-9F79-9BDE1EA3EEC3}"/>
                  </a:ext>
                </a:extLst>
              </p:cNvPr>
              <p:cNvSpPr>
                <a:spLocks noChangeArrowheads="1"/>
              </p:cNvSpPr>
              <p:nvPr/>
            </p:nvSpPr>
            <p:spPr bwMode="auto">
              <a:xfrm>
                <a:off x="8372475" y="-534988"/>
                <a:ext cx="153988" cy="26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17074"/>
                  </a:solidFill>
                  <a:effectLst/>
                  <a:uLnTx/>
                  <a:uFillTx/>
                  <a:latin typeface="Metropolis"/>
                  <a:ea typeface="+mn-ea"/>
                  <a:cs typeface="+mn-cs"/>
                </a:endParaRPr>
              </a:p>
            </p:txBody>
          </p:sp>
          <p:sp>
            <p:nvSpPr>
              <p:cNvPr id="70" name="Rectangle 37">
                <a:extLst>
                  <a:ext uri="{FF2B5EF4-FFF2-40B4-BE49-F238E27FC236}">
                    <a16:creationId xmlns:a16="http://schemas.microsoft.com/office/drawing/2014/main" id="{45160E86-0755-4542-8449-28BB6B2A927F}"/>
                  </a:ext>
                </a:extLst>
              </p:cNvPr>
              <p:cNvSpPr>
                <a:spLocks noChangeArrowheads="1"/>
              </p:cNvSpPr>
              <p:nvPr/>
            </p:nvSpPr>
            <p:spPr bwMode="auto">
              <a:xfrm>
                <a:off x="8372475" y="-454025"/>
                <a:ext cx="153988"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17074"/>
                  </a:solidFill>
                  <a:effectLst/>
                  <a:uLnTx/>
                  <a:uFillTx/>
                  <a:latin typeface="Metropolis"/>
                  <a:ea typeface="+mn-ea"/>
                  <a:cs typeface="+mn-cs"/>
                </a:endParaRPr>
              </a:p>
            </p:txBody>
          </p:sp>
        </p:grpSp>
        <p:pic>
          <p:nvPicPr>
            <p:cNvPr id="48" name="Picture 47">
              <a:extLst>
                <a:ext uri="{FF2B5EF4-FFF2-40B4-BE49-F238E27FC236}">
                  <a16:creationId xmlns:a16="http://schemas.microsoft.com/office/drawing/2014/main" id="{6F0D15E4-09FF-7342-9349-034709FE3E4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88431" y="4191268"/>
              <a:ext cx="547524" cy="339136"/>
            </a:xfrm>
            <a:prstGeom prst="rect">
              <a:avLst/>
            </a:prstGeom>
          </p:spPr>
        </p:pic>
        <p:sp>
          <p:nvSpPr>
            <p:cNvPr id="49" name="Freeform 74">
              <a:extLst>
                <a:ext uri="{FF2B5EF4-FFF2-40B4-BE49-F238E27FC236}">
                  <a16:creationId xmlns:a16="http://schemas.microsoft.com/office/drawing/2014/main" id="{7D029DD0-3BF1-F24D-B410-82C30713889B}"/>
                </a:ext>
              </a:extLst>
            </p:cNvPr>
            <p:cNvSpPr>
              <a:spLocks noChangeAspect="1" noEditPoints="1"/>
            </p:cNvSpPr>
            <p:nvPr/>
          </p:nvSpPr>
          <p:spPr bwMode="auto">
            <a:xfrm>
              <a:off x="2817192" y="4086950"/>
              <a:ext cx="403988" cy="400609"/>
            </a:xfrm>
            <a:custGeom>
              <a:avLst/>
              <a:gdLst>
                <a:gd name="T0" fmla="*/ 0 w 384"/>
                <a:gd name="T1" fmla="*/ 109 h 384"/>
                <a:gd name="T2" fmla="*/ 384 w 384"/>
                <a:gd name="T3" fmla="*/ 0 h 384"/>
                <a:gd name="T4" fmla="*/ 368 w 384"/>
                <a:gd name="T5" fmla="*/ 93 h 384"/>
                <a:gd name="T6" fmla="*/ 16 w 384"/>
                <a:gd name="T7" fmla="*/ 16 h 384"/>
                <a:gd name="T8" fmla="*/ 368 w 384"/>
                <a:gd name="T9" fmla="*/ 93 h 384"/>
                <a:gd name="T10" fmla="*/ 384 w 384"/>
                <a:gd name="T11" fmla="*/ 247 h 384"/>
                <a:gd name="T12" fmla="*/ 0 w 384"/>
                <a:gd name="T13" fmla="*/ 138 h 384"/>
                <a:gd name="T14" fmla="*/ 16 w 384"/>
                <a:gd name="T15" fmla="*/ 154 h 384"/>
                <a:gd name="T16" fmla="*/ 368 w 384"/>
                <a:gd name="T17" fmla="*/ 231 h 384"/>
                <a:gd name="T18" fmla="*/ 16 w 384"/>
                <a:gd name="T19" fmla="*/ 154 h 384"/>
                <a:gd name="T20" fmla="*/ 384 w 384"/>
                <a:gd name="T21" fmla="*/ 384 h 384"/>
                <a:gd name="T22" fmla="*/ 0 w 384"/>
                <a:gd name="T23" fmla="*/ 275 h 384"/>
                <a:gd name="T24" fmla="*/ 16 w 384"/>
                <a:gd name="T25" fmla="*/ 291 h 384"/>
                <a:gd name="T26" fmla="*/ 368 w 384"/>
                <a:gd name="T27" fmla="*/ 368 h 384"/>
                <a:gd name="T28" fmla="*/ 16 w 384"/>
                <a:gd name="T29" fmla="*/ 291 h 384"/>
                <a:gd name="T30" fmla="*/ 330 w 384"/>
                <a:gd name="T31" fmla="*/ 82 h 384"/>
                <a:gd name="T32" fmla="*/ 346 w 384"/>
                <a:gd name="T33" fmla="*/ 27 h 384"/>
                <a:gd name="T34" fmla="*/ 315 w 384"/>
                <a:gd name="T35" fmla="*/ 82 h 384"/>
                <a:gd name="T36" fmla="*/ 299 w 384"/>
                <a:gd name="T37" fmla="*/ 27 h 384"/>
                <a:gd name="T38" fmla="*/ 315 w 384"/>
                <a:gd name="T39" fmla="*/ 82 h 384"/>
                <a:gd name="T40" fmla="*/ 268 w 384"/>
                <a:gd name="T41" fmla="*/ 82 h 384"/>
                <a:gd name="T42" fmla="*/ 284 w 384"/>
                <a:gd name="T43" fmla="*/ 27 h 384"/>
                <a:gd name="T44" fmla="*/ 268 w 384"/>
                <a:gd name="T45" fmla="*/ 165 h 384"/>
                <a:gd name="T46" fmla="*/ 284 w 384"/>
                <a:gd name="T47" fmla="*/ 219 h 384"/>
                <a:gd name="T48" fmla="*/ 268 w 384"/>
                <a:gd name="T49" fmla="*/ 165 h 384"/>
                <a:gd name="T50" fmla="*/ 237 w 384"/>
                <a:gd name="T51" fmla="*/ 82 h 384"/>
                <a:gd name="T52" fmla="*/ 253 w 384"/>
                <a:gd name="T53" fmla="*/ 27 h 384"/>
                <a:gd name="T54" fmla="*/ 237 w 384"/>
                <a:gd name="T55" fmla="*/ 165 h 384"/>
                <a:gd name="T56" fmla="*/ 253 w 384"/>
                <a:gd name="T57" fmla="*/ 219 h 384"/>
                <a:gd name="T58" fmla="*/ 237 w 384"/>
                <a:gd name="T59" fmla="*/ 165 h 384"/>
                <a:gd name="T60" fmla="*/ 64 w 384"/>
                <a:gd name="T61" fmla="*/ 35 h 384"/>
                <a:gd name="T62" fmla="*/ 64 w 384"/>
                <a:gd name="T63" fmla="*/ 71 h 384"/>
                <a:gd name="T64" fmla="*/ 330 w 384"/>
                <a:gd name="T65" fmla="*/ 165 h 384"/>
                <a:gd name="T66" fmla="*/ 346 w 384"/>
                <a:gd name="T67" fmla="*/ 219 h 384"/>
                <a:gd name="T68" fmla="*/ 330 w 384"/>
                <a:gd name="T69" fmla="*/ 165 h 384"/>
                <a:gd name="T70" fmla="*/ 315 w 384"/>
                <a:gd name="T71" fmla="*/ 165 h 384"/>
                <a:gd name="T72" fmla="*/ 299 w 384"/>
                <a:gd name="T73" fmla="*/ 219 h 384"/>
                <a:gd name="T74" fmla="*/ 82 w 384"/>
                <a:gd name="T75" fmla="*/ 191 h 384"/>
                <a:gd name="T76" fmla="*/ 45 w 384"/>
                <a:gd name="T77" fmla="*/ 191 h 384"/>
                <a:gd name="T78" fmla="*/ 82 w 384"/>
                <a:gd name="T79" fmla="*/ 191 h 384"/>
                <a:gd name="T80" fmla="*/ 346 w 384"/>
                <a:gd name="T81" fmla="*/ 302 h 384"/>
                <a:gd name="T82" fmla="*/ 330 w 384"/>
                <a:gd name="T83" fmla="*/ 357 h 384"/>
                <a:gd name="T84" fmla="*/ 299 w 384"/>
                <a:gd name="T85" fmla="*/ 302 h 384"/>
                <a:gd name="T86" fmla="*/ 315 w 384"/>
                <a:gd name="T87" fmla="*/ 357 h 384"/>
                <a:gd name="T88" fmla="*/ 299 w 384"/>
                <a:gd name="T89" fmla="*/ 302 h 384"/>
                <a:gd name="T90" fmla="*/ 284 w 384"/>
                <a:gd name="T91" fmla="*/ 302 h 384"/>
                <a:gd name="T92" fmla="*/ 268 w 384"/>
                <a:gd name="T93" fmla="*/ 357 h 384"/>
                <a:gd name="T94" fmla="*/ 237 w 384"/>
                <a:gd name="T95" fmla="*/ 302 h 384"/>
                <a:gd name="T96" fmla="*/ 253 w 384"/>
                <a:gd name="T97" fmla="*/ 357 h 384"/>
                <a:gd name="T98" fmla="*/ 237 w 384"/>
                <a:gd name="T99" fmla="*/ 302 h 384"/>
                <a:gd name="T100" fmla="*/ 64 w 384"/>
                <a:gd name="T101" fmla="*/ 346 h 384"/>
                <a:gd name="T102" fmla="*/ 64 w 384"/>
                <a:gd name="T103" fmla="*/ 31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 h="384">
                  <a:moveTo>
                    <a:pt x="0" y="0"/>
                  </a:moveTo>
                  <a:cubicBezTo>
                    <a:pt x="0" y="109"/>
                    <a:pt x="0" y="109"/>
                    <a:pt x="0" y="109"/>
                  </a:cubicBezTo>
                  <a:cubicBezTo>
                    <a:pt x="384" y="109"/>
                    <a:pt x="384" y="109"/>
                    <a:pt x="384" y="109"/>
                  </a:cubicBezTo>
                  <a:cubicBezTo>
                    <a:pt x="384" y="0"/>
                    <a:pt x="384" y="0"/>
                    <a:pt x="384" y="0"/>
                  </a:cubicBezTo>
                  <a:lnTo>
                    <a:pt x="0" y="0"/>
                  </a:lnTo>
                  <a:close/>
                  <a:moveTo>
                    <a:pt x="368" y="93"/>
                  </a:moveTo>
                  <a:cubicBezTo>
                    <a:pt x="16" y="93"/>
                    <a:pt x="16" y="93"/>
                    <a:pt x="16" y="93"/>
                  </a:cubicBezTo>
                  <a:cubicBezTo>
                    <a:pt x="16" y="16"/>
                    <a:pt x="16" y="16"/>
                    <a:pt x="16" y="16"/>
                  </a:cubicBezTo>
                  <a:cubicBezTo>
                    <a:pt x="368" y="16"/>
                    <a:pt x="368" y="16"/>
                    <a:pt x="368" y="16"/>
                  </a:cubicBezTo>
                  <a:lnTo>
                    <a:pt x="368" y="93"/>
                  </a:lnTo>
                  <a:close/>
                  <a:moveTo>
                    <a:pt x="0" y="247"/>
                  </a:moveTo>
                  <a:cubicBezTo>
                    <a:pt x="384" y="247"/>
                    <a:pt x="384" y="247"/>
                    <a:pt x="384" y="247"/>
                  </a:cubicBezTo>
                  <a:cubicBezTo>
                    <a:pt x="384" y="138"/>
                    <a:pt x="384" y="138"/>
                    <a:pt x="384" y="138"/>
                  </a:cubicBezTo>
                  <a:cubicBezTo>
                    <a:pt x="0" y="138"/>
                    <a:pt x="0" y="138"/>
                    <a:pt x="0" y="138"/>
                  </a:cubicBezTo>
                  <a:lnTo>
                    <a:pt x="0" y="247"/>
                  </a:lnTo>
                  <a:close/>
                  <a:moveTo>
                    <a:pt x="16" y="154"/>
                  </a:moveTo>
                  <a:cubicBezTo>
                    <a:pt x="368" y="154"/>
                    <a:pt x="368" y="154"/>
                    <a:pt x="368" y="154"/>
                  </a:cubicBezTo>
                  <a:cubicBezTo>
                    <a:pt x="368" y="231"/>
                    <a:pt x="368" y="231"/>
                    <a:pt x="368" y="231"/>
                  </a:cubicBezTo>
                  <a:cubicBezTo>
                    <a:pt x="16" y="231"/>
                    <a:pt x="16" y="231"/>
                    <a:pt x="16" y="231"/>
                  </a:cubicBezTo>
                  <a:lnTo>
                    <a:pt x="16" y="154"/>
                  </a:lnTo>
                  <a:close/>
                  <a:moveTo>
                    <a:pt x="0" y="384"/>
                  </a:moveTo>
                  <a:cubicBezTo>
                    <a:pt x="384" y="384"/>
                    <a:pt x="384" y="384"/>
                    <a:pt x="384" y="384"/>
                  </a:cubicBezTo>
                  <a:cubicBezTo>
                    <a:pt x="384" y="275"/>
                    <a:pt x="384" y="275"/>
                    <a:pt x="384" y="275"/>
                  </a:cubicBezTo>
                  <a:cubicBezTo>
                    <a:pt x="0" y="275"/>
                    <a:pt x="0" y="275"/>
                    <a:pt x="0" y="275"/>
                  </a:cubicBezTo>
                  <a:lnTo>
                    <a:pt x="0" y="384"/>
                  </a:lnTo>
                  <a:close/>
                  <a:moveTo>
                    <a:pt x="16" y="291"/>
                  </a:moveTo>
                  <a:cubicBezTo>
                    <a:pt x="368" y="291"/>
                    <a:pt x="368" y="291"/>
                    <a:pt x="368" y="291"/>
                  </a:cubicBezTo>
                  <a:cubicBezTo>
                    <a:pt x="368" y="368"/>
                    <a:pt x="368" y="368"/>
                    <a:pt x="368" y="368"/>
                  </a:cubicBezTo>
                  <a:cubicBezTo>
                    <a:pt x="16" y="368"/>
                    <a:pt x="16" y="368"/>
                    <a:pt x="16" y="368"/>
                  </a:cubicBezTo>
                  <a:lnTo>
                    <a:pt x="16" y="291"/>
                  </a:lnTo>
                  <a:close/>
                  <a:moveTo>
                    <a:pt x="346" y="82"/>
                  </a:moveTo>
                  <a:cubicBezTo>
                    <a:pt x="330" y="82"/>
                    <a:pt x="330" y="82"/>
                    <a:pt x="330" y="82"/>
                  </a:cubicBezTo>
                  <a:cubicBezTo>
                    <a:pt x="330" y="27"/>
                    <a:pt x="330" y="27"/>
                    <a:pt x="330" y="27"/>
                  </a:cubicBezTo>
                  <a:cubicBezTo>
                    <a:pt x="346" y="27"/>
                    <a:pt x="346" y="27"/>
                    <a:pt x="346" y="27"/>
                  </a:cubicBezTo>
                  <a:lnTo>
                    <a:pt x="346" y="82"/>
                  </a:lnTo>
                  <a:close/>
                  <a:moveTo>
                    <a:pt x="315" y="82"/>
                  </a:moveTo>
                  <a:cubicBezTo>
                    <a:pt x="299" y="82"/>
                    <a:pt x="299" y="82"/>
                    <a:pt x="299" y="82"/>
                  </a:cubicBezTo>
                  <a:cubicBezTo>
                    <a:pt x="299" y="27"/>
                    <a:pt x="299" y="27"/>
                    <a:pt x="299" y="27"/>
                  </a:cubicBezTo>
                  <a:cubicBezTo>
                    <a:pt x="315" y="27"/>
                    <a:pt x="315" y="27"/>
                    <a:pt x="315" y="27"/>
                  </a:cubicBezTo>
                  <a:lnTo>
                    <a:pt x="315" y="82"/>
                  </a:lnTo>
                  <a:close/>
                  <a:moveTo>
                    <a:pt x="284" y="82"/>
                  </a:moveTo>
                  <a:cubicBezTo>
                    <a:pt x="268" y="82"/>
                    <a:pt x="268" y="82"/>
                    <a:pt x="268" y="82"/>
                  </a:cubicBezTo>
                  <a:cubicBezTo>
                    <a:pt x="268" y="27"/>
                    <a:pt x="268" y="27"/>
                    <a:pt x="268" y="27"/>
                  </a:cubicBezTo>
                  <a:cubicBezTo>
                    <a:pt x="284" y="27"/>
                    <a:pt x="284" y="27"/>
                    <a:pt x="284" y="27"/>
                  </a:cubicBezTo>
                  <a:lnTo>
                    <a:pt x="284" y="82"/>
                  </a:lnTo>
                  <a:close/>
                  <a:moveTo>
                    <a:pt x="268" y="165"/>
                  </a:moveTo>
                  <a:cubicBezTo>
                    <a:pt x="284" y="165"/>
                    <a:pt x="284" y="165"/>
                    <a:pt x="284" y="165"/>
                  </a:cubicBezTo>
                  <a:cubicBezTo>
                    <a:pt x="284" y="219"/>
                    <a:pt x="284" y="219"/>
                    <a:pt x="284" y="219"/>
                  </a:cubicBezTo>
                  <a:cubicBezTo>
                    <a:pt x="268" y="219"/>
                    <a:pt x="268" y="219"/>
                    <a:pt x="268" y="219"/>
                  </a:cubicBezTo>
                  <a:lnTo>
                    <a:pt x="268" y="165"/>
                  </a:lnTo>
                  <a:close/>
                  <a:moveTo>
                    <a:pt x="253" y="82"/>
                  </a:moveTo>
                  <a:cubicBezTo>
                    <a:pt x="237" y="82"/>
                    <a:pt x="237" y="82"/>
                    <a:pt x="237" y="82"/>
                  </a:cubicBezTo>
                  <a:cubicBezTo>
                    <a:pt x="237" y="27"/>
                    <a:pt x="237" y="27"/>
                    <a:pt x="237" y="27"/>
                  </a:cubicBezTo>
                  <a:cubicBezTo>
                    <a:pt x="253" y="27"/>
                    <a:pt x="253" y="27"/>
                    <a:pt x="253" y="27"/>
                  </a:cubicBezTo>
                  <a:lnTo>
                    <a:pt x="253" y="82"/>
                  </a:lnTo>
                  <a:close/>
                  <a:moveTo>
                    <a:pt x="237" y="165"/>
                  </a:moveTo>
                  <a:cubicBezTo>
                    <a:pt x="253" y="165"/>
                    <a:pt x="253" y="165"/>
                    <a:pt x="253" y="165"/>
                  </a:cubicBezTo>
                  <a:cubicBezTo>
                    <a:pt x="253" y="219"/>
                    <a:pt x="253" y="219"/>
                    <a:pt x="253" y="219"/>
                  </a:cubicBezTo>
                  <a:cubicBezTo>
                    <a:pt x="237" y="219"/>
                    <a:pt x="237" y="219"/>
                    <a:pt x="237" y="219"/>
                  </a:cubicBezTo>
                  <a:lnTo>
                    <a:pt x="237" y="165"/>
                  </a:lnTo>
                  <a:close/>
                  <a:moveTo>
                    <a:pt x="45" y="53"/>
                  </a:moveTo>
                  <a:cubicBezTo>
                    <a:pt x="45" y="43"/>
                    <a:pt x="54" y="35"/>
                    <a:pt x="64" y="35"/>
                  </a:cubicBezTo>
                  <a:cubicBezTo>
                    <a:pt x="74" y="35"/>
                    <a:pt x="82" y="43"/>
                    <a:pt x="82" y="53"/>
                  </a:cubicBezTo>
                  <a:cubicBezTo>
                    <a:pt x="82" y="63"/>
                    <a:pt x="74" y="71"/>
                    <a:pt x="64" y="71"/>
                  </a:cubicBezTo>
                  <a:cubicBezTo>
                    <a:pt x="54" y="71"/>
                    <a:pt x="45" y="63"/>
                    <a:pt x="45" y="53"/>
                  </a:cubicBezTo>
                  <a:close/>
                  <a:moveTo>
                    <a:pt x="330" y="165"/>
                  </a:moveTo>
                  <a:cubicBezTo>
                    <a:pt x="346" y="165"/>
                    <a:pt x="346" y="165"/>
                    <a:pt x="346" y="165"/>
                  </a:cubicBezTo>
                  <a:cubicBezTo>
                    <a:pt x="346" y="219"/>
                    <a:pt x="346" y="219"/>
                    <a:pt x="346" y="219"/>
                  </a:cubicBezTo>
                  <a:cubicBezTo>
                    <a:pt x="330" y="219"/>
                    <a:pt x="330" y="219"/>
                    <a:pt x="330" y="219"/>
                  </a:cubicBezTo>
                  <a:lnTo>
                    <a:pt x="330" y="165"/>
                  </a:lnTo>
                  <a:close/>
                  <a:moveTo>
                    <a:pt x="299" y="165"/>
                  </a:moveTo>
                  <a:cubicBezTo>
                    <a:pt x="315" y="165"/>
                    <a:pt x="315" y="165"/>
                    <a:pt x="315" y="165"/>
                  </a:cubicBezTo>
                  <a:cubicBezTo>
                    <a:pt x="315" y="219"/>
                    <a:pt x="315" y="219"/>
                    <a:pt x="315" y="219"/>
                  </a:cubicBezTo>
                  <a:cubicBezTo>
                    <a:pt x="299" y="219"/>
                    <a:pt x="299" y="219"/>
                    <a:pt x="299" y="219"/>
                  </a:cubicBezTo>
                  <a:lnTo>
                    <a:pt x="299" y="165"/>
                  </a:lnTo>
                  <a:close/>
                  <a:moveTo>
                    <a:pt x="82" y="191"/>
                  </a:moveTo>
                  <a:cubicBezTo>
                    <a:pt x="82" y="201"/>
                    <a:pt x="74" y="209"/>
                    <a:pt x="64" y="209"/>
                  </a:cubicBezTo>
                  <a:cubicBezTo>
                    <a:pt x="54" y="209"/>
                    <a:pt x="45" y="201"/>
                    <a:pt x="45" y="191"/>
                  </a:cubicBezTo>
                  <a:cubicBezTo>
                    <a:pt x="45" y="180"/>
                    <a:pt x="54" y="172"/>
                    <a:pt x="64" y="172"/>
                  </a:cubicBezTo>
                  <a:cubicBezTo>
                    <a:pt x="74" y="172"/>
                    <a:pt x="82" y="180"/>
                    <a:pt x="82" y="191"/>
                  </a:cubicBezTo>
                  <a:close/>
                  <a:moveTo>
                    <a:pt x="330" y="302"/>
                  </a:moveTo>
                  <a:cubicBezTo>
                    <a:pt x="346" y="302"/>
                    <a:pt x="346" y="302"/>
                    <a:pt x="346" y="302"/>
                  </a:cubicBezTo>
                  <a:cubicBezTo>
                    <a:pt x="346" y="357"/>
                    <a:pt x="346" y="357"/>
                    <a:pt x="346" y="357"/>
                  </a:cubicBezTo>
                  <a:cubicBezTo>
                    <a:pt x="330" y="357"/>
                    <a:pt x="330" y="357"/>
                    <a:pt x="330" y="357"/>
                  </a:cubicBezTo>
                  <a:lnTo>
                    <a:pt x="330" y="302"/>
                  </a:lnTo>
                  <a:close/>
                  <a:moveTo>
                    <a:pt x="299" y="302"/>
                  </a:moveTo>
                  <a:cubicBezTo>
                    <a:pt x="315" y="302"/>
                    <a:pt x="315" y="302"/>
                    <a:pt x="315" y="302"/>
                  </a:cubicBezTo>
                  <a:cubicBezTo>
                    <a:pt x="315" y="357"/>
                    <a:pt x="315" y="357"/>
                    <a:pt x="315" y="357"/>
                  </a:cubicBezTo>
                  <a:cubicBezTo>
                    <a:pt x="299" y="357"/>
                    <a:pt x="299" y="357"/>
                    <a:pt x="299" y="357"/>
                  </a:cubicBezTo>
                  <a:lnTo>
                    <a:pt x="299" y="302"/>
                  </a:lnTo>
                  <a:close/>
                  <a:moveTo>
                    <a:pt x="268" y="302"/>
                  </a:moveTo>
                  <a:cubicBezTo>
                    <a:pt x="284" y="302"/>
                    <a:pt x="284" y="302"/>
                    <a:pt x="284" y="302"/>
                  </a:cubicBezTo>
                  <a:cubicBezTo>
                    <a:pt x="284" y="357"/>
                    <a:pt x="284" y="357"/>
                    <a:pt x="284" y="357"/>
                  </a:cubicBezTo>
                  <a:cubicBezTo>
                    <a:pt x="268" y="357"/>
                    <a:pt x="268" y="357"/>
                    <a:pt x="268" y="357"/>
                  </a:cubicBezTo>
                  <a:lnTo>
                    <a:pt x="268" y="302"/>
                  </a:lnTo>
                  <a:close/>
                  <a:moveTo>
                    <a:pt x="237" y="302"/>
                  </a:moveTo>
                  <a:cubicBezTo>
                    <a:pt x="253" y="302"/>
                    <a:pt x="253" y="302"/>
                    <a:pt x="253" y="302"/>
                  </a:cubicBezTo>
                  <a:cubicBezTo>
                    <a:pt x="253" y="357"/>
                    <a:pt x="253" y="357"/>
                    <a:pt x="253" y="357"/>
                  </a:cubicBezTo>
                  <a:cubicBezTo>
                    <a:pt x="237" y="357"/>
                    <a:pt x="237" y="357"/>
                    <a:pt x="237" y="357"/>
                  </a:cubicBezTo>
                  <a:lnTo>
                    <a:pt x="237" y="302"/>
                  </a:lnTo>
                  <a:close/>
                  <a:moveTo>
                    <a:pt x="82" y="328"/>
                  </a:moveTo>
                  <a:cubicBezTo>
                    <a:pt x="82" y="338"/>
                    <a:pt x="74" y="346"/>
                    <a:pt x="64" y="346"/>
                  </a:cubicBezTo>
                  <a:cubicBezTo>
                    <a:pt x="54" y="346"/>
                    <a:pt x="45" y="338"/>
                    <a:pt x="45" y="328"/>
                  </a:cubicBezTo>
                  <a:cubicBezTo>
                    <a:pt x="45" y="318"/>
                    <a:pt x="54" y="310"/>
                    <a:pt x="64" y="310"/>
                  </a:cubicBezTo>
                  <a:cubicBezTo>
                    <a:pt x="74" y="310"/>
                    <a:pt x="82" y="318"/>
                    <a:pt x="82" y="32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17074"/>
                </a:solidFill>
                <a:effectLst/>
                <a:uLnTx/>
                <a:uFillTx/>
                <a:latin typeface="Metropolis"/>
                <a:ea typeface="+mn-ea"/>
                <a:cs typeface="+mn-cs"/>
              </a:endParaRPr>
            </a:p>
          </p:txBody>
        </p:sp>
        <p:sp>
          <p:nvSpPr>
            <p:cNvPr id="50" name="Freeform 78">
              <a:extLst>
                <a:ext uri="{FF2B5EF4-FFF2-40B4-BE49-F238E27FC236}">
                  <a16:creationId xmlns:a16="http://schemas.microsoft.com/office/drawing/2014/main" id="{DCD39086-89A7-3244-A233-1AB3A616F666}"/>
                </a:ext>
              </a:extLst>
            </p:cNvPr>
            <p:cNvSpPr>
              <a:spLocks noChangeAspect="1" noEditPoints="1"/>
            </p:cNvSpPr>
            <p:nvPr/>
          </p:nvSpPr>
          <p:spPr bwMode="auto">
            <a:xfrm>
              <a:off x="3610225" y="4089164"/>
              <a:ext cx="300942" cy="400609"/>
            </a:xfrm>
            <a:custGeom>
              <a:avLst/>
              <a:gdLst>
                <a:gd name="T0" fmla="*/ 143 w 286"/>
                <a:gd name="T1" fmla="*/ 0 h 384"/>
                <a:gd name="T2" fmla="*/ 0 w 286"/>
                <a:gd name="T3" fmla="*/ 43 h 384"/>
                <a:gd name="T4" fmla="*/ 0 w 286"/>
                <a:gd name="T5" fmla="*/ 341 h 384"/>
                <a:gd name="T6" fmla="*/ 143 w 286"/>
                <a:gd name="T7" fmla="*/ 384 h 384"/>
                <a:gd name="T8" fmla="*/ 286 w 286"/>
                <a:gd name="T9" fmla="*/ 341 h 384"/>
                <a:gd name="T10" fmla="*/ 286 w 286"/>
                <a:gd name="T11" fmla="*/ 43 h 384"/>
                <a:gd name="T12" fmla="*/ 143 w 286"/>
                <a:gd name="T13" fmla="*/ 0 h 384"/>
                <a:gd name="T14" fmla="*/ 143 w 286"/>
                <a:gd name="T15" fmla="*/ 16 h 384"/>
                <a:gd name="T16" fmla="*/ 270 w 286"/>
                <a:gd name="T17" fmla="*/ 43 h 384"/>
                <a:gd name="T18" fmla="*/ 143 w 286"/>
                <a:gd name="T19" fmla="*/ 69 h 384"/>
                <a:gd name="T20" fmla="*/ 16 w 286"/>
                <a:gd name="T21" fmla="*/ 43 h 384"/>
                <a:gd name="T22" fmla="*/ 143 w 286"/>
                <a:gd name="T23" fmla="*/ 16 h 384"/>
                <a:gd name="T24" fmla="*/ 270 w 286"/>
                <a:gd name="T25" fmla="*/ 341 h 384"/>
                <a:gd name="T26" fmla="*/ 143 w 286"/>
                <a:gd name="T27" fmla="*/ 368 h 384"/>
                <a:gd name="T28" fmla="*/ 16 w 286"/>
                <a:gd name="T29" fmla="*/ 341 h 384"/>
                <a:gd name="T30" fmla="*/ 16 w 286"/>
                <a:gd name="T31" fmla="*/ 263 h 384"/>
                <a:gd name="T32" fmla="*/ 144 w 286"/>
                <a:gd name="T33" fmla="*/ 285 h 384"/>
                <a:gd name="T34" fmla="*/ 270 w 286"/>
                <a:gd name="T35" fmla="*/ 262 h 384"/>
                <a:gd name="T36" fmla="*/ 270 w 286"/>
                <a:gd name="T37" fmla="*/ 341 h 384"/>
                <a:gd name="T38" fmla="*/ 270 w 286"/>
                <a:gd name="T39" fmla="*/ 243 h 384"/>
                <a:gd name="T40" fmla="*/ 144 w 286"/>
                <a:gd name="T41" fmla="*/ 269 h 384"/>
                <a:gd name="T42" fmla="*/ 16 w 286"/>
                <a:gd name="T43" fmla="*/ 242 h 384"/>
                <a:gd name="T44" fmla="*/ 16 w 286"/>
                <a:gd name="T45" fmla="*/ 163 h 384"/>
                <a:gd name="T46" fmla="*/ 143 w 286"/>
                <a:gd name="T47" fmla="*/ 185 h 384"/>
                <a:gd name="T48" fmla="*/ 270 w 286"/>
                <a:gd name="T49" fmla="*/ 163 h 384"/>
                <a:gd name="T50" fmla="*/ 270 w 286"/>
                <a:gd name="T51" fmla="*/ 243 h 384"/>
                <a:gd name="T52" fmla="*/ 143 w 286"/>
                <a:gd name="T53" fmla="*/ 169 h 384"/>
                <a:gd name="T54" fmla="*/ 16 w 286"/>
                <a:gd name="T55" fmla="*/ 142 h 384"/>
                <a:gd name="T56" fmla="*/ 16 w 286"/>
                <a:gd name="T57" fmla="*/ 64 h 384"/>
                <a:gd name="T58" fmla="*/ 143 w 286"/>
                <a:gd name="T59" fmla="*/ 85 h 384"/>
                <a:gd name="T60" fmla="*/ 270 w 286"/>
                <a:gd name="T61" fmla="*/ 64 h 384"/>
                <a:gd name="T62" fmla="*/ 270 w 286"/>
                <a:gd name="T63" fmla="*/ 142 h 384"/>
                <a:gd name="T64" fmla="*/ 143 w 286"/>
                <a:gd name="T65" fmla="*/ 16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6" h="384">
                  <a:moveTo>
                    <a:pt x="143" y="0"/>
                  </a:moveTo>
                  <a:cubicBezTo>
                    <a:pt x="74" y="0"/>
                    <a:pt x="0" y="13"/>
                    <a:pt x="0" y="43"/>
                  </a:cubicBezTo>
                  <a:cubicBezTo>
                    <a:pt x="0" y="341"/>
                    <a:pt x="0" y="341"/>
                    <a:pt x="0" y="341"/>
                  </a:cubicBezTo>
                  <a:cubicBezTo>
                    <a:pt x="0" y="371"/>
                    <a:pt x="74" y="384"/>
                    <a:pt x="143" y="384"/>
                  </a:cubicBezTo>
                  <a:cubicBezTo>
                    <a:pt x="212" y="384"/>
                    <a:pt x="286" y="371"/>
                    <a:pt x="286" y="341"/>
                  </a:cubicBezTo>
                  <a:cubicBezTo>
                    <a:pt x="286" y="43"/>
                    <a:pt x="286" y="43"/>
                    <a:pt x="286" y="43"/>
                  </a:cubicBezTo>
                  <a:cubicBezTo>
                    <a:pt x="286" y="13"/>
                    <a:pt x="212" y="0"/>
                    <a:pt x="143" y="0"/>
                  </a:cubicBezTo>
                  <a:close/>
                  <a:moveTo>
                    <a:pt x="143" y="16"/>
                  </a:moveTo>
                  <a:cubicBezTo>
                    <a:pt x="227" y="16"/>
                    <a:pt x="270" y="35"/>
                    <a:pt x="270" y="43"/>
                  </a:cubicBezTo>
                  <a:cubicBezTo>
                    <a:pt x="270" y="51"/>
                    <a:pt x="227" y="69"/>
                    <a:pt x="143" y="69"/>
                  </a:cubicBezTo>
                  <a:cubicBezTo>
                    <a:pt x="59" y="69"/>
                    <a:pt x="16" y="51"/>
                    <a:pt x="16" y="43"/>
                  </a:cubicBezTo>
                  <a:cubicBezTo>
                    <a:pt x="16" y="35"/>
                    <a:pt x="59" y="16"/>
                    <a:pt x="143" y="16"/>
                  </a:cubicBezTo>
                  <a:close/>
                  <a:moveTo>
                    <a:pt x="270" y="341"/>
                  </a:moveTo>
                  <a:cubicBezTo>
                    <a:pt x="270" y="351"/>
                    <a:pt x="225" y="368"/>
                    <a:pt x="143" y="368"/>
                  </a:cubicBezTo>
                  <a:cubicBezTo>
                    <a:pt x="61" y="368"/>
                    <a:pt x="16" y="351"/>
                    <a:pt x="16" y="341"/>
                  </a:cubicBezTo>
                  <a:cubicBezTo>
                    <a:pt x="16" y="263"/>
                    <a:pt x="16" y="263"/>
                    <a:pt x="16" y="263"/>
                  </a:cubicBezTo>
                  <a:cubicBezTo>
                    <a:pt x="42" y="278"/>
                    <a:pt x="94" y="285"/>
                    <a:pt x="144" y="285"/>
                  </a:cubicBezTo>
                  <a:cubicBezTo>
                    <a:pt x="196" y="285"/>
                    <a:pt x="244" y="276"/>
                    <a:pt x="270" y="262"/>
                  </a:cubicBezTo>
                  <a:lnTo>
                    <a:pt x="270" y="341"/>
                  </a:lnTo>
                  <a:close/>
                  <a:moveTo>
                    <a:pt x="270" y="243"/>
                  </a:moveTo>
                  <a:cubicBezTo>
                    <a:pt x="254" y="256"/>
                    <a:pt x="204" y="269"/>
                    <a:pt x="144" y="269"/>
                  </a:cubicBezTo>
                  <a:cubicBezTo>
                    <a:pt x="60" y="269"/>
                    <a:pt x="16" y="250"/>
                    <a:pt x="16" y="242"/>
                  </a:cubicBezTo>
                  <a:cubicBezTo>
                    <a:pt x="16" y="163"/>
                    <a:pt x="16" y="163"/>
                    <a:pt x="16" y="163"/>
                  </a:cubicBezTo>
                  <a:cubicBezTo>
                    <a:pt x="42" y="178"/>
                    <a:pt x="94" y="185"/>
                    <a:pt x="143" y="185"/>
                  </a:cubicBezTo>
                  <a:cubicBezTo>
                    <a:pt x="192" y="185"/>
                    <a:pt x="244" y="178"/>
                    <a:pt x="270" y="163"/>
                  </a:cubicBezTo>
                  <a:lnTo>
                    <a:pt x="270" y="243"/>
                  </a:lnTo>
                  <a:close/>
                  <a:moveTo>
                    <a:pt x="143" y="169"/>
                  </a:moveTo>
                  <a:cubicBezTo>
                    <a:pt x="61" y="169"/>
                    <a:pt x="16" y="151"/>
                    <a:pt x="16" y="142"/>
                  </a:cubicBezTo>
                  <a:cubicBezTo>
                    <a:pt x="16" y="64"/>
                    <a:pt x="16" y="64"/>
                    <a:pt x="16" y="64"/>
                  </a:cubicBezTo>
                  <a:cubicBezTo>
                    <a:pt x="42" y="79"/>
                    <a:pt x="94" y="85"/>
                    <a:pt x="143" y="85"/>
                  </a:cubicBezTo>
                  <a:cubicBezTo>
                    <a:pt x="192" y="85"/>
                    <a:pt x="244" y="79"/>
                    <a:pt x="270" y="64"/>
                  </a:cubicBezTo>
                  <a:cubicBezTo>
                    <a:pt x="270" y="142"/>
                    <a:pt x="270" y="142"/>
                    <a:pt x="270" y="142"/>
                  </a:cubicBezTo>
                  <a:cubicBezTo>
                    <a:pt x="270" y="151"/>
                    <a:pt x="225" y="169"/>
                    <a:pt x="143" y="16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17074"/>
                </a:solidFill>
                <a:effectLst/>
                <a:uLnTx/>
                <a:uFillTx/>
                <a:latin typeface="Metropolis"/>
                <a:ea typeface="+mn-ea"/>
                <a:cs typeface="+mn-cs"/>
              </a:endParaRPr>
            </a:p>
          </p:txBody>
        </p:sp>
        <p:grpSp>
          <p:nvGrpSpPr>
            <p:cNvPr id="51" name="Group 50">
              <a:extLst>
                <a:ext uri="{FF2B5EF4-FFF2-40B4-BE49-F238E27FC236}">
                  <a16:creationId xmlns:a16="http://schemas.microsoft.com/office/drawing/2014/main" id="{17350EB8-16F1-8547-AE56-F7548D6FA1A2}"/>
                </a:ext>
              </a:extLst>
            </p:cNvPr>
            <p:cNvGrpSpPr>
              <a:grpSpLocks noChangeAspect="1"/>
            </p:cNvGrpSpPr>
            <p:nvPr/>
          </p:nvGrpSpPr>
          <p:grpSpPr>
            <a:xfrm>
              <a:off x="4316180" y="4075738"/>
              <a:ext cx="418593" cy="400609"/>
              <a:chOff x="2159140" y="7009631"/>
              <a:chExt cx="4501800" cy="4503600"/>
            </a:xfrm>
            <a:solidFill>
              <a:schemeClr val="tx1"/>
            </a:solidFill>
          </p:grpSpPr>
          <p:sp>
            <p:nvSpPr>
              <p:cNvPr id="58" name="Freeform: Shape 6">
                <a:extLst>
                  <a:ext uri="{FF2B5EF4-FFF2-40B4-BE49-F238E27FC236}">
                    <a16:creationId xmlns:a16="http://schemas.microsoft.com/office/drawing/2014/main" id="{E8400360-EB2F-1D49-8503-4EA3720322CB}"/>
                  </a:ext>
                </a:extLst>
              </p:cNvPr>
              <p:cNvSpPr/>
              <p:nvPr/>
            </p:nvSpPr>
            <p:spPr>
              <a:xfrm>
                <a:off x="2159140" y="7009631"/>
                <a:ext cx="4501800" cy="4503600"/>
              </a:xfrm>
              <a:custGeom>
                <a:avLst/>
                <a:gdLst/>
                <a:ahLst/>
                <a:cxnLst>
                  <a:cxn ang="3cd4">
                    <a:pos x="hc" y="t"/>
                  </a:cxn>
                  <a:cxn ang="cd2">
                    <a:pos x="l" y="vc"/>
                  </a:cxn>
                  <a:cxn ang="cd4">
                    <a:pos x="hc" y="b"/>
                  </a:cxn>
                  <a:cxn ang="0">
                    <a:pos x="r" y="vc"/>
                  </a:cxn>
                </a:cxnLst>
                <a:rect l="l" t="t" r="r" b="b"/>
                <a:pathLst>
                  <a:path w="12506" h="12511">
                    <a:moveTo>
                      <a:pt x="11985" y="521"/>
                    </a:moveTo>
                    <a:lnTo>
                      <a:pt x="11985" y="11990"/>
                    </a:lnTo>
                    <a:lnTo>
                      <a:pt x="517" y="11990"/>
                    </a:lnTo>
                    <a:lnTo>
                      <a:pt x="517" y="521"/>
                    </a:lnTo>
                    <a:close/>
                    <a:moveTo>
                      <a:pt x="12506" y="0"/>
                    </a:moveTo>
                    <a:lnTo>
                      <a:pt x="0" y="0"/>
                    </a:lnTo>
                    <a:lnTo>
                      <a:pt x="0" y="12511"/>
                    </a:lnTo>
                    <a:lnTo>
                      <a:pt x="12506" y="12511"/>
                    </a:lnTo>
                    <a:close/>
                  </a:path>
                </a:pathLst>
              </a:custGeom>
              <a:grp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17074"/>
                  </a:solidFill>
                  <a:effectLst/>
                  <a:uLnTx/>
                  <a:uFillTx/>
                  <a:latin typeface="Metropolis" panose="00000500000000000000" pitchFamily="50" charset="0"/>
                  <a:ea typeface="Arial" pitchFamily="2"/>
                  <a:cs typeface="Arial" pitchFamily="2"/>
                </a:endParaRPr>
              </a:p>
            </p:txBody>
          </p:sp>
          <p:sp>
            <p:nvSpPr>
              <p:cNvPr id="59" name="Freeform: Shape 7">
                <a:extLst>
                  <a:ext uri="{FF2B5EF4-FFF2-40B4-BE49-F238E27FC236}">
                    <a16:creationId xmlns:a16="http://schemas.microsoft.com/office/drawing/2014/main" id="{64029EFC-E0E5-AB4F-A637-C4B460F5AC3F}"/>
                  </a:ext>
                </a:extLst>
              </p:cNvPr>
              <p:cNvSpPr/>
              <p:nvPr/>
            </p:nvSpPr>
            <p:spPr>
              <a:xfrm>
                <a:off x="2739820" y="8364671"/>
                <a:ext cx="3336120" cy="914400"/>
              </a:xfrm>
              <a:custGeom>
                <a:avLst/>
                <a:gdLst/>
                <a:ahLst/>
                <a:cxnLst>
                  <a:cxn ang="3cd4">
                    <a:pos x="hc" y="t"/>
                  </a:cxn>
                  <a:cxn ang="cd2">
                    <a:pos x="l" y="vc"/>
                  </a:cxn>
                  <a:cxn ang="cd4">
                    <a:pos x="hc" y="b"/>
                  </a:cxn>
                  <a:cxn ang="0">
                    <a:pos x="r" y="vc"/>
                  </a:cxn>
                </a:cxnLst>
                <a:rect l="l" t="t" r="r" b="b"/>
                <a:pathLst>
                  <a:path w="9268" h="2541">
                    <a:moveTo>
                      <a:pt x="0" y="1269"/>
                    </a:moveTo>
                    <a:lnTo>
                      <a:pt x="1272" y="2541"/>
                    </a:lnTo>
                    <a:lnTo>
                      <a:pt x="1272" y="1848"/>
                    </a:lnTo>
                    <a:lnTo>
                      <a:pt x="9268" y="1848"/>
                    </a:lnTo>
                    <a:lnTo>
                      <a:pt x="9268" y="694"/>
                    </a:lnTo>
                    <a:lnTo>
                      <a:pt x="1272" y="694"/>
                    </a:lnTo>
                    <a:lnTo>
                      <a:pt x="1272" y="0"/>
                    </a:lnTo>
                    <a:close/>
                  </a:path>
                </a:pathLst>
              </a:custGeom>
              <a:grp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17074"/>
                  </a:solidFill>
                  <a:effectLst/>
                  <a:uLnTx/>
                  <a:uFillTx/>
                  <a:latin typeface="Metropolis" panose="00000500000000000000" pitchFamily="50" charset="0"/>
                  <a:ea typeface="Arial" pitchFamily="2"/>
                  <a:cs typeface="Arial" pitchFamily="2"/>
                </a:endParaRPr>
              </a:p>
            </p:txBody>
          </p:sp>
          <p:sp>
            <p:nvSpPr>
              <p:cNvPr id="60" name="Freeform: Shape 8">
                <a:extLst>
                  <a:ext uri="{FF2B5EF4-FFF2-40B4-BE49-F238E27FC236}">
                    <a16:creationId xmlns:a16="http://schemas.microsoft.com/office/drawing/2014/main" id="{90347583-8CD4-204D-AA9D-1FFAA4CAAA97}"/>
                  </a:ext>
                </a:extLst>
              </p:cNvPr>
              <p:cNvSpPr/>
              <p:nvPr/>
            </p:nvSpPr>
            <p:spPr>
              <a:xfrm>
                <a:off x="2739820" y="10077192"/>
                <a:ext cx="3336120" cy="914400"/>
              </a:xfrm>
              <a:custGeom>
                <a:avLst/>
                <a:gdLst/>
                <a:ahLst/>
                <a:cxnLst>
                  <a:cxn ang="3cd4">
                    <a:pos x="hc" y="t"/>
                  </a:cxn>
                  <a:cxn ang="cd2">
                    <a:pos x="l" y="vc"/>
                  </a:cxn>
                  <a:cxn ang="cd4">
                    <a:pos x="hc" y="b"/>
                  </a:cxn>
                  <a:cxn ang="0">
                    <a:pos x="r" y="vc"/>
                  </a:cxn>
                </a:cxnLst>
                <a:rect l="l" t="t" r="r" b="b"/>
                <a:pathLst>
                  <a:path w="9268" h="2541">
                    <a:moveTo>
                      <a:pt x="0" y="1273"/>
                    </a:moveTo>
                    <a:lnTo>
                      <a:pt x="1272" y="2541"/>
                    </a:lnTo>
                    <a:lnTo>
                      <a:pt x="1272" y="1847"/>
                    </a:lnTo>
                    <a:lnTo>
                      <a:pt x="9268" y="1847"/>
                    </a:lnTo>
                    <a:lnTo>
                      <a:pt x="9268" y="694"/>
                    </a:lnTo>
                    <a:lnTo>
                      <a:pt x="1272" y="694"/>
                    </a:lnTo>
                    <a:lnTo>
                      <a:pt x="1272" y="0"/>
                    </a:lnTo>
                    <a:close/>
                  </a:path>
                </a:pathLst>
              </a:custGeom>
              <a:grp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17074"/>
                  </a:solidFill>
                  <a:effectLst/>
                  <a:uLnTx/>
                  <a:uFillTx/>
                  <a:latin typeface="Metropolis" panose="00000500000000000000" pitchFamily="50" charset="0"/>
                  <a:ea typeface="Arial" pitchFamily="2"/>
                  <a:cs typeface="Arial" pitchFamily="2"/>
                </a:endParaRPr>
              </a:p>
            </p:txBody>
          </p:sp>
          <p:sp>
            <p:nvSpPr>
              <p:cNvPr id="61" name="Freeform: Shape 9">
                <a:extLst>
                  <a:ext uri="{FF2B5EF4-FFF2-40B4-BE49-F238E27FC236}">
                    <a16:creationId xmlns:a16="http://schemas.microsoft.com/office/drawing/2014/main" id="{898DBE94-3A08-6746-ABBF-4A7B8B5B5A4D}"/>
                  </a:ext>
                </a:extLst>
              </p:cNvPr>
              <p:cNvSpPr/>
              <p:nvPr/>
            </p:nvSpPr>
            <p:spPr>
              <a:xfrm>
                <a:off x="2739820" y="9220392"/>
                <a:ext cx="3336120" cy="914400"/>
              </a:xfrm>
              <a:custGeom>
                <a:avLst/>
                <a:gdLst/>
                <a:ahLst/>
                <a:cxnLst>
                  <a:cxn ang="3cd4">
                    <a:pos x="hc" y="t"/>
                  </a:cxn>
                  <a:cxn ang="cd2">
                    <a:pos x="l" y="vc"/>
                  </a:cxn>
                  <a:cxn ang="cd4">
                    <a:pos x="hc" y="b"/>
                  </a:cxn>
                  <a:cxn ang="0">
                    <a:pos x="r" y="vc"/>
                  </a:cxn>
                </a:cxnLst>
                <a:rect l="l" t="t" r="r" b="b"/>
                <a:pathLst>
                  <a:path w="9268" h="2541">
                    <a:moveTo>
                      <a:pt x="9268" y="1273"/>
                    </a:moveTo>
                    <a:lnTo>
                      <a:pt x="7995" y="0"/>
                    </a:lnTo>
                    <a:lnTo>
                      <a:pt x="7995" y="694"/>
                    </a:lnTo>
                    <a:lnTo>
                      <a:pt x="0" y="694"/>
                    </a:lnTo>
                    <a:lnTo>
                      <a:pt x="0" y="1852"/>
                    </a:lnTo>
                    <a:lnTo>
                      <a:pt x="7995" y="1852"/>
                    </a:lnTo>
                    <a:lnTo>
                      <a:pt x="7995" y="2541"/>
                    </a:lnTo>
                    <a:close/>
                  </a:path>
                </a:pathLst>
              </a:custGeom>
              <a:grp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17074"/>
                  </a:solidFill>
                  <a:effectLst/>
                  <a:uLnTx/>
                  <a:uFillTx/>
                  <a:latin typeface="Metropolis" panose="00000500000000000000" pitchFamily="50" charset="0"/>
                  <a:ea typeface="Arial" pitchFamily="2"/>
                  <a:cs typeface="Arial" pitchFamily="2"/>
                </a:endParaRPr>
              </a:p>
            </p:txBody>
          </p:sp>
          <p:sp>
            <p:nvSpPr>
              <p:cNvPr id="62" name="Freeform: Shape 10">
                <a:extLst>
                  <a:ext uri="{FF2B5EF4-FFF2-40B4-BE49-F238E27FC236}">
                    <a16:creationId xmlns:a16="http://schemas.microsoft.com/office/drawing/2014/main" id="{29EA7534-98F1-F840-8B82-DE462DADDF99}"/>
                  </a:ext>
                </a:extLst>
              </p:cNvPr>
              <p:cNvSpPr/>
              <p:nvPr/>
            </p:nvSpPr>
            <p:spPr>
              <a:xfrm>
                <a:off x="2739820" y="7507512"/>
                <a:ext cx="3336120" cy="914400"/>
              </a:xfrm>
              <a:custGeom>
                <a:avLst/>
                <a:gdLst/>
                <a:ahLst/>
                <a:cxnLst>
                  <a:cxn ang="3cd4">
                    <a:pos x="hc" y="t"/>
                  </a:cxn>
                  <a:cxn ang="cd2">
                    <a:pos x="l" y="vc"/>
                  </a:cxn>
                  <a:cxn ang="cd4">
                    <a:pos x="hc" y="b"/>
                  </a:cxn>
                  <a:cxn ang="0">
                    <a:pos x="r" y="vc"/>
                  </a:cxn>
                </a:cxnLst>
                <a:rect l="l" t="t" r="r" b="b"/>
                <a:pathLst>
                  <a:path w="9268" h="2541">
                    <a:moveTo>
                      <a:pt x="9268" y="1273"/>
                    </a:moveTo>
                    <a:lnTo>
                      <a:pt x="7995" y="0"/>
                    </a:lnTo>
                    <a:lnTo>
                      <a:pt x="7995" y="694"/>
                    </a:lnTo>
                    <a:lnTo>
                      <a:pt x="0" y="694"/>
                    </a:lnTo>
                    <a:lnTo>
                      <a:pt x="0" y="1848"/>
                    </a:lnTo>
                    <a:lnTo>
                      <a:pt x="7995" y="1848"/>
                    </a:lnTo>
                    <a:lnTo>
                      <a:pt x="7995" y="2541"/>
                    </a:lnTo>
                    <a:close/>
                  </a:path>
                </a:pathLst>
              </a:custGeom>
              <a:grp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17074"/>
                  </a:solidFill>
                  <a:effectLst/>
                  <a:uLnTx/>
                  <a:uFillTx/>
                  <a:latin typeface="Metropolis" panose="00000500000000000000" pitchFamily="50" charset="0"/>
                  <a:ea typeface="Arial" pitchFamily="2"/>
                  <a:cs typeface="Arial" pitchFamily="2"/>
                </a:endParaRPr>
              </a:p>
            </p:txBody>
          </p:sp>
        </p:grpSp>
        <p:sp>
          <p:nvSpPr>
            <p:cNvPr id="52" name="Freeform 70">
              <a:extLst>
                <a:ext uri="{FF2B5EF4-FFF2-40B4-BE49-F238E27FC236}">
                  <a16:creationId xmlns:a16="http://schemas.microsoft.com/office/drawing/2014/main" id="{0A25E7E0-B06E-BD4C-A3A4-D10F7359C456}"/>
                </a:ext>
              </a:extLst>
            </p:cNvPr>
            <p:cNvSpPr>
              <a:spLocks noChangeAspect="1" noEditPoints="1"/>
            </p:cNvSpPr>
            <p:nvPr/>
          </p:nvSpPr>
          <p:spPr bwMode="auto">
            <a:xfrm>
              <a:off x="1075831" y="3852586"/>
              <a:ext cx="634602" cy="629293"/>
            </a:xfrm>
            <a:custGeom>
              <a:avLst/>
              <a:gdLst>
                <a:gd name="T0" fmla="*/ 788 w 788"/>
                <a:gd name="T1" fmla="*/ 788 h 788"/>
                <a:gd name="T2" fmla="*/ 605 w 788"/>
                <a:gd name="T3" fmla="*/ 756 h 788"/>
                <a:gd name="T4" fmla="*/ 755 w 788"/>
                <a:gd name="T5" fmla="*/ 246 h 788"/>
                <a:gd name="T6" fmla="*/ 605 w 788"/>
                <a:gd name="T7" fmla="*/ 213 h 788"/>
                <a:gd name="T8" fmla="*/ 32 w 788"/>
                <a:gd name="T9" fmla="*/ 246 h 788"/>
                <a:gd name="T10" fmla="*/ 182 w 788"/>
                <a:gd name="T11" fmla="*/ 213 h 788"/>
                <a:gd name="T12" fmla="*/ 0 w 788"/>
                <a:gd name="T13" fmla="*/ 788 h 788"/>
                <a:gd name="T14" fmla="*/ 182 w 788"/>
                <a:gd name="T15" fmla="*/ 756 h 788"/>
                <a:gd name="T16" fmla="*/ 32 w 788"/>
                <a:gd name="T17" fmla="*/ 246 h 788"/>
                <a:gd name="T18" fmla="*/ 570 w 788"/>
                <a:gd name="T19" fmla="*/ 0 h 788"/>
                <a:gd name="T20" fmla="*/ 217 w 788"/>
                <a:gd name="T21" fmla="*/ 788 h 788"/>
                <a:gd name="T22" fmla="*/ 250 w 788"/>
                <a:gd name="T23" fmla="*/ 756 h 788"/>
                <a:gd name="T24" fmla="*/ 537 w 788"/>
                <a:gd name="T25" fmla="*/ 32 h 788"/>
                <a:gd name="T26" fmla="*/ 250 w 788"/>
                <a:gd name="T27" fmla="*/ 756 h 788"/>
                <a:gd name="T28" fmla="*/ 738 w 788"/>
                <a:gd name="T29" fmla="*/ 704 h 788"/>
                <a:gd name="T30" fmla="*/ 605 w 788"/>
                <a:gd name="T31" fmla="*/ 671 h 788"/>
                <a:gd name="T32" fmla="*/ 605 w 788"/>
                <a:gd name="T33" fmla="*/ 618 h 788"/>
                <a:gd name="T34" fmla="*/ 738 w 788"/>
                <a:gd name="T35" fmla="*/ 585 h 788"/>
                <a:gd name="T36" fmla="*/ 605 w 788"/>
                <a:gd name="T37" fmla="*/ 618 h 788"/>
                <a:gd name="T38" fmla="*/ 738 w 788"/>
                <a:gd name="T39" fmla="*/ 517 h 788"/>
                <a:gd name="T40" fmla="*/ 605 w 788"/>
                <a:gd name="T41" fmla="*/ 484 h 788"/>
                <a:gd name="T42" fmla="*/ 605 w 788"/>
                <a:gd name="T43" fmla="*/ 429 h 788"/>
                <a:gd name="T44" fmla="*/ 738 w 788"/>
                <a:gd name="T45" fmla="*/ 396 h 788"/>
                <a:gd name="T46" fmla="*/ 605 w 788"/>
                <a:gd name="T47" fmla="*/ 429 h 788"/>
                <a:gd name="T48" fmla="*/ 605 w 788"/>
                <a:gd name="T49" fmla="*/ 297 h 788"/>
                <a:gd name="T50" fmla="*/ 738 w 788"/>
                <a:gd name="T51" fmla="*/ 330 h 788"/>
                <a:gd name="T52" fmla="*/ 49 w 788"/>
                <a:gd name="T53" fmla="*/ 704 h 788"/>
                <a:gd name="T54" fmla="*/ 182 w 788"/>
                <a:gd name="T55" fmla="*/ 671 h 788"/>
                <a:gd name="T56" fmla="*/ 49 w 788"/>
                <a:gd name="T57" fmla="*/ 704 h 788"/>
                <a:gd name="T58" fmla="*/ 182 w 788"/>
                <a:gd name="T59" fmla="*/ 618 h 788"/>
                <a:gd name="T60" fmla="*/ 49 w 788"/>
                <a:gd name="T61" fmla="*/ 585 h 788"/>
                <a:gd name="T62" fmla="*/ 49 w 788"/>
                <a:gd name="T63" fmla="*/ 517 h 788"/>
                <a:gd name="T64" fmla="*/ 182 w 788"/>
                <a:gd name="T65" fmla="*/ 484 h 788"/>
                <a:gd name="T66" fmla="*/ 49 w 788"/>
                <a:gd name="T67" fmla="*/ 517 h 788"/>
                <a:gd name="T68" fmla="*/ 182 w 788"/>
                <a:gd name="T69" fmla="*/ 429 h 788"/>
                <a:gd name="T70" fmla="*/ 49 w 788"/>
                <a:gd name="T71" fmla="*/ 396 h 788"/>
                <a:gd name="T72" fmla="*/ 49 w 788"/>
                <a:gd name="T73" fmla="*/ 330 h 788"/>
                <a:gd name="T74" fmla="*/ 182 w 788"/>
                <a:gd name="T75" fmla="*/ 297 h 788"/>
                <a:gd name="T76" fmla="*/ 49 w 788"/>
                <a:gd name="T77" fmla="*/ 330 h 788"/>
                <a:gd name="T78" fmla="*/ 508 w 788"/>
                <a:gd name="T79" fmla="*/ 692 h 788"/>
                <a:gd name="T80" fmla="*/ 279 w 788"/>
                <a:gd name="T81" fmla="*/ 659 h 788"/>
                <a:gd name="T82" fmla="*/ 279 w 788"/>
                <a:gd name="T83" fmla="*/ 614 h 788"/>
                <a:gd name="T84" fmla="*/ 508 w 788"/>
                <a:gd name="T85" fmla="*/ 581 h 788"/>
                <a:gd name="T86" fmla="*/ 279 w 788"/>
                <a:gd name="T87" fmla="*/ 614 h 788"/>
                <a:gd name="T88" fmla="*/ 508 w 788"/>
                <a:gd name="T89" fmla="*/ 536 h 788"/>
                <a:gd name="T90" fmla="*/ 279 w 788"/>
                <a:gd name="T91" fmla="*/ 503 h 788"/>
                <a:gd name="T92" fmla="*/ 279 w 788"/>
                <a:gd name="T93" fmla="*/ 456 h 788"/>
                <a:gd name="T94" fmla="*/ 508 w 788"/>
                <a:gd name="T95" fmla="*/ 423 h 788"/>
                <a:gd name="T96" fmla="*/ 279 w 788"/>
                <a:gd name="T97" fmla="*/ 456 h 788"/>
                <a:gd name="T98" fmla="*/ 508 w 788"/>
                <a:gd name="T99" fmla="*/ 378 h 788"/>
                <a:gd name="T100" fmla="*/ 279 w 788"/>
                <a:gd name="T101" fmla="*/ 345 h 788"/>
                <a:gd name="T102" fmla="*/ 279 w 788"/>
                <a:gd name="T103" fmla="*/ 300 h 788"/>
                <a:gd name="T104" fmla="*/ 508 w 788"/>
                <a:gd name="T105" fmla="*/ 267 h 788"/>
                <a:gd name="T106" fmla="*/ 279 w 788"/>
                <a:gd name="T107" fmla="*/ 300 h 788"/>
                <a:gd name="T108" fmla="*/ 508 w 788"/>
                <a:gd name="T109" fmla="*/ 219 h 788"/>
                <a:gd name="T110" fmla="*/ 279 w 788"/>
                <a:gd name="T111" fmla="*/ 187 h 788"/>
                <a:gd name="T112" fmla="*/ 279 w 788"/>
                <a:gd name="T113" fmla="*/ 141 h 788"/>
                <a:gd name="T114" fmla="*/ 508 w 788"/>
                <a:gd name="T115" fmla="*/ 108 h 788"/>
                <a:gd name="T116" fmla="*/ 279 w 788"/>
                <a:gd name="T117" fmla="*/ 141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8" h="788">
                  <a:moveTo>
                    <a:pt x="788" y="213"/>
                  </a:moveTo>
                  <a:lnTo>
                    <a:pt x="788" y="788"/>
                  </a:lnTo>
                  <a:lnTo>
                    <a:pt x="605" y="788"/>
                  </a:lnTo>
                  <a:lnTo>
                    <a:pt x="605" y="756"/>
                  </a:lnTo>
                  <a:lnTo>
                    <a:pt x="755" y="756"/>
                  </a:lnTo>
                  <a:lnTo>
                    <a:pt x="755" y="246"/>
                  </a:lnTo>
                  <a:lnTo>
                    <a:pt x="605" y="246"/>
                  </a:lnTo>
                  <a:lnTo>
                    <a:pt x="605" y="213"/>
                  </a:lnTo>
                  <a:lnTo>
                    <a:pt x="788" y="213"/>
                  </a:lnTo>
                  <a:close/>
                  <a:moveTo>
                    <a:pt x="32" y="246"/>
                  </a:moveTo>
                  <a:lnTo>
                    <a:pt x="182" y="246"/>
                  </a:lnTo>
                  <a:lnTo>
                    <a:pt x="182" y="213"/>
                  </a:lnTo>
                  <a:lnTo>
                    <a:pt x="0" y="213"/>
                  </a:lnTo>
                  <a:lnTo>
                    <a:pt x="0" y="788"/>
                  </a:lnTo>
                  <a:lnTo>
                    <a:pt x="182" y="788"/>
                  </a:lnTo>
                  <a:lnTo>
                    <a:pt x="182" y="756"/>
                  </a:lnTo>
                  <a:lnTo>
                    <a:pt x="32" y="756"/>
                  </a:lnTo>
                  <a:lnTo>
                    <a:pt x="32" y="246"/>
                  </a:lnTo>
                  <a:close/>
                  <a:moveTo>
                    <a:pt x="217" y="0"/>
                  </a:moveTo>
                  <a:lnTo>
                    <a:pt x="570" y="0"/>
                  </a:lnTo>
                  <a:lnTo>
                    <a:pt x="570" y="788"/>
                  </a:lnTo>
                  <a:lnTo>
                    <a:pt x="217" y="788"/>
                  </a:lnTo>
                  <a:lnTo>
                    <a:pt x="217" y="0"/>
                  </a:lnTo>
                  <a:close/>
                  <a:moveTo>
                    <a:pt x="250" y="756"/>
                  </a:moveTo>
                  <a:lnTo>
                    <a:pt x="537" y="756"/>
                  </a:lnTo>
                  <a:lnTo>
                    <a:pt x="537" y="32"/>
                  </a:lnTo>
                  <a:lnTo>
                    <a:pt x="250" y="32"/>
                  </a:lnTo>
                  <a:lnTo>
                    <a:pt x="250" y="756"/>
                  </a:lnTo>
                  <a:close/>
                  <a:moveTo>
                    <a:pt x="605" y="704"/>
                  </a:moveTo>
                  <a:lnTo>
                    <a:pt x="738" y="704"/>
                  </a:lnTo>
                  <a:lnTo>
                    <a:pt x="738" y="671"/>
                  </a:lnTo>
                  <a:lnTo>
                    <a:pt x="605" y="671"/>
                  </a:lnTo>
                  <a:lnTo>
                    <a:pt x="605" y="704"/>
                  </a:lnTo>
                  <a:close/>
                  <a:moveTo>
                    <a:pt x="605" y="618"/>
                  </a:moveTo>
                  <a:lnTo>
                    <a:pt x="738" y="618"/>
                  </a:lnTo>
                  <a:lnTo>
                    <a:pt x="738" y="585"/>
                  </a:lnTo>
                  <a:lnTo>
                    <a:pt x="605" y="585"/>
                  </a:lnTo>
                  <a:lnTo>
                    <a:pt x="605" y="618"/>
                  </a:lnTo>
                  <a:close/>
                  <a:moveTo>
                    <a:pt x="605" y="517"/>
                  </a:moveTo>
                  <a:lnTo>
                    <a:pt x="738" y="517"/>
                  </a:lnTo>
                  <a:lnTo>
                    <a:pt x="738" y="484"/>
                  </a:lnTo>
                  <a:lnTo>
                    <a:pt x="605" y="484"/>
                  </a:lnTo>
                  <a:lnTo>
                    <a:pt x="605" y="517"/>
                  </a:lnTo>
                  <a:close/>
                  <a:moveTo>
                    <a:pt x="605" y="429"/>
                  </a:moveTo>
                  <a:lnTo>
                    <a:pt x="738" y="429"/>
                  </a:lnTo>
                  <a:lnTo>
                    <a:pt x="738" y="396"/>
                  </a:lnTo>
                  <a:lnTo>
                    <a:pt x="605" y="396"/>
                  </a:lnTo>
                  <a:lnTo>
                    <a:pt x="605" y="429"/>
                  </a:lnTo>
                  <a:close/>
                  <a:moveTo>
                    <a:pt x="738" y="297"/>
                  </a:moveTo>
                  <a:lnTo>
                    <a:pt x="605" y="297"/>
                  </a:lnTo>
                  <a:lnTo>
                    <a:pt x="605" y="330"/>
                  </a:lnTo>
                  <a:lnTo>
                    <a:pt x="738" y="330"/>
                  </a:lnTo>
                  <a:lnTo>
                    <a:pt x="738" y="297"/>
                  </a:lnTo>
                  <a:close/>
                  <a:moveTo>
                    <a:pt x="49" y="704"/>
                  </a:moveTo>
                  <a:lnTo>
                    <a:pt x="182" y="704"/>
                  </a:lnTo>
                  <a:lnTo>
                    <a:pt x="182" y="671"/>
                  </a:lnTo>
                  <a:lnTo>
                    <a:pt x="49" y="671"/>
                  </a:lnTo>
                  <a:lnTo>
                    <a:pt x="49" y="704"/>
                  </a:lnTo>
                  <a:close/>
                  <a:moveTo>
                    <a:pt x="49" y="618"/>
                  </a:moveTo>
                  <a:lnTo>
                    <a:pt x="182" y="618"/>
                  </a:lnTo>
                  <a:lnTo>
                    <a:pt x="182" y="585"/>
                  </a:lnTo>
                  <a:lnTo>
                    <a:pt x="49" y="585"/>
                  </a:lnTo>
                  <a:lnTo>
                    <a:pt x="49" y="618"/>
                  </a:lnTo>
                  <a:close/>
                  <a:moveTo>
                    <a:pt x="49" y="517"/>
                  </a:moveTo>
                  <a:lnTo>
                    <a:pt x="182" y="517"/>
                  </a:lnTo>
                  <a:lnTo>
                    <a:pt x="182" y="484"/>
                  </a:lnTo>
                  <a:lnTo>
                    <a:pt x="49" y="484"/>
                  </a:lnTo>
                  <a:lnTo>
                    <a:pt x="49" y="517"/>
                  </a:lnTo>
                  <a:close/>
                  <a:moveTo>
                    <a:pt x="49" y="429"/>
                  </a:moveTo>
                  <a:lnTo>
                    <a:pt x="182" y="429"/>
                  </a:lnTo>
                  <a:lnTo>
                    <a:pt x="182" y="396"/>
                  </a:lnTo>
                  <a:lnTo>
                    <a:pt x="49" y="396"/>
                  </a:lnTo>
                  <a:lnTo>
                    <a:pt x="49" y="429"/>
                  </a:lnTo>
                  <a:close/>
                  <a:moveTo>
                    <a:pt x="49" y="330"/>
                  </a:moveTo>
                  <a:lnTo>
                    <a:pt x="182" y="330"/>
                  </a:lnTo>
                  <a:lnTo>
                    <a:pt x="182" y="297"/>
                  </a:lnTo>
                  <a:lnTo>
                    <a:pt x="49" y="297"/>
                  </a:lnTo>
                  <a:lnTo>
                    <a:pt x="49" y="330"/>
                  </a:lnTo>
                  <a:close/>
                  <a:moveTo>
                    <a:pt x="279" y="692"/>
                  </a:moveTo>
                  <a:lnTo>
                    <a:pt x="508" y="692"/>
                  </a:lnTo>
                  <a:lnTo>
                    <a:pt x="508" y="659"/>
                  </a:lnTo>
                  <a:lnTo>
                    <a:pt x="279" y="659"/>
                  </a:lnTo>
                  <a:lnTo>
                    <a:pt x="279" y="692"/>
                  </a:lnTo>
                  <a:close/>
                  <a:moveTo>
                    <a:pt x="279" y="614"/>
                  </a:moveTo>
                  <a:lnTo>
                    <a:pt x="508" y="614"/>
                  </a:lnTo>
                  <a:lnTo>
                    <a:pt x="508" y="581"/>
                  </a:lnTo>
                  <a:lnTo>
                    <a:pt x="279" y="581"/>
                  </a:lnTo>
                  <a:lnTo>
                    <a:pt x="279" y="614"/>
                  </a:lnTo>
                  <a:close/>
                  <a:moveTo>
                    <a:pt x="279" y="536"/>
                  </a:moveTo>
                  <a:lnTo>
                    <a:pt x="508" y="536"/>
                  </a:lnTo>
                  <a:lnTo>
                    <a:pt x="508" y="503"/>
                  </a:lnTo>
                  <a:lnTo>
                    <a:pt x="279" y="503"/>
                  </a:lnTo>
                  <a:lnTo>
                    <a:pt x="279" y="536"/>
                  </a:lnTo>
                  <a:close/>
                  <a:moveTo>
                    <a:pt x="279" y="456"/>
                  </a:moveTo>
                  <a:lnTo>
                    <a:pt x="508" y="456"/>
                  </a:lnTo>
                  <a:lnTo>
                    <a:pt x="508" y="423"/>
                  </a:lnTo>
                  <a:lnTo>
                    <a:pt x="279" y="423"/>
                  </a:lnTo>
                  <a:lnTo>
                    <a:pt x="279" y="456"/>
                  </a:lnTo>
                  <a:close/>
                  <a:moveTo>
                    <a:pt x="279" y="378"/>
                  </a:moveTo>
                  <a:lnTo>
                    <a:pt x="508" y="378"/>
                  </a:lnTo>
                  <a:lnTo>
                    <a:pt x="508" y="345"/>
                  </a:lnTo>
                  <a:lnTo>
                    <a:pt x="279" y="345"/>
                  </a:lnTo>
                  <a:lnTo>
                    <a:pt x="279" y="378"/>
                  </a:lnTo>
                  <a:close/>
                  <a:moveTo>
                    <a:pt x="279" y="300"/>
                  </a:moveTo>
                  <a:lnTo>
                    <a:pt x="508" y="300"/>
                  </a:lnTo>
                  <a:lnTo>
                    <a:pt x="508" y="267"/>
                  </a:lnTo>
                  <a:lnTo>
                    <a:pt x="279" y="267"/>
                  </a:lnTo>
                  <a:lnTo>
                    <a:pt x="279" y="300"/>
                  </a:lnTo>
                  <a:close/>
                  <a:moveTo>
                    <a:pt x="279" y="219"/>
                  </a:moveTo>
                  <a:lnTo>
                    <a:pt x="508" y="219"/>
                  </a:lnTo>
                  <a:lnTo>
                    <a:pt x="508" y="187"/>
                  </a:lnTo>
                  <a:lnTo>
                    <a:pt x="279" y="187"/>
                  </a:lnTo>
                  <a:lnTo>
                    <a:pt x="279" y="219"/>
                  </a:lnTo>
                  <a:close/>
                  <a:moveTo>
                    <a:pt x="279" y="141"/>
                  </a:moveTo>
                  <a:lnTo>
                    <a:pt x="508" y="141"/>
                  </a:lnTo>
                  <a:lnTo>
                    <a:pt x="508" y="108"/>
                  </a:lnTo>
                  <a:lnTo>
                    <a:pt x="279" y="108"/>
                  </a:lnTo>
                  <a:lnTo>
                    <a:pt x="279" y="14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17074"/>
                </a:solidFill>
                <a:effectLst/>
                <a:uLnTx/>
                <a:uFillTx/>
                <a:latin typeface="Metropolis"/>
                <a:ea typeface="+mn-ea"/>
                <a:cs typeface="+mn-cs"/>
              </a:endParaRPr>
            </a:p>
          </p:txBody>
        </p:sp>
        <p:cxnSp>
          <p:nvCxnSpPr>
            <p:cNvPr id="53" name="Straight Connector 52">
              <a:extLst>
                <a:ext uri="{FF2B5EF4-FFF2-40B4-BE49-F238E27FC236}">
                  <a16:creationId xmlns:a16="http://schemas.microsoft.com/office/drawing/2014/main" id="{B9122B5C-E6CD-9241-A000-782535E6B355}"/>
                </a:ext>
              </a:extLst>
            </p:cNvPr>
            <p:cNvCxnSpPr>
              <a:cxnSpLocks/>
            </p:cNvCxnSpPr>
            <p:nvPr/>
          </p:nvCxnSpPr>
          <p:spPr bwMode="gray">
            <a:xfrm>
              <a:off x="2162045" y="3266084"/>
              <a:ext cx="460289" cy="0"/>
            </a:xfrm>
            <a:prstGeom prst="line">
              <a:avLst/>
            </a:prstGeom>
            <a:ln w="28575">
              <a:solidFill>
                <a:schemeClr val="tx1"/>
              </a:solidFill>
              <a:miter lim="800000"/>
              <a:headEnd type="triangle" w="lg" len="sm"/>
              <a:tailEnd type="triangle" w="lg" len="sm"/>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0FEF418-6D7B-254C-B6AC-CB75CD266E9C}"/>
                </a:ext>
              </a:extLst>
            </p:cNvPr>
            <p:cNvCxnSpPr>
              <a:cxnSpLocks/>
            </p:cNvCxnSpPr>
            <p:nvPr/>
          </p:nvCxnSpPr>
          <p:spPr bwMode="gray">
            <a:xfrm>
              <a:off x="4908559" y="4226594"/>
              <a:ext cx="460289" cy="0"/>
            </a:xfrm>
            <a:prstGeom prst="line">
              <a:avLst/>
            </a:prstGeom>
            <a:ln w="28575">
              <a:solidFill>
                <a:schemeClr val="tx1"/>
              </a:solidFill>
              <a:miter lim="800000"/>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07B4FDE5-E4FF-7844-AFBA-9477A2CFD583}"/>
                </a:ext>
              </a:extLst>
            </p:cNvPr>
            <p:cNvSpPr/>
            <p:nvPr/>
          </p:nvSpPr>
          <p:spPr>
            <a:xfrm>
              <a:off x="2674489" y="2576114"/>
              <a:ext cx="2184040" cy="3847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F3F3F"/>
                  </a:solidFill>
                  <a:effectLst/>
                  <a:uLnTx/>
                  <a:uFillTx/>
                  <a:latin typeface="Metropolis"/>
                  <a:ea typeface="+mn-ea"/>
                  <a:cs typeface="+mn-cs"/>
                </a:rPr>
                <a:t>VMware Cloud</a:t>
              </a:r>
              <a:r>
                <a:rPr kumimoji="0" lang="en-US" sz="1000" b="0" i="0" u="none" strike="noStrike" kern="1200" cap="none" spc="0" normalizeH="0" baseline="30000" noProof="0" dirty="0">
                  <a:ln>
                    <a:noFill/>
                  </a:ln>
                  <a:solidFill>
                    <a:srgbClr val="3F3F3F"/>
                  </a:solidFill>
                  <a:effectLst/>
                  <a:uLnTx/>
                  <a:uFillTx/>
                  <a:latin typeface="Metropolis"/>
                  <a:ea typeface="+mn-ea"/>
                  <a:cs typeface="+mn-cs"/>
                </a:rPr>
                <a:t>TM</a:t>
              </a:r>
              <a:r>
                <a:rPr kumimoji="0" lang="en-US" sz="1200" b="0" i="0" u="none" strike="noStrike" kern="1200" cap="none" spc="0" normalizeH="0" baseline="0" noProof="0" dirty="0">
                  <a:ln>
                    <a:noFill/>
                  </a:ln>
                  <a:solidFill>
                    <a:srgbClr val="3F3F3F"/>
                  </a:solidFill>
                  <a:effectLst/>
                  <a:uLnTx/>
                  <a:uFillTx/>
                  <a:latin typeface="Metropolis"/>
                  <a:ea typeface="+mn-ea"/>
                  <a:cs typeface="+mn-cs"/>
                </a:rPr>
                <a:t> on AWS</a:t>
              </a:r>
              <a:br>
                <a:rPr kumimoji="0" lang="en-US" sz="1400" b="1" i="0" u="none" strike="noStrike" kern="1200" cap="none" spc="0" normalizeH="0" baseline="0" noProof="0" dirty="0">
                  <a:ln>
                    <a:noFill/>
                  </a:ln>
                  <a:solidFill>
                    <a:srgbClr val="3F3F3F"/>
                  </a:solidFill>
                  <a:effectLst/>
                  <a:uLnTx/>
                  <a:uFillTx/>
                  <a:latin typeface="Metropolis"/>
                  <a:ea typeface="+mn-ea"/>
                  <a:cs typeface="+mn-cs"/>
                </a:rPr>
              </a:br>
              <a:r>
                <a:rPr kumimoji="0" lang="en-US" sz="700" b="0" i="0" u="none" strike="noStrike" kern="1200" cap="none" spc="0" normalizeH="0" baseline="0" noProof="0" dirty="0">
                  <a:ln>
                    <a:noFill/>
                  </a:ln>
                  <a:solidFill>
                    <a:srgbClr val="3F3F3F"/>
                  </a:solidFill>
                  <a:effectLst/>
                  <a:uLnTx/>
                  <a:uFillTx/>
                  <a:latin typeface="Metropolis Light"/>
                  <a:ea typeface="+mn-ea"/>
                  <a:cs typeface="+mn-cs"/>
                </a:rPr>
                <a:t>Powered by VMware Cloud Foundation</a:t>
              </a:r>
              <a:endParaRPr kumimoji="0" lang="en-US" sz="1400" b="0" i="0" u="none" strike="noStrike" kern="1200" cap="none" spc="0" normalizeH="0" baseline="0" noProof="0" dirty="0">
                <a:ln>
                  <a:noFill/>
                </a:ln>
                <a:solidFill>
                  <a:srgbClr val="3F3F3F"/>
                </a:solidFill>
                <a:effectLst/>
                <a:uLnTx/>
                <a:uFillTx/>
                <a:latin typeface="Metropolis Light"/>
                <a:ea typeface="+mn-ea"/>
                <a:cs typeface="+mn-cs"/>
              </a:endParaRPr>
            </a:p>
          </p:txBody>
        </p:sp>
        <p:cxnSp>
          <p:nvCxnSpPr>
            <p:cNvPr id="56" name="Straight Connector 55">
              <a:extLst>
                <a:ext uri="{FF2B5EF4-FFF2-40B4-BE49-F238E27FC236}">
                  <a16:creationId xmlns:a16="http://schemas.microsoft.com/office/drawing/2014/main" id="{96E7C1B7-EF83-8F4F-9D26-B936CC1F28F6}"/>
                </a:ext>
              </a:extLst>
            </p:cNvPr>
            <p:cNvCxnSpPr>
              <a:cxnSpLocks/>
            </p:cNvCxnSpPr>
            <p:nvPr/>
          </p:nvCxnSpPr>
          <p:spPr bwMode="gray">
            <a:xfrm>
              <a:off x="998780" y="4838641"/>
              <a:ext cx="3007458" cy="0"/>
            </a:xfrm>
            <a:prstGeom prst="line">
              <a:avLst/>
            </a:prstGeom>
            <a:ln w="28575">
              <a:solidFill>
                <a:schemeClr val="tx1"/>
              </a:solidFill>
              <a:miter lim="800000"/>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57" name="Left-Right Arrow 156">
              <a:extLst>
                <a:ext uri="{FF2B5EF4-FFF2-40B4-BE49-F238E27FC236}">
                  <a16:creationId xmlns:a16="http://schemas.microsoft.com/office/drawing/2014/main" id="{0B26594D-45C8-D449-9925-9ED40B2816EB}"/>
                </a:ext>
              </a:extLst>
            </p:cNvPr>
            <p:cNvSpPr/>
            <p:nvPr/>
          </p:nvSpPr>
          <p:spPr>
            <a:xfrm>
              <a:off x="1266087" y="4743364"/>
              <a:ext cx="2531340" cy="190553"/>
            </a:xfrm>
            <a:prstGeom prst="homePlate">
              <a:avLst>
                <a:gd name="adj" fmla="val 0"/>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F3F3F"/>
                  </a:solidFill>
                  <a:effectLst/>
                  <a:uLnTx/>
                  <a:uFillTx/>
                  <a:latin typeface="Metropolis"/>
                  <a:ea typeface="+mn-ea"/>
                  <a:cs typeface="+mn-cs"/>
                </a:rPr>
                <a:t>Large-scale application migration</a:t>
              </a:r>
            </a:p>
          </p:txBody>
        </p:sp>
      </p:grpSp>
      <p:sp>
        <p:nvSpPr>
          <p:cNvPr id="106" name="TextBox 105">
            <a:extLst>
              <a:ext uri="{FF2B5EF4-FFF2-40B4-BE49-F238E27FC236}">
                <a16:creationId xmlns:a16="http://schemas.microsoft.com/office/drawing/2014/main" id="{F15C3EB2-E5F3-C745-BE5B-70375CC716A9}"/>
              </a:ext>
            </a:extLst>
          </p:cNvPr>
          <p:cNvSpPr txBox="1"/>
          <p:nvPr/>
        </p:nvSpPr>
        <p:spPr>
          <a:xfrm>
            <a:off x="58306" y="75250"/>
            <a:ext cx="9085694" cy="461665"/>
          </a:xfrm>
          <a:prstGeom prst="rect">
            <a:avLst/>
          </a:prstGeom>
          <a:noFill/>
        </p:spPr>
        <p:txBody>
          <a:bodyPr wrap="square" rtlCol="0">
            <a:spAutoFit/>
          </a:bodyPr>
          <a:lstStyle/>
          <a:p>
            <a:pPr defTabSz="685800">
              <a:defRPr/>
            </a:pPr>
            <a:r>
              <a:rPr lang="en-US" sz="2400" dirty="0">
                <a:solidFill>
                  <a:srgbClr val="FFFFFF"/>
                </a:solidFill>
                <a:latin typeface="Arial"/>
              </a:rPr>
              <a:t>Hybrid Strategy with Microsoft Workloads on VMWare on AWS</a:t>
            </a:r>
          </a:p>
        </p:txBody>
      </p:sp>
      <p:sp>
        <p:nvSpPr>
          <p:cNvPr id="3" name="TextBox 2">
            <a:extLst>
              <a:ext uri="{FF2B5EF4-FFF2-40B4-BE49-F238E27FC236}">
                <a16:creationId xmlns:a16="http://schemas.microsoft.com/office/drawing/2014/main" id="{8114AEF2-81FE-364B-AC84-46109A92DE6E}"/>
              </a:ext>
            </a:extLst>
          </p:cNvPr>
          <p:cNvSpPr txBox="1"/>
          <p:nvPr/>
        </p:nvSpPr>
        <p:spPr>
          <a:xfrm>
            <a:off x="6478401" y="1678877"/>
            <a:ext cx="2352766" cy="1754326"/>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Data Center Migration</a:t>
            </a:r>
          </a:p>
          <a:p>
            <a:pPr marL="285750" indent="-285750">
              <a:buFont typeface="Arial" panose="020B0604020202020204" pitchFamily="34" charset="0"/>
              <a:buChar char="•"/>
            </a:pPr>
            <a:r>
              <a:rPr lang="en-US" dirty="0">
                <a:solidFill>
                  <a:schemeClr val="bg1"/>
                </a:solidFill>
              </a:rPr>
              <a:t>Disaster Recovery</a:t>
            </a:r>
          </a:p>
          <a:p>
            <a:pPr marL="285750" indent="-285750">
              <a:buFont typeface="Arial" panose="020B0604020202020204" pitchFamily="34" charset="0"/>
              <a:buChar char="•"/>
            </a:pPr>
            <a:r>
              <a:rPr lang="en-US" dirty="0">
                <a:solidFill>
                  <a:schemeClr val="bg1"/>
                </a:solidFill>
              </a:rPr>
              <a:t>Cloud Migration</a:t>
            </a:r>
          </a:p>
          <a:p>
            <a:pPr marL="285750" indent="-285750">
              <a:buFont typeface="Arial" panose="020B0604020202020204" pitchFamily="34" charset="0"/>
              <a:buChar char="•"/>
            </a:pPr>
            <a:r>
              <a:rPr lang="en-US" dirty="0">
                <a:solidFill>
                  <a:schemeClr val="bg1"/>
                </a:solidFill>
              </a:rPr>
              <a:t>Application Modernization</a:t>
            </a:r>
          </a:p>
        </p:txBody>
      </p:sp>
      <p:pic>
        <p:nvPicPr>
          <p:cNvPr id="108" name="Picture 107">
            <a:extLst>
              <a:ext uri="{FF2B5EF4-FFF2-40B4-BE49-F238E27FC236}">
                <a16:creationId xmlns:a16="http://schemas.microsoft.com/office/drawing/2014/main" id="{9893D190-A0B9-5447-A8EA-3F6DACCF50BB}"/>
              </a:ext>
            </a:extLst>
          </p:cNvPr>
          <p:cNvPicPr>
            <a:picLocks noChangeAspect="1"/>
          </p:cNvPicPr>
          <p:nvPr/>
        </p:nvPicPr>
        <p:blipFill>
          <a:blip r:embed="rId4"/>
          <a:stretch>
            <a:fillRect/>
          </a:stretch>
        </p:blipFill>
        <p:spPr>
          <a:xfrm>
            <a:off x="7507513" y="4702986"/>
            <a:ext cx="492414" cy="365264"/>
          </a:xfrm>
          <a:prstGeom prst="rect">
            <a:avLst/>
          </a:prstGeom>
        </p:spPr>
      </p:pic>
    </p:spTree>
    <p:extLst>
      <p:ext uri="{BB962C8B-B14F-4D97-AF65-F5344CB8AC3E}">
        <p14:creationId xmlns:p14="http://schemas.microsoft.com/office/powerpoint/2010/main" val="4153774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06" name="TextBox 105">
            <a:extLst>
              <a:ext uri="{FF2B5EF4-FFF2-40B4-BE49-F238E27FC236}">
                <a16:creationId xmlns:a16="http://schemas.microsoft.com/office/drawing/2014/main" id="{F15C3EB2-E5F3-C745-BE5B-70375CC716A9}"/>
              </a:ext>
            </a:extLst>
          </p:cNvPr>
          <p:cNvSpPr txBox="1"/>
          <p:nvPr/>
        </p:nvSpPr>
        <p:spPr>
          <a:xfrm>
            <a:off x="58306" y="75250"/>
            <a:ext cx="9085694" cy="461665"/>
          </a:xfrm>
          <a:prstGeom prst="rect">
            <a:avLst/>
          </a:prstGeom>
          <a:noFill/>
        </p:spPr>
        <p:txBody>
          <a:bodyPr wrap="square" rtlCol="0">
            <a:spAutoFit/>
          </a:bodyPr>
          <a:lstStyle/>
          <a:p>
            <a:pPr defTabSz="685800">
              <a:defRPr/>
            </a:pPr>
            <a:r>
              <a:rPr lang="en-US" sz="2400" dirty="0">
                <a:solidFill>
                  <a:srgbClr val="FFFFFF"/>
                </a:solidFill>
                <a:latin typeface="Arial"/>
              </a:rPr>
              <a:t>Hybrid Strategy with AWS Outpost</a:t>
            </a:r>
          </a:p>
        </p:txBody>
      </p:sp>
      <p:pic>
        <p:nvPicPr>
          <p:cNvPr id="2" name="Picture 1">
            <a:extLst>
              <a:ext uri="{FF2B5EF4-FFF2-40B4-BE49-F238E27FC236}">
                <a16:creationId xmlns:a16="http://schemas.microsoft.com/office/drawing/2014/main" id="{CC3E2FD1-CF65-A847-A92F-7B988F1872B5}"/>
              </a:ext>
            </a:extLst>
          </p:cNvPr>
          <p:cNvPicPr>
            <a:picLocks noChangeAspect="1"/>
          </p:cNvPicPr>
          <p:nvPr/>
        </p:nvPicPr>
        <p:blipFill>
          <a:blip r:embed="rId3"/>
          <a:stretch>
            <a:fillRect/>
          </a:stretch>
        </p:blipFill>
        <p:spPr>
          <a:xfrm>
            <a:off x="0" y="562269"/>
            <a:ext cx="9144000" cy="3679532"/>
          </a:xfrm>
          <a:prstGeom prst="rect">
            <a:avLst/>
          </a:prstGeom>
        </p:spPr>
      </p:pic>
    </p:spTree>
    <p:extLst>
      <p:ext uri="{BB962C8B-B14F-4D97-AF65-F5344CB8AC3E}">
        <p14:creationId xmlns:p14="http://schemas.microsoft.com/office/powerpoint/2010/main" val="2494727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ED2417C-A308-524D-8589-0FFBE69ABFC7}"/>
              </a:ext>
            </a:extLst>
          </p:cNvPr>
          <p:cNvSpPr/>
          <p:nvPr/>
        </p:nvSpPr>
        <p:spPr>
          <a:xfrm>
            <a:off x="390647" y="916484"/>
            <a:ext cx="8222456" cy="400110"/>
          </a:xfrm>
          <a:prstGeom prst="rect">
            <a:avLst/>
          </a:prstGeom>
        </p:spPr>
        <p:txBody>
          <a:bodyPr wrap="square">
            <a:spAutoFit/>
          </a:bodyPr>
          <a:lstStyle/>
          <a:p>
            <a:pPr marL="6350">
              <a:spcBef>
                <a:spcPts val="3600"/>
              </a:spcBef>
            </a:pPr>
            <a:r>
              <a:rPr lang="en-US" sz="2000" b="1" dirty="0">
                <a:solidFill>
                  <a:schemeClr val="bg1">
                    <a:lumMod val="50000"/>
                  </a:schemeClr>
                </a:solidFill>
                <a:latin typeface="Amazon Ember Regular"/>
              </a:rPr>
              <a:t>2. </a:t>
            </a:r>
            <a:r>
              <a:rPr lang="en-US" sz="2000" dirty="0">
                <a:solidFill>
                  <a:schemeClr val="bg1">
                    <a:lumMod val="50000"/>
                  </a:schemeClr>
                </a:solidFill>
                <a:latin typeface="Amazon Ember Regular"/>
              </a:rPr>
              <a:t>Why migrate to the cloud</a:t>
            </a:r>
          </a:p>
        </p:txBody>
      </p:sp>
      <p:sp>
        <p:nvSpPr>
          <p:cNvPr id="32" name="Rectangle 31">
            <a:extLst>
              <a:ext uri="{FF2B5EF4-FFF2-40B4-BE49-F238E27FC236}">
                <a16:creationId xmlns:a16="http://schemas.microsoft.com/office/drawing/2014/main" id="{DFEA4FFE-33AD-274B-8BA8-192D77E1E437}"/>
              </a:ext>
            </a:extLst>
          </p:cNvPr>
          <p:cNvSpPr/>
          <p:nvPr/>
        </p:nvSpPr>
        <p:spPr>
          <a:xfrm>
            <a:off x="390647" y="1921373"/>
            <a:ext cx="8222456" cy="400110"/>
          </a:xfrm>
          <a:prstGeom prst="rect">
            <a:avLst/>
          </a:prstGeom>
        </p:spPr>
        <p:txBody>
          <a:bodyPr wrap="square">
            <a:spAutoFit/>
          </a:bodyPr>
          <a:lstStyle/>
          <a:p>
            <a:pPr marL="6350" lvl="0">
              <a:spcBef>
                <a:spcPts val="3600"/>
              </a:spcBef>
            </a:pPr>
            <a:r>
              <a:rPr lang="en-US" sz="2000" b="1" dirty="0">
                <a:solidFill>
                  <a:srgbClr val="FF9900"/>
                </a:solidFill>
                <a:latin typeface="Amazon Ember Regular"/>
              </a:rPr>
              <a:t>4. </a:t>
            </a:r>
            <a:r>
              <a:rPr lang="en-US" sz="2000" dirty="0">
                <a:solidFill>
                  <a:srgbClr val="FFFFFF"/>
                </a:solidFill>
                <a:latin typeface="Amazon Ember Regular"/>
              </a:rPr>
              <a:t>Benefits of AWS for Windows workloads</a:t>
            </a:r>
          </a:p>
        </p:txBody>
      </p:sp>
      <p:sp>
        <p:nvSpPr>
          <p:cNvPr id="34" name="Rectangle 33">
            <a:extLst>
              <a:ext uri="{FF2B5EF4-FFF2-40B4-BE49-F238E27FC236}">
                <a16:creationId xmlns:a16="http://schemas.microsoft.com/office/drawing/2014/main" id="{40008E3C-9042-2A4F-86F2-FF445EFC16EF}"/>
              </a:ext>
            </a:extLst>
          </p:cNvPr>
          <p:cNvSpPr/>
          <p:nvPr/>
        </p:nvSpPr>
        <p:spPr>
          <a:xfrm>
            <a:off x="390647" y="2415912"/>
            <a:ext cx="8222456" cy="400110"/>
          </a:xfrm>
          <a:prstGeom prst="rect">
            <a:avLst/>
          </a:prstGeom>
        </p:spPr>
        <p:txBody>
          <a:bodyPr wrap="square">
            <a:spAutoFit/>
          </a:bodyPr>
          <a:lstStyle/>
          <a:p>
            <a:pPr marL="6350" lvl="0">
              <a:spcBef>
                <a:spcPts val="3600"/>
              </a:spcBef>
            </a:pPr>
            <a:r>
              <a:rPr lang="en-US" sz="2000" b="1" dirty="0">
                <a:solidFill>
                  <a:schemeClr val="bg1">
                    <a:lumMod val="50000"/>
                  </a:schemeClr>
                </a:solidFill>
                <a:latin typeface="Amazon Ember Regular"/>
              </a:rPr>
              <a:t>5. </a:t>
            </a:r>
            <a:r>
              <a:rPr lang="en-US" sz="2000" dirty="0">
                <a:solidFill>
                  <a:schemeClr val="bg1">
                    <a:lumMod val="50000"/>
                  </a:schemeClr>
                </a:solidFill>
                <a:latin typeface="Amazon Ember Regular"/>
              </a:rPr>
              <a:t>Flexible licensing options</a:t>
            </a:r>
          </a:p>
        </p:txBody>
      </p:sp>
      <p:sp>
        <p:nvSpPr>
          <p:cNvPr id="36" name="Rectangle 35">
            <a:extLst>
              <a:ext uri="{FF2B5EF4-FFF2-40B4-BE49-F238E27FC236}">
                <a16:creationId xmlns:a16="http://schemas.microsoft.com/office/drawing/2014/main" id="{A6D582BC-5BE2-CA42-842B-6E0583F0180B}"/>
              </a:ext>
            </a:extLst>
          </p:cNvPr>
          <p:cNvSpPr/>
          <p:nvPr/>
        </p:nvSpPr>
        <p:spPr>
          <a:xfrm>
            <a:off x="390647" y="2940757"/>
            <a:ext cx="8222456" cy="400110"/>
          </a:xfrm>
          <a:prstGeom prst="rect">
            <a:avLst/>
          </a:prstGeom>
        </p:spPr>
        <p:txBody>
          <a:bodyPr wrap="square">
            <a:spAutoFit/>
          </a:bodyPr>
          <a:lstStyle/>
          <a:p>
            <a:pPr marL="6350" lvl="0">
              <a:spcBef>
                <a:spcPts val="3600"/>
              </a:spcBef>
            </a:pPr>
            <a:r>
              <a:rPr lang="en-US" sz="2000" b="1" dirty="0">
                <a:solidFill>
                  <a:schemeClr val="bg1">
                    <a:lumMod val="50000"/>
                  </a:schemeClr>
                </a:solidFill>
                <a:latin typeface="Amazon Ember Regular"/>
              </a:rPr>
              <a:t>6. </a:t>
            </a:r>
            <a:r>
              <a:rPr lang="en-US" sz="2000" dirty="0">
                <a:solidFill>
                  <a:schemeClr val="bg1">
                    <a:lumMod val="50000"/>
                  </a:schemeClr>
                </a:solidFill>
                <a:latin typeface="Amazon Ember Regular"/>
              </a:rPr>
              <a:t>Jumpstart cloud migration</a:t>
            </a:r>
          </a:p>
        </p:txBody>
      </p:sp>
      <p:sp>
        <p:nvSpPr>
          <p:cNvPr id="38" name="Rectangle 37">
            <a:extLst>
              <a:ext uri="{FF2B5EF4-FFF2-40B4-BE49-F238E27FC236}">
                <a16:creationId xmlns:a16="http://schemas.microsoft.com/office/drawing/2014/main" id="{C0530590-26F2-8E48-8277-FDCF3334E597}"/>
              </a:ext>
            </a:extLst>
          </p:cNvPr>
          <p:cNvSpPr/>
          <p:nvPr/>
        </p:nvSpPr>
        <p:spPr>
          <a:xfrm>
            <a:off x="390647" y="3467751"/>
            <a:ext cx="8222456" cy="400110"/>
          </a:xfrm>
          <a:prstGeom prst="rect">
            <a:avLst/>
          </a:prstGeom>
        </p:spPr>
        <p:txBody>
          <a:bodyPr wrap="square">
            <a:spAutoFit/>
          </a:bodyPr>
          <a:lstStyle/>
          <a:p>
            <a:pPr marL="6350" lvl="0">
              <a:spcBef>
                <a:spcPts val="3600"/>
              </a:spcBef>
            </a:pPr>
            <a:r>
              <a:rPr lang="en-US" sz="2000" b="1" dirty="0">
                <a:solidFill>
                  <a:schemeClr val="bg1">
                    <a:lumMod val="50000"/>
                  </a:schemeClr>
                </a:solidFill>
                <a:latin typeface="Amazon Ember Regular"/>
              </a:rPr>
              <a:t>7. </a:t>
            </a:r>
            <a:r>
              <a:rPr lang="en-US" sz="2000" dirty="0">
                <a:solidFill>
                  <a:schemeClr val="bg1">
                    <a:lumMod val="50000"/>
                  </a:schemeClr>
                </a:solidFill>
                <a:latin typeface="Amazon Ember Regular"/>
              </a:rPr>
              <a:t>Migration tools &amp; programs</a:t>
            </a:r>
          </a:p>
        </p:txBody>
      </p:sp>
      <p:pic>
        <p:nvPicPr>
          <p:cNvPr id="6" name="Picture 5">
            <a:extLst>
              <a:ext uri="{FF2B5EF4-FFF2-40B4-BE49-F238E27FC236}">
                <a16:creationId xmlns:a16="http://schemas.microsoft.com/office/drawing/2014/main" id="{076BBBFD-7226-6445-8329-251C30666A4F}"/>
              </a:ext>
            </a:extLst>
          </p:cNvPr>
          <p:cNvPicPr>
            <a:picLocks noChangeAspect="1"/>
          </p:cNvPicPr>
          <p:nvPr/>
        </p:nvPicPr>
        <p:blipFill>
          <a:blip r:embed="rId3"/>
          <a:stretch>
            <a:fillRect/>
          </a:stretch>
        </p:blipFill>
        <p:spPr>
          <a:xfrm>
            <a:off x="7768359" y="238562"/>
            <a:ext cx="949614" cy="542338"/>
          </a:xfrm>
          <a:prstGeom prst="rect">
            <a:avLst/>
          </a:prstGeom>
        </p:spPr>
      </p:pic>
      <p:sp>
        <p:nvSpPr>
          <p:cNvPr id="8" name="Rectangle 7">
            <a:extLst>
              <a:ext uri="{FF2B5EF4-FFF2-40B4-BE49-F238E27FC236}">
                <a16:creationId xmlns:a16="http://schemas.microsoft.com/office/drawing/2014/main" id="{6EE3BA29-24AA-0547-BD6D-F799EE24B784}"/>
              </a:ext>
            </a:extLst>
          </p:cNvPr>
          <p:cNvSpPr/>
          <p:nvPr/>
        </p:nvSpPr>
        <p:spPr>
          <a:xfrm>
            <a:off x="390647" y="309676"/>
            <a:ext cx="8222456" cy="400110"/>
          </a:xfrm>
          <a:prstGeom prst="rect">
            <a:avLst/>
          </a:prstGeom>
        </p:spPr>
        <p:txBody>
          <a:bodyPr wrap="square">
            <a:spAutoFit/>
          </a:bodyPr>
          <a:lstStyle/>
          <a:p>
            <a:pPr marL="6350">
              <a:spcBef>
                <a:spcPts val="3600"/>
              </a:spcBef>
            </a:pPr>
            <a:r>
              <a:rPr lang="en-US" sz="2000" b="1" dirty="0">
                <a:solidFill>
                  <a:schemeClr val="bg1">
                    <a:lumMod val="50000"/>
                  </a:schemeClr>
                </a:solidFill>
                <a:latin typeface="Amazon Ember Regular"/>
              </a:rPr>
              <a:t>1. </a:t>
            </a:r>
            <a:r>
              <a:rPr lang="en-US" sz="2000" dirty="0">
                <a:solidFill>
                  <a:schemeClr val="bg1">
                    <a:lumMod val="50000"/>
                  </a:schemeClr>
                </a:solidFill>
                <a:latin typeface="Amazon Ember Regular"/>
              </a:rPr>
              <a:t>Infrastructure Modernization Challenges</a:t>
            </a:r>
          </a:p>
        </p:txBody>
      </p:sp>
      <p:sp>
        <p:nvSpPr>
          <p:cNvPr id="9" name="Rectangle 8">
            <a:extLst>
              <a:ext uri="{FF2B5EF4-FFF2-40B4-BE49-F238E27FC236}">
                <a16:creationId xmlns:a16="http://schemas.microsoft.com/office/drawing/2014/main" id="{B5EA5E56-A6BD-0C46-A6EC-52002455FFFE}"/>
              </a:ext>
            </a:extLst>
          </p:cNvPr>
          <p:cNvSpPr/>
          <p:nvPr/>
        </p:nvSpPr>
        <p:spPr>
          <a:xfrm>
            <a:off x="390647" y="1441329"/>
            <a:ext cx="8222456" cy="400110"/>
          </a:xfrm>
          <a:prstGeom prst="rect">
            <a:avLst/>
          </a:prstGeom>
        </p:spPr>
        <p:txBody>
          <a:bodyPr wrap="square">
            <a:spAutoFit/>
          </a:bodyPr>
          <a:lstStyle/>
          <a:p>
            <a:pPr marL="6350" lvl="0">
              <a:spcBef>
                <a:spcPts val="3600"/>
              </a:spcBef>
            </a:pPr>
            <a:r>
              <a:rPr lang="en-US" sz="2000" b="1" dirty="0">
                <a:solidFill>
                  <a:schemeClr val="bg1">
                    <a:lumMod val="50000"/>
                  </a:schemeClr>
                </a:solidFill>
                <a:latin typeface="Amazon Ember Regular"/>
              </a:rPr>
              <a:t>3. </a:t>
            </a:r>
            <a:r>
              <a:rPr lang="en-US" sz="2000" dirty="0">
                <a:solidFill>
                  <a:schemeClr val="bg1">
                    <a:lumMod val="50000"/>
                  </a:schemeClr>
                </a:solidFill>
                <a:latin typeface="Amazon Ember Regular"/>
              </a:rPr>
              <a:t>Migration Vs Hybrid Approach</a:t>
            </a:r>
          </a:p>
        </p:txBody>
      </p:sp>
    </p:spTree>
    <p:extLst>
      <p:ext uri="{BB962C8B-B14F-4D97-AF65-F5344CB8AC3E}">
        <p14:creationId xmlns:p14="http://schemas.microsoft.com/office/powerpoint/2010/main" val="3205438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336788" y="114936"/>
            <a:ext cx="8807212" cy="786772"/>
          </a:xfrm>
          <a:prstGeom prst="rect">
            <a:avLst/>
          </a:prstGeom>
        </p:spPr>
        <p:txBody>
          <a:bodyPr/>
          <a:lstStyle>
            <a:lvl1pPr algn="l" defTabSz="457200" rtl="0" eaLnBrk="1" latinLnBrk="0" hangingPunct="1">
              <a:spcBef>
                <a:spcPct val="0"/>
              </a:spcBef>
              <a:buNone/>
              <a:defRPr sz="2800" b="0" i="0" kern="1200">
                <a:solidFill>
                  <a:srgbClr val="0E2735"/>
                </a:solidFill>
                <a:latin typeface="Amazon Ember Regular" charset="0"/>
                <a:ea typeface="+mj-ea"/>
                <a:cs typeface="Amazon Ember Regular" charset="0"/>
              </a:defRPr>
            </a:lvl1pPr>
          </a:lstStyle>
          <a:p>
            <a:r>
              <a:rPr lang="en-US" sz="2500" dirty="0">
                <a:solidFill>
                  <a:schemeClr val="bg1"/>
                </a:solidFill>
              </a:rPr>
              <a:t>Why Customers Choose AWS for their Microsoft Workloads</a:t>
            </a:r>
          </a:p>
        </p:txBody>
      </p:sp>
      <p:grpSp>
        <p:nvGrpSpPr>
          <p:cNvPr id="2" name="Group 1"/>
          <p:cNvGrpSpPr/>
          <p:nvPr/>
        </p:nvGrpSpPr>
        <p:grpSpPr>
          <a:xfrm>
            <a:off x="-359534" y="860201"/>
            <a:ext cx="9760392" cy="3610309"/>
            <a:chOff x="-257934" y="1038001"/>
            <a:chExt cx="9760392" cy="3610309"/>
          </a:xfrm>
        </p:grpSpPr>
        <p:cxnSp>
          <p:nvCxnSpPr>
            <p:cNvPr id="33" name="Straight Connector 32"/>
            <p:cNvCxnSpPr/>
            <p:nvPr/>
          </p:nvCxnSpPr>
          <p:spPr>
            <a:xfrm>
              <a:off x="3052916" y="1103836"/>
              <a:ext cx="0" cy="3472976"/>
            </a:xfrm>
            <a:prstGeom prst="line">
              <a:avLst/>
            </a:prstGeom>
            <a:ln w="635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428482" y="2963046"/>
              <a:ext cx="8486918" cy="0"/>
            </a:xfrm>
            <a:prstGeom prst="line">
              <a:avLst/>
            </a:prstGeom>
            <a:ln w="635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257934" y="1067741"/>
              <a:ext cx="3953420" cy="323165"/>
            </a:xfrm>
            <a:prstGeom prst="rect">
              <a:avLst/>
            </a:prstGeom>
          </p:spPr>
          <p:txBody>
            <a:bodyPr wrap="square">
              <a:spAutoFit/>
            </a:bodyPr>
            <a:lstStyle/>
            <a:p>
              <a:pPr algn="ctr"/>
              <a:r>
                <a:rPr lang="en-US" sz="1500" b="1" dirty="0">
                  <a:solidFill>
                    <a:schemeClr val="bg1"/>
                  </a:solidFill>
                </a:rPr>
                <a:t>Most Experience</a:t>
              </a:r>
            </a:p>
          </p:txBody>
        </p:sp>
        <p:sp>
          <p:nvSpPr>
            <p:cNvPr id="37" name="Content Placeholder 4"/>
            <p:cNvSpPr txBox="1">
              <a:spLocks/>
            </p:cNvSpPr>
            <p:nvPr/>
          </p:nvSpPr>
          <p:spPr>
            <a:xfrm>
              <a:off x="1147330" y="1428428"/>
              <a:ext cx="1142892" cy="872189"/>
            </a:xfrm>
            <a:prstGeom prst="rect">
              <a:avLst/>
            </a:prstGeom>
          </p:spPr>
          <p:txBody>
            <a:bodyPr anchor="ctr"/>
            <a:lstStyle>
              <a:lvl1pPr marL="231775" indent="-231775" algn="l" defTabSz="457200" rtl="0" eaLnBrk="1" latinLnBrk="0" hangingPunct="1">
                <a:spcBef>
                  <a:spcPct val="20000"/>
                </a:spcBef>
                <a:buClr>
                  <a:schemeClr val="accent1"/>
                </a:buClr>
                <a:buFont typeface="Wingdings" panose="05000000000000000000" pitchFamily="2" charset="2"/>
                <a:buChar char="§"/>
                <a:defRPr sz="2000" b="0" i="0" kern="1200">
                  <a:solidFill>
                    <a:schemeClr val="tx1"/>
                  </a:solidFill>
                  <a:latin typeface="+mn-lt"/>
                  <a:ea typeface="+mn-ea"/>
                  <a:cs typeface="Arial"/>
                </a:defRPr>
              </a:lvl1pPr>
              <a:lvl2pPr marL="457200" indent="-225425" algn="l" defTabSz="457200" rtl="0" eaLnBrk="1" latinLnBrk="0" hangingPunct="1">
                <a:spcBef>
                  <a:spcPct val="20000"/>
                </a:spcBef>
                <a:buClr>
                  <a:schemeClr val="accent1"/>
                </a:buClr>
                <a:buFont typeface="Arial"/>
                <a:buChar char="–"/>
                <a:defRPr sz="1800" b="0" i="0" kern="1200">
                  <a:solidFill>
                    <a:schemeClr val="tx1"/>
                  </a:solidFill>
                  <a:latin typeface="+mn-lt"/>
                  <a:ea typeface="+mn-ea"/>
                  <a:cs typeface="Arial"/>
                </a:defRPr>
              </a:lvl2pPr>
              <a:lvl3pPr marL="688975" indent="-231775" algn="l" defTabSz="457200" rtl="0" eaLnBrk="1" latinLnBrk="0" hangingPunct="1">
                <a:spcBef>
                  <a:spcPct val="20000"/>
                </a:spcBef>
                <a:buClr>
                  <a:schemeClr val="accent1"/>
                </a:buClr>
                <a:buFont typeface="Wingdings" panose="05000000000000000000" pitchFamily="2" charset="2"/>
                <a:buChar char="§"/>
                <a:tabLst/>
                <a:defRPr sz="1600" b="0" i="0" kern="1200">
                  <a:solidFill>
                    <a:schemeClr val="tx1"/>
                  </a:solidFill>
                  <a:latin typeface="+mn-lt"/>
                  <a:ea typeface="+mn-ea"/>
                  <a:cs typeface="Arial"/>
                </a:defRPr>
              </a:lvl3pPr>
              <a:lvl4pPr marL="914400" indent="-225425" algn="l" defTabSz="457200" rtl="0" eaLnBrk="1" latinLnBrk="0" hangingPunct="1">
                <a:spcBef>
                  <a:spcPct val="20000"/>
                </a:spcBef>
                <a:buClr>
                  <a:schemeClr val="accent1"/>
                </a:buClr>
                <a:buFont typeface="Arial"/>
                <a:buChar char="–"/>
                <a:defRPr sz="1400" b="0" i="0" kern="1200">
                  <a:solidFill>
                    <a:schemeClr val="tx1"/>
                  </a:solidFill>
                  <a:latin typeface="+mn-lt"/>
                  <a:ea typeface="+mn-ea"/>
                  <a:cs typeface="Arial"/>
                </a:defRPr>
              </a:lvl4pPr>
              <a:lvl5pPr marL="1146175" indent="-231775" algn="l" defTabSz="457200" rtl="0" eaLnBrk="1" latinLnBrk="0" hangingPunct="1">
                <a:spcBef>
                  <a:spcPct val="20000"/>
                </a:spcBef>
                <a:buClr>
                  <a:schemeClr val="accent1"/>
                </a:buClr>
                <a:buFont typeface="Arial"/>
                <a:buChar char="»"/>
                <a:defRPr sz="1200" b="0" i="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3100"/>
                </a:spcBef>
                <a:buNone/>
              </a:pPr>
              <a:r>
                <a:rPr lang="en-US" sz="5400" b="1" dirty="0">
                  <a:solidFill>
                    <a:srgbClr val="FCB64C"/>
                  </a:solidFill>
                </a:rPr>
                <a:t>11</a:t>
              </a:r>
              <a:r>
                <a:rPr lang="en-US" sz="5400" b="1" dirty="0">
                  <a:solidFill>
                    <a:srgbClr val="414042"/>
                  </a:solidFill>
                </a:rPr>
                <a:t> </a:t>
              </a:r>
              <a:endParaRPr lang="en-US" sz="1200" dirty="0">
                <a:solidFill>
                  <a:srgbClr val="414042"/>
                </a:solidFill>
              </a:endParaRPr>
            </a:p>
          </p:txBody>
        </p:sp>
        <p:sp>
          <p:nvSpPr>
            <p:cNvPr id="38" name="Content Placeholder 4"/>
            <p:cNvSpPr txBox="1">
              <a:spLocks/>
            </p:cNvSpPr>
            <p:nvPr/>
          </p:nvSpPr>
          <p:spPr>
            <a:xfrm>
              <a:off x="438389" y="2219195"/>
              <a:ext cx="2614526" cy="372790"/>
            </a:xfrm>
            <a:prstGeom prst="rect">
              <a:avLst/>
            </a:prstGeom>
          </p:spPr>
          <p:txBody>
            <a:bodyPr/>
            <a:lstStyle>
              <a:lvl1pPr marL="231775" indent="-231775" algn="l" defTabSz="457200" rtl="0" eaLnBrk="1" latinLnBrk="0" hangingPunct="1">
                <a:spcBef>
                  <a:spcPct val="20000"/>
                </a:spcBef>
                <a:buClr>
                  <a:schemeClr val="accent1"/>
                </a:buClr>
                <a:buFont typeface="Wingdings" panose="05000000000000000000" pitchFamily="2" charset="2"/>
                <a:buChar char="§"/>
                <a:defRPr sz="2000" b="0" i="0" kern="1200">
                  <a:solidFill>
                    <a:schemeClr val="tx1"/>
                  </a:solidFill>
                  <a:latin typeface="+mn-lt"/>
                  <a:ea typeface="+mn-ea"/>
                  <a:cs typeface="Arial"/>
                </a:defRPr>
              </a:lvl1pPr>
              <a:lvl2pPr marL="457200" indent="-225425" algn="l" defTabSz="457200" rtl="0" eaLnBrk="1" latinLnBrk="0" hangingPunct="1">
                <a:spcBef>
                  <a:spcPct val="20000"/>
                </a:spcBef>
                <a:buClr>
                  <a:schemeClr val="accent1"/>
                </a:buClr>
                <a:buFont typeface="Arial"/>
                <a:buChar char="–"/>
                <a:defRPr sz="1800" b="0" i="0" kern="1200">
                  <a:solidFill>
                    <a:schemeClr val="tx1"/>
                  </a:solidFill>
                  <a:latin typeface="+mn-lt"/>
                  <a:ea typeface="+mn-ea"/>
                  <a:cs typeface="Arial"/>
                </a:defRPr>
              </a:lvl2pPr>
              <a:lvl3pPr marL="688975" indent="-231775" algn="l" defTabSz="457200" rtl="0" eaLnBrk="1" latinLnBrk="0" hangingPunct="1">
                <a:spcBef>
                  <a:spcPct val="20000"/>
                </a:spcBef>
                <a:buClr>
                  <a:schemeClr val="accent1"/>
                </a:buClr>
                <a:buFont typeface="Wingdings" panose="05000000000000000000" pitchFamily="2" charset="2"/>
                <a:buChar char="§"/>
                <a:tabLst/>
                <a:defRPr sz="1600" b="0" i="0" kern="1200">
                  <a:solidFill>
                    <a:schemeClr val="tx1"/>
                  </a:solidFill>
                  <a:latin typeface="+mn-lt"/>
                  <a:ea typeface="+mn-ea"/>
                  <a:cs typeface="Arial"/>
                </a:defRPr>
              </a:lvl3pPr>
              <a:lvl4pPr marL="914400" indent="-225425" algn="l" defTabSz="457200" rtl="0" eaLnBrk="1" latinLnBrk="0" hangingPunct="1">
                <a:spcBef>
                  <a:spcPct val="20000"/>
                </a:spcBef>
                <a:buClr>
                  <a:schemeClr val="accent1"/>
                </a:buClr>
                <a:buFont typeface="Arial"/>
                <a:buChar char="–"/>
                <a:defRPr sz="1400" b="0" i="0" kern="1200">
                  <a:solidFill>
                    <a:schemeClr val="tx1"/>
                  </a:solidFill>
                  <a:latin typeface="+mn-lt"/>
                  <a:ea typeface="+mn-ea"/>
                  <a:cs typeface="Arial"/>
                </a:defRPr>
              </a:lvl4pPr>
              <a:lvl5pPr marL="1146175" indent="-231775" algn="l" defTabSz="457200" rtl="0" eaLnBrk="1" latinLnBrk="0" hangingPunct="1">
                <a:spcBef>
                  <a:spcPct val="20000"/>
                </a:spcBef>
                <a:buClr>
                  <a:schemeClr val="accent1"/>
                </a:buClr>
                <a:buFont typeface="Arial"/>
                <a:buChar char="»"/>
                <a:defRPr sz="1200" b="0" i="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3100"/>
                </a:spcBef>
                <a:buNone/>
              </a:pPr>
              <a:r>
                <a:rPr lang="en-US" sz="1200" dirty="0">
                  <a:solidFill>
                    <a:schemeClr val="bg1"/>
                  </a:solidFill>
                </a:rPr>
                <a:t>Years running Windows </a:t>
              </a:r>
              <a:br>
                <a:rPr lang="en-US" sz="1200" dirty="0">
                  <a:solidFill>
                    <a:schemeClr val="bg1"/>
                  </a:solidFill>
                </a:rPr>
              </a:br>
              <a:r>
                <a:rPr lang="en-US" sz="1200" dirty="0">
                  <a:solidFill>
                    <a:schemeClr val="bg1"/>
                  </a:solidFill>
                </a:rPr>
                <a:t>workloads</a:t>
              </a:r>
            </a:p>
          </p:txBody>
        </p:sp>
        <p:sp>
          <p:nvSpPr>
            <p:cNvPr id="40" name="Content Placeholder 4"/>
            <p:cNvSpPr txBox="1">
              <a:spLocks/>
            </p:cNvSpPr>
            <p:nvPr/>
          </p:nvSpPr>
          <p:spPr>
            <a:xfrm>
              <a:off x="438389" y="4201286"/>
              <a:ext cx="2639271" cy="234328"/>
            </a:xfrm>
            <a:prstGeom prst="rect">
              <a:avLst/>
            </a:prstGeom>
          </p:spPr>
          <p:txBody>
            <a:bodyPr/>
            <a:lstStyle>
              <a:lvl1pPr marL="231775" indent="-231775" algn="l" defTabSz="457200" rtl="0" eaLnBrk="1" latinLnBrk="0" hangingPunct="1">
                <a:spcBef>
                  <a:spcPct val="20000"/>
                </a:spcBef>
                <a:buClr>
                  <a:schemeClr val="accent1"/>
                </a:buClr>
                <a:buFont typeface="Wingdings" panose="05000000000000000000" pitchFamily="2" charset="2"/>
                <a:buChar char="§"/>
                <a:defRPr sz="2000" b="0" i="0" kern="1200">
                  <a:solidFill>
                    <a:schemeClr val="tx1"/>
                  </a:solidFill>
                  <a:latin typeface="+mn-lt"/>
                  <a:ea typeface="+mn-ea"/>
                  <a:cs typeface="Arial"/>
                </a:defRPr>
              </a:lvl1pPr>
              <a:lvl2pPr marL="457200" indent="-225425" algn="l" defTabSz="457200" rtl="0" eaLnBrk="1" latinLnBrk="0" hangingPunct="1">
                <a:spcBef>
                  <a:spcPct val="20000"/>
                </a:spcBef>
                <a:buClr>
                  <a:schemeClr val="accent1"/>
                </a:buClr>
                <a:buFont typeface="Arial"/>
                <a:buChar char="–"/>
                <a:defRPr sz="1800" b="0" i="0" kern="1200">
                  <a:solidFill>
                    <a:schemeClr val="tx1"/>
                  </a:solidFill>
                  <a:latin typeface="+mn-lt"/>
                  <a:ea typeface="+mn-ea"/>
                  <a:cs typeface="Arial"/>
                </a:defRPr>
              </a:lvl2pPr>
              <a:lvl3pPr marL="688975" indent="-231775" algn="l" defTabSz="457200" rtl="0" eaLnBrk="1" latinLnBrk="0" hangingPunct="1">
                <a:spcBef>
                  <a:spcPct val="20000"/>
                </a:spcBef>
                <a:buClr>
                  <a:schemeClr val="accent1"/>
                </a:buClr>
                <a:buFont typeface="Wingdings" panose="05000000000000000000" pitchFamily="2" charset="2"/>
                <a:buChar char="§"/>
                <a:tabLst/>
                <a:defRPr sz="1600" b="0" i="0" kern="1200">
                  <a:solidFill>
                    <a:schemeClr val="tx1"/>
                  </a:solidFill>
                  <a:latin typeface="+mn-lt"/>
                  <a:ea typeface="+mn-ea"/>
                  <a:cs typeface="Arial"/>
                </a:defRPr>
              </a:lvl3pPr>
              <a:lvl4pPr marL="914400" indent="-225425" algn="l" defTabSz="457200" rtl="0" eaLnBrk="1" latinLnBrk="0" hangingPunct="1">
                <a:spcBef>
                  <a:spcPct val="20000"/>
                </a:spcBef>
                <a:buClr>
                  <a:schemeClr val="accent1"/>
                </a:buClr>
                <a:buFont typeface="Arial"/>
                <a:buChar char="–"/>
                <a:defRPr sz="1400" b="0" i="0" kern="1200">
                  <a:solidFill>
                    <a:schemeClr val="tx1"/>
                  </a:solidFill>
                  <a:latin typeface="+mn-lt"/>
                  <a:ea typeface="+mn-ea"/>
                  <a:cs typeface="Arial"/>
                </a:defRPr>
              </a:lvl4pPr>
              <a:lvl5pPr marL="1146175" indent="-231775" algn="l" defTabSz="457200" rtl="0" eaLnBrk="1" latinLnBrk="0" hangingPunct="1">
                <a:spcBef>
                  <a:spcPct val="20000"/>
                </a:spcBef>
                <a:buClr>
                  <a:schemeClr val="accent1"/>
                </a:buClr>
                <a:buFont typeface="Arial"/>
                <a:buChar char="»"/>
                <a:defRPr sz="1200" b="0" i="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3100"/>
                </a:spcBef>
                <a:buNone/>
              </a:pPr>
              <a:r>
                <a:rPr lang="en-US" sz="1200" dirty="0">
                  <a:solidFill>
                    <a:schemeClr val="bg1"/>
                  </a:solidFill>
                </a:rPr>
                <a:t>Service offerings</a:t>
              </a:r>
            </a:p>
          </p:txBody>
        </p:sp>
        <p:sp>
          <p:nvSpPr>
            <p:cNvPr id="41" name="Content Placeholder 4"/>
            <p:cNvSpPr txBox="1">
              <a:spLocks/>
            </p:cNvSpPr>
            <p:nvPr/>
          </p:nvSpPr>
          <p:spPr>
            <a:xfrm>
              <a:off x="-177363" y="3412415"/>
              <a:ext cx="3953420" cy="872189"/>
            </a:xfrm>
            <a:prstGeom prst="rect">
              <a:avLst/>
            </a:prstGeom>
          </p:spPr>
          <p:txBody>
            <a:bodyPr anchor="ctr"/>
            <a:lstStyle>
              <a:lvl1pPr marL="231775" indent="-231775" algn="l" defTabSz="457200" rtl="0" eaLnBrk="1" latinLnBrk="0" hangingPunct="1">
                <a:spcBef>
                  <a:spcPct val="20000"/>
                </a:spcBef>
                <a:buClr>
                  <a:schemeClr val="accent1"/>
                </a:buClr>
                <a:buFont typeface="Wingdings" panose="05000000000000000000" pitchFamily="2" charset="2"/>
                <a:buChar char="§"/>
                <a:defRPr sz="2000" b="0" i="0" kern="1200">
                  <a:solidFill>
                    <a:schemeClr val="tx1"/>
                  </a:solidFill>
                  <a:latin typeface="+mn-lt"/>
                  <a:ea typeface="+mn-ea"/>
                  <a:cs typeface="Arial"/>
                </a:defRPr>
              </a:lvl1pPr>
              <a:lvl2pPr marL="457200" indent="-225425" algn="l" defTabSz="457200" rtl="0" eaLnBrk="1" latinLnBrk="0" hangingPunct="1">
                <a:spcBef>
                  <a:spcPct val="20000"/>
                </a:spcBef>
                <a:buClr>
                  <a:schemeClr val="accent1"/>
                </a:buClr>
                <a:buFont typeface="Arial"/>
                <a:buChar char="–"/>
                <a:defRPr sz="1800" b="0" i="0" kern="1200">
                  <a:solidFill>
                    <a:schemeClr val="tx1"/>
                  </a:solidFill>
                  <a:latin typeface="+mn-lt"/>
                  <a:ea typeface="+mn-ea"/>
                  <a:cs typeface="Arial"/>
                </a:defRPr>
              </a:lvl2pPr>
              <a:lvl3pPr marL="688975" indent="-231775" algn="l" defTabSz="457200" rtl="0" eaLnBrk="1" latinLnBrk="0" hangingPunct="1">
                <a:spcBef>
                  <a:spcPct val="20000"/>
                </a:spcBef>
                <a:buClr>
                  <a:schemeClr val="accent1"/>
                </a:buClr>
                <a:buFont typeface="Wingdings" panose="05000000000000000000" pitchFamily="2" charset="2"/>
                <a:buChar char="§"/>
                <a:tabLst/>
                <a:defRPr sz="1600" b="0" i="0" kern="1200">
                  <a:solidFill>
                    <a:schemeClr val="tx1"/>
                  </a:solidFill>
                  <a:latin typeface="+mn-lt"/>
                  <a:ea typeface="+mn-ea"/>
                  <a:cs typeface="Arial"/>
                </a:defRPr>
              </a:lvl3pPr>
              <a:lvl4pPr marL="914400" indent="-225425" algn="l" defTabSz="457200" rtl="0" eaLnBrk="1" latinLnBrk="0" hangingPunct="1">
                <a:spcBef>
                  <a:spcPct val="20000"/>
                </a:spcBef>
                <a:buClr>
                  <a:schemeClr val="accent1"/>
                </a:buClr>
                <a:buFont typeface="Arial"/>
                <a:buChar char="–"/>
                <a:defRPr sz="1400" b="0" i="0" kern="1200">
                  <a:solidFill>
                    <a:schemeClr val="tx1"/>
                  </a:solidFill>
                  <a:latin typeface="+mn-lt"/>
                  <a:ea typeface="+mn-ea"/>
                  <a:cs typeface="Arial"/>
                </a:defRPr>
              </a:lvl4pPr>
              <a:lvl5pPr marL="1146175" indent="-231775" algn="l" defTabSz="457200" rtl="0" eaLnBrk="1" latinLnBrk="0" hangingPunct="1">
                <a:spcBef>
                  <a:spcPct val="20000"/>
                </a:spcBef>
                <a:buClr>
                  <a:schemeClr val="accent1"/>
                </a:buClr>
                <a:buFont typeface="Arial"/>
                <a:buChar char="»"/>
                <a:defRPr sz="1200" b="0" i="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3100"/>
                </a:spcBef>
                <a:buNone/>
              </a:pPr>
              <a:r>
                <a:rPr lang="en-US" sz="5400" b="1" dirty="0">
                  <a:solidFill>
                    <a:srgbClr val="FCB64C"/>
                  </a:solidFill>
                </a:rPr>
                <a:t>140</a:t>
              </a:r>
              <a:r>
                <a:rPr lang="en-US" sz="4400" b="1" dirty="0">
                  <a:solidFill>
                    <a:srgbClr val="FCB64C"/>
                  </a:solidFill>
                </a:rPr>
                <a:t>+</a:t>
              </a:r>
              <a:endParaRPr lang="en-US" sz="1050" dirty="0">
                <a:solidFill>
                  <a:srgbClr val="FCB64C"/>
                </a:solidFill>
              </a:endParaRPr>
            </a:p>
          </p:txBody>
        </p:sp>
        <p:sp>
          <p:nvSpPr>
            <p:cNvPr id="42" name="Content Placeholder 4"/>
            <p:cNvSpPr txBox="1">
              <a:spLocks/>
            </p:cNvSpPr>
            <p:nvPr/>
          </p:nvSpPr>
          <p:spPr>
            <a:xfrm>
              <a:off x="-257934" y="3252447"/>
              <a:ext cx="3953420" cy="372790"/>
            </a:xfrm>
            <a:prstGeom prst="rect">
              <a:avLst/>
            </a:prstGeom>
          </p:spPr>
          <p:txBody>
            <a:bodyPr/>
            <a:lstStyle>
              <a:lvl1pPr marL="231775" indent="-231775" algn="l" defTabSz="457200" rtl="0" eaLnBrk="1" latinLnBrk="0" hangingPunct="1">
                <a:spcBef>
                  <a:spcPct val="20000"/>
                </a:spcBef>
                <a:buClr>
                  <a:schemeClr val="accent1"/>
                </a:buClr>
                <a:buFont typeface="Wingdings" panose="05000000000000000000" pitchFamily="2" charset="2"/>
                <a:buChar char="§"/>
                <a:defRPr sz="2000" b="0" i="0" kern="1200">
                  <a:solidFill>
                    <a:schemeClr val="tx1"/>
                  </a:solidFill>
                  <a:latin typeface="+mn-lt"/>
                  <a:ea typeface="+mn-ea"/>
                  <a:cs typeface="Arial"/>
                </a:defRPr>
              </a:lvl1pPr>
              <a:lvl2pPr marL="457200" indent="-225425" algn="l" defTabSz="457200" rtl="0" eaLnBrk="1" latinLnBrk="0" hangingPunct="1">
                <a:spcBef>
                  <a:spcPct val="20000"/>
                </a:spcBef>
                <a:buClr>
                  <a:schemeClr val="accent1"/>
                </a:buClr>
                <a:buFont typeface="Arial"/>
                <a:buChar char="–"/>
                <a:defRPr sz="1800" b="0" i="0" kern="1200">
                  <a:solidFill>
                    <a:schemeClr val="tx1"/>
                  </a:solidFill>
                  <a:latin typeface="+mn-lt"/>
                  <a:ea typeface="+mn-ea"/>
                  <a:cs typeface="Arial"/>
                </a:defRPr>
              </a:lvl2pPr>
              <a:lvl3pPr marL="688975" indent="-231775" algn="l" defTabSz="457200" rtl="0" eaLnBrk="1" latinLnBrk="0" hangingPunct="1">
                <a:spcBef>
                  <a:spcPct val="20000"/>
                </a:spcBef>
                <a:buClr>
                  <a:schemeClr val="accent1"/>
                </a:buClr>
                <a:buFont typeface="Wingdings" panose="05000000000000000000" pitchFamily="2" charset="2"/>
                <a:buChar char="§"/>
                <a:tabLst/>
                <a:defRPr sz="1600" b="0" i="0" kern="1200">
                  <a:solidFill>
                    <a:schemeClr val="tx1"/>
                  </a:solidFill>
                  <a:latin typeface="+mn-lt"/>
                  <a:ea typeface="+mn-ea"/>
                  <a:cs typeface="Arial"/>
                </a:defRPr>
              </a:lvl3pPr>
              <a:lvl4pPr marL="914400" indent="-225425" algn="l" defTabSz="457200" rtl="0" eaLnBrk="1" latinLnBrk="0" hangingPunct="1">
                <a:spcBef>
                  <a:spcPct val="20000"/>
                </a:spcBef>
                <a:buClr>
                  <a:schemeClr val="accent1"/>
                </a:buClr>
                <a:buFont typeface="Arial"/>
                <a:buChar char="–"/>
                <a:defRPr sz="1400" b="0" i="0" kern="1200">
                  <a:solidFill>
                    <a:schemeClr val="tx1"/>
                  </a:solidFill>
                  <a:latin typeface="+mn-lt"/>
                  <a:ea typeface="+mn-ea"/>
                  <a:cs typeface="Arial"/>
                </a:defRPr>
              </a:lvl4pPr>
              <a:lvl5pPr marL="1146175" indent="-231775" algn="l" defTabSz="457200" rtl="0" eaLnBrk="1" latinLnBrk="0" hangingPunct="1">
                <a:spcBef>
                  <a:spcPct val="20000"/>
                </a:spcBef>
                <a:buClr>
                  <a:schemeClr val="accent1"/>
                </a:buClr>
                <a:buFont typeface="Arial"/>
                <a:buChar char="»"/>
                <a:defRPr sz="1200" b="0" i="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3100"/>
                </a:spcBef>
                <a:buNone/>
              </a:pPr>
              <a:endParaRPr lang="en-US" sz="1200" b="1" dirty="0">
                <a:solidFill>
                  <a:schemeClr val="bg1"/>
                </a:solidFill>
              </a:endParaRPr>
            </a:p>
          </p:txBody>
        </p:sp>
        <p:sp>
          <p:nvSpPr>
            <p:cNvPr id="44" name="Rectangle 43"/>
            <p:cNvSpPr/>
            <p:nvPr/>
          </p:nvSpPr>
          <p:spPr>
            <a:xfrm>
              <a:off x="3052916" y="1067741"/>
              <a:ext cx="3087329" cy="553998"/>
            </a:xfrm>
            <a:prstGeom prst="rect">
              <a:avLst/>
            </a:prstGeom>
          </p:spPr>
          <p:txBody>
            <a:bodyPr wrap="square">
              <a:spAutoFit/>
            </a:bodyPr>
            <a:lstStyle/>
            <a:p>
              <a:pPr algn="ctr"/>
              <a:r>
                <a:rPr lang="en-US" sz="1500" b="1" dirty="0">
                  <a:solidFill>
                    <a:schemeClr val="bg1"/>
                  </a:solidFill>
                </a:rPr>
                <a:t>Global Reach &amp; High Availability </a:t>
              </a:r>
            </a:p>
          </p:txBody>
        </p:sp>
        <p:sp>
          <p:nvSpPr>
            <p:cNvPr id="46" name="Content Placeholder 4"/>
            <p:cNvSpPr txBox="1">
              <a:spLocks/>
            </p:cNvSpPr>
            <p:nvPr/>
          </p:nvSpPr>
          <p:spPr>
            <a:xfrm>
              <a:off x="3925746" y="1428428"/>
              <a:ext cx="1292508" cy="872189"/>
            </a:xfrm>
            <a:prstGeom prst="rect">
              <a:avLst/>
            </a:prstGeom>
          </p:spPr>
          <p:txBody>
            <a:bodyPr anchor="ctr"/>
            <a:lstStyle>
              <a:lvl1pPr marL="231775" indent="-231775" algn="l" defTabSz="457200" rtl="0" eaLnBrk="1" latinLnBrk="0" hangingPunct="1">
                <a:spcBef>
                  <a:spcPct val="20000"/>
                </a:spcBef>
                <a:buClr>
                  <a:schemeClr val="accent1"/>
                </a:buClr>
                <a:buFont typeface="Wingdings" panose="05000000000000000000" pitchFamily="2" charset="2"/>
                <a:buChar char="§"/>
                <a:defRPr sz="2000" b="0" i="0" kern="1200">
                  <a:solidFill>
                    <a:schemeClr val="tx1"/>
                  </a:solidFill>
                  <a:latin typeface="+mn-lt"/>
                  <a:ea typeface="+mn-ea"/>
                  <a:cs typeface="Arial"/>
                </a:defRPr>
              </a:lvl1pPr>
              <a:lvl2pPr marL="457200" indent="-225425" algn="l" defTabSz="457200" rtl="0" eaLnBrk="1" latinLnBrk="0" hangingPunct="1">
                <a:spcBef>
                  <a:spcPct val="20000"/>
                </a:spcBef>
                <a:buClr>
                  <a:schemeClr val="accent1"/>
                </a:buClr>
                <a:buFont typeface="Arial"/>
                <a:buChar char="–"/>
                <a:defRPr sz="1800" b="0" i="0" kern="1200">
                  <a:solidFill>
                    <a:schemeClr val="tx1"/>
                  </a:solidFill>
                  <a:latin typeface="+mn-lt"/>
                  <a:ea typeface="+mn-ea"/>
                  <a:cs typeface="Arial"/>
                </a:defRPr>
              </a:lvl2pPr>
              <a:lvl3pPr marL="688975" indent="-231775" algn="l" defTabSz="457200" rtl="0" eaLnBrk="1" latinLnBrk="0" hangingPunct="1">
                <a:spcBef>
                  <a:spcPct val="20000"/>
                </a:spcBef>
                <a:buClr>
                  <a:schemeClr val="accent1"/>
                </a:buClr>
                <a:buFont typeface="Wingdings" panose="05000000000000000000" pitchFamily="2" charset="2"/>
                <a:buChar char="§"/>
                <a:tabLst/>
                <a:defRPr sz="1600" b="0" i="0" kern="1200">
                  <a:solidFill>
                    <a:schemeClr val="tx1"/>
                  </a:solidFill>
                  <a:latin typeface="+mn-lt"/>
                  <a:ea typeface="+mn-ea"/>
                  <a:cs typeface="Arial"/>
                </a:defRPr>
              </a:lvl3pPr>
              <a:lvl4pPr marL="914400" indent="-225425" algn="l" defTabSz="457200" rtl="0" eaLnBrk="1" latinLnBrk="0" hangingPunct="1">
                <a:spcBef>
                  <a:spcPct val="20000"/>
                </a:spcBef>
                <a:buClr>
                  <a:schemeClr val="accent1"/>
                </a:buClr>
                <a:buFont typeface="Arial"/>
                <a:buChar char="–"/>
                <a:defRPr sz="1400" b="0" i="0" kern="1200">
                  <a:solidFill>
                    <a:schemeClr val="tx1"/>
                  </a:solidFill>
                  <a:latin typeface="+mn-lt"/>
                  <a:ea typeface="+mn-ea"/>
                  <a:cs typeface="Arial"/>
                </a:defRPr>
              </a:lvl4pPr>
              <a:lvl5pPr marL="1146175" indent="-231775" algn="l" defTabSz="457200" rtl="0" eaLnBrk="1" latinLnBrk="0" hangingPunct="1">
                <a:spcBef>
                  <a:spcPct val="20000"/>
                </a:spcBef>
                <a:buClr>
                  <a:schemeClr val="accent1"/>
                </a:buClr>
                <a:buFont typeface="Arial"/>
                <a:buChar char="»"/>
                <a:defRPr sz="1200" b="0" i="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3100"/>
                </a:spcBef>
                <a:buNone/>
              </a:pPr>
              <a:r>
                <a:rPr lang="en-US" sz="5400" b="1" dirty="0">
                  <a:solidFill>
                    <a:srgbClr val="FCB64C"/>
                  </a:solidFill>
                </a:rPr>
                <a:t>61</a:t>
              </a:r>
              <a:endParaRPr lang="en-US" sz="1200" dirty="0">
                <a:solidFill>
                  <a:srgbClr val="FCB64C"/>
                </a:solidFill>
              </a:endParaRPr>
            </a:p>
          </p:txBody>
        </p:sp>
        <p:sp>
          <p:nvSpPr>
            <p:cNvPr id="47" name="Content Placeholder 4"/>
            <p:cNvSpPr txBox="1">
              <a:spLocks/>
            </p:cNvSpPr>
            <p:nvPr/>
          </p:nvSpPr>
          <p:spPr>
            <a:xfrm>
              <a:off x="3052914" y="2219194"/>
              <a:ext cx="3062585" cy="556585"/>
            </a:xfrm>
            <a:prstGeom prst="rect">
              <a:avLst/>
            </a:prstGeom>
          </p:spPr>
          <p:txBody>
            <a:bodyPr/>
            <a:lstStyle>
              <a:lvl1pPr marL="231775" indent="-231775" algn="l" defTabSz="457200" rtl="0" eaLnBrk="1" latinLnBrk="0" hangingPunct="1">
                <a:spcBef>
                  <a:spcPct val="20000"/>
                </a:spcBef>
                <a:buClr>
                  <a:schemeClr val="accent1"/>
                </a:buClr>
                <a:buFont typeface="Wingdings" panose="05000000000000000000" pitchFamily="2" charset="2"/>
                <a:buChar char="§"/>
                <a:defRPr sz="2000" b="0" i="0" kern="1200">
                  <a:solidFill>
                    <a:schemeClr val="tx1"/>
                  </a:solidFill>
                  <a:latin typeface="+mn-lt"/>
                  <a:ea typeface="+mn-ea"/>
                  <a:cs typeface="Arial"/>
                </a:defRPr>
              </a:lvl1pPr>
              <a:lvl2pPr marL="457200" indent="-225425" algn="l" defTabSz="457200" rtl="0" eaLnBrk="1" latinLnBrk="0" hangingPunct="1">
                <a:spcBef>
                  <a:spcPct val="20000"/>
                </a:spcBef>
                <a:buClr>
                  <a:schemeClr val="accent1"/>
                </a:buClr>
                <a:buFont typeface="Arial"/>
                <a:buChar char="–"/>
                <a:defRPr sz="1800" b="0" i="0" kern="1200">
                  <a:solidFill>
                    <a:schemeClr val="tx1"/>
                  </a:solidFill>
                  <a:latin typeface="+mn-lt"/>
                  <a:ea typeface="+mn-ea"/>
                  <a:cs typeface="Arial"/>
                </a:defRPr>
              </a:lvl2pPr>
              <a:lvl3pPr marL="688975" indent="-231775" algn="l" defTabSz="457200" rtl="0" eaLnBrk="1" latinLnBrk="0" hangingPunct="1">
                <a:spcBef>
                  <a:spcPct val="20000"/>
                </a:spcBef>
                <a:buClr>
                  <a:schemeClr val="accent1"/>
                </a:buClr>
                <a:buFont typeface="Wingdings" panose="05000000000000000000" pitchFamily="2" charset="2"/>
                <a:buChar char="§"/>
                <a:tabLst/>
                <a:defRPr sz="1600" b="0" i="0" kern="1200">
                  <a:solidFill>
                    <a:schemeClr val="tx1"/>
                  </a:solidFill>
                  <a:latin typeface="+mn-lt"/>
                  <a:ea typeface="+mn-ea"/>
                  <a:cs typeface="Arial"/>
                </a:defRPr>
              </a:lvl3pPr>
              <a:lvl4pPr marL="914400" indent="-225425" algn="l" defTabSz="457200" rtl="0" eaLnBrk="1" latinLnBrk="0" hangingPunct="1">
                <a:spcBef>
                  <a:spcPct val="20000"/>
                </a:spcBef>
                <a:buClr>
                  <a:schemeClr val="accent1"/>
                </a:buClr>
                <a:buFont typeface="Arial"/>
                <a:buChar char="–"/>
                <a:defRPr sz="1400" b="0" i="0" kern="1200">
                  <a:solidFill>
                    <a:schemeClr val="tx1"/>
                  </a:solidFill>
                  <a:latin typeface="+mn-lt"/>
                  <a:ea typeface="+mn-ea"/>
                  <a:cs typeface="Arial"/>
                </a:defRPr>
              </a:lvl4pPr>
              <a:lvl5pPr marL="1146175" indent="-231775" algn="l" defTabSz="457200" rtl="0" eaLnBrk="1" latinLnBrk="0" hangingPunct="1">
                <a:spcBef>
                  <a:spcPct val="20000"/>
                </a:spcBef>
                <a:buClr>
                  <a:schemeClr val="accent1"/>
                </a:buClr>
                <a:buFont typeface="Arial"/>
                <a:buChar char="»"/>
                <a:defRPr sz="1200" b="0" i="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3100"/>
                </a:spcBef>
                <a:buNone/>
              </a:pPr>
              <a:r>
                <a:rPr lang="en-US" sz="1200" dirty="0">
                  <a:solidFill>
                    <a:schemeClr val="bg1"/>
                  </a:solidFill>
                </a:rPr>
                <a:t>Availability zones spanning 20 </a:t>
              </a:r>
              <a:br>
                <a:rPr lang="en-US" sz="1200" dirty="0">
                  <a:solidFill>
                    <a:schemeClr val="bg1"/>
                  </a:solidFill>
                </a:rPr>
              </a:br>
              <a:r>
                <a:rPr lang="en-US" sz="1200" dirty="0">
                  <a:solidFill>
                    <a:schemeClr val="bg1"/>
                  </a:solidFill>
                </a:rPr>
                <a:t>geographic regions</a:t>
              </a:r>
            </a:p>
          </p:txBody>
        </p:sp>
        <p:sp>
          <p:nvSpPr>
            <p:cNvPr id="49" name="Content Placeholder 4"/>
            <p:cNvSpPr txBox="1">
              <a:spLocks/>
            </p:cNvSpPr>
            <p:nvPr/>
          </p:nvSpPr>
          <p:spPr>
            <a:xfrm>
              <a:off x="3052916" y="4201761"/>
              <a:ext cx="3087329" cy="234328"/>
            </a:xfrm>
            <a:prstGeom prst="rect">
              <a:avLst/>
            </a:prstGeom>
          </p:spPr>
          <p:txBody>
            <a:bodyPr/>
            <a:lstStyle>
              <a:lvl1pPr marL="231775" indent="-231775" algn="l" defTabSz="457200" rtl="0" eaLnBrk="1" latinLnBrk="0" hangingPunct="1">
                <a:spcBef>
                  <a:spcPct val="20000"/>
                </a:spcBef>
                <a:buClr>
                  <a:schemeClr val="accent1"/>
                </a:buClr>
                <a:buFont typeface="Wingdings" panose="05000000000000000000" pitchFamily="2" charset="2"/>
                <a:buChar char="§"/>
                <a:defRPr sz="2000" b="0" i="0" kern="1200">
                  <a:solidFill>
                    <a:schemeClr val="tx1"/>
                  </a:solidFill>
                  <a:latin typeface="+mn-lt"/>
                  <a:ea typeface="+mn-ea"/>
                  <a:cs typeface="Arial"/>
                </a:defRPr>
              </a:lvl1pPr>
              <a:lvl2pPr marL="457200" indent="-225425" algn="l" defTabSz="457200" rtl="0" eaLnBrk="1" latinLnBrk="0" hangingPunct="1">
                <a:spcBef>
                  <a:spcPct val="20000"/>
                </a:spcBef>
                <a:buClr>
                  <a:schemeClr val="accent1"/>
                </a:buClr>
                <a:buFont typeface="Arial"/>
                <a:buChar char="–"/>
                <a:defRPr sz="1800" b="0" i="0" kern="1200">
                  <a:solidFill>
                    <a:schemeClr val="tx1"/>
                  </a:solidFill>
                  <a:latin typeface="+mn-lt"/>
                  <a:ea typeface="+mn-ea"/>
                  <a:cs typeface="Arial"/>
                </a:defRPr>
              </a:lvl2pPr>
              <a:lvl3pPr marL="688975" indent="-231775" algn="l" defTabSz="457200" rtl="0" eaLnBrk="1" latinLnBrk="0" hangingPunct="1">
                <a:spcBef>
                  <a:spcPct val="20000"/>
                </a:spcBef>
                <a:buClr>
                  <a:schemeClr val="accent1"/>
                </a:buClr>
                <a:buFont typeface="Wingdings" panose="05000000000000000000" pitchFamily="2" charset="2"/>
                <a:buChar char="§"/>
                <a:tabLst/>
                <a:defRPr sz="1600" b="0" i="0" kern="1200">
                  <a:solidFill>
                    <a:schemeClr val="tx1"/>
                  </a:solidFill>
                  <a:latin typeface="+mn-lt"/>
                  <a:ea typeface="+mn-ea"/>
                  <a:cs typeface="Arial"/>
                </a:defRPr>
              </a:lvl3pPr>
              <a:lvl4pPr marL="914400" indent="-225425" algn="l" defTabSz="457200" rtl="0" eaLnBrk="1" latinLnBrk="0" hangingPunct="1">
                <a:spcBef>
                  <a:spcPct val="20000"/>
                </a:spcBef>
                <a:buClr>
                  <a:schemeClr val="accent1"/>
                </a:buClr>
                <a:buFont typeface="Arial"/>
                <a:buChar char="–"/>
                <a:defRPr sz="1400" b="0" i="0" kern="1200">
                  <a:solidFill>
                    <a:schemeClr val="tx1"/>
                  </a:solidFill>
                  <a:latin typeface="+mn-lt"/>
                  <a:ea typeface="+mn-ea"/>
                  <a:cs typeface="Arial"/>
                </a:defRPr>
              </a:lvl4pPr>
              <a:lvl5pPr marL="1146175" indent="-231775" algn="l" defTabSz="457200" rtl="0" eaLnBrk="1" latinLnBrk="0" hangingPunct="1">
                <a:spcBef>
                  <a:spcPct val="20000"/>
                </a:spcBef>
                <a:buClr>
                  <a:schemeClr val="accent1"/>
                </a:buClr>
                <a:buFont typeface="Arial"/>
                <a:buChar char="»"/>
                <a:defRPr sz="1200" b="0" i="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3100"/>
                </a:spcBef>
                <a:buNone/>
              </a:pPr>
              <a:r>
                <a:rPr lang="en-US" sz="1200" dirty="0">
                  <a:solidFill>
                    <a:schemeClr val="bg1"/>
                  </a:solidFill>
                </a:rPr>
                <a:t>With consistency</a:t>
              </a:r>
            </a:p>
          </p:txBody>
        </p:sp>
        <p:sp>
          <p:nvSpPr>
            <p:cNvPr id="50" name="Content Placeholder 4"/>
            <p:cNvSpPr txBox="1">
              <a:spLocks/>
            </p:cNvSpPr>
            <p:nvPr/>
          </p:nvSpPr>
          <p:spPr>
            <a:xfrm>
              <a:off x="3315243" y="3417631"/>
              <a:ext cx="2230232" cy="872189"/>
            </a:xfrm>
            <a:prstGeom prst="rect">
              <a:avLst/>
            </a:prstGeom>
          </p:spPr>
          <p:txBody>
            <a:bodyPr anchor="ctr"/>
            <a:lstStyle>
              <a:lvl1pPr marL="231775" indent="-231775" algn="l" defTabSz="457200" rtl="0" eaLnBrk="1" latinLnBrk="0" hangingPunct="1">
                <a:spcBef>
                  <a:spcPct val="20000"/>
                </a:spcBef>
                <a:buClr>
                  <a:schemeClr val="accent1"/>
                </a:buClr>
                <a:buFont typeface="Wingdings" panose="05000000000000000000" pitchFamily="2" charset="2"/>
                <a:buChar char="§"/>
                <a:defRPr sz="2000" b="0" i="0" kern="1200">
                  <a:solidFill>
                    <a:schemeClr val="tx1"/>
                  </a:solidFill>
                  <a:latin typeface="+mn-lt"/>
                  <a:ea typeface="+mn-ea"/>
                  <a:cs typeface="Arial"/>
                </a:defRPr>
              </a:lvl1pPr>
              <a:lvl2pPr marL="457200" indent="-225425" algn="l" defTabSz="457200" rtl="0" eaLnBrk="1" latinLnBrk="0" hangingPunct="1">
                <a:spcBef>
                  <a:spcPct val="20000"/>
                </a:spcBef>
                <a:buClr>
                  <a:schemeClr val="accent1"/>
                </a:buClr>
                <a:buFont typeface="Arial"/>
                <a:buChar char="–"/>
                <a:defRPr sz="1800" b="0" i="0" kern="1200">
                  <a:solidFill>
                    <a:schemeClr val="tx1"/>
                  </a:solidFill>
                  <a:latin typeface="+mn-lt"/>
                  <a:ea typeface="+mn-ea"/>
                  <a:cs typeface="Arial"/>
                </a:defRPr>
              </a:lvl2pPr>
              <a:lvl3pPr marL="688975" indent="-231775" algn="l" defTabSz="457200" rtl="0" eaLnBrk="1" latinLnBrk="0" hangingPunct="1">
                <a:spcBef>
                  <a:spcPct val="20000"/>
                </a:spcBef>
                <a:buClr>
                  <a:schemeClr val="accent1"/>
                </a:buClr>
                <a:buFont typeface="Wingdings" panose="05000000000000000000" pitchFamily="2" charset="2"/>
                <a:buChar char="§"/>
                <a:tabLst/>
                <a:defRPr sz="1600" b="0" i="0" kern="1200">
                  <a:solidFill>
                    <a:schemeClr val="tx1"/>
                  </a:solidFill>
                  <a:latin typeface="+mn-lt"/>
                  <a:ea typeface="+mn-ea"/>
                  <a:cs typeface="Arial"/>
                </a:defRPr>
              </a:lvl3pPr>
              <a:lvl4pPr marL="914400" indent="-225425" algn="l" defTabSz="457200" rtl="0" eaLnBrk="1" latinLnBrk="0" hangingPunct="1">
                <a:spcBef>
                  <a:spcPct val="20000"/>
                </a:spcBef>
                <a:buClr>
                  <a:schemeClr val="accent1"/>
                </a:buClr>
                <a:buFont typeface="Arial"/>
                <a:buChar char="–"/>
                <a:defRPr sz="1400" b="0" i="0" kern="1200">
                  <a:solidFill>
                    <a:schemeClr val="tx1"/>
                  </a:solidFill>
                  <a:latin typeface="+mn-lt"/>
                  <a:ea typeface="+mn-ea"/>
                  <a:cs typeface="Arial"/>
                </a:defRPr>
              </a:lvl4pPr>
              <a:lvl5pPr marL="1146175" indent="-231775" algn="l" defTabSz="457200" rtl="0" eaLnBrk="1" latinLnBrk="0" hangingPunct="1">
                <a:spcBef>
                  <a:spcPct val="20000"/>
                </a:spcBef>
                <a:buClr>
                  <a:schemeClr val="accent1"/>
                </a:buClr>
                <a:buFont typeface="Arial"/>
                <a:buChar char="»"/>
                <a:defRPr sz="1200" b="0" i="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3100"/>
                </a:spcBef>
                <a:buNone/>
              </a:pPr>
              <a:r>
                <a:rPr lang="en-US" sz="4400" b="1" dirty="0">
                  <a:solidFill>
                    <a:srgbClr val="FCB64C"/>
                  </a:solidFill>
                </a:rPr>
                <a:t>80,000</a:t>
              </a:r>
              <a:endParaRPr lang="en-US" sz="1050" dirty="0">
                <a:solidFill>
                  <a:srgbClr val="FCB64C"/>
                </a:solidFill>
              </a:endParaRPr>
            </a:p>
          </p:txBody>
        </p:sp>
        <p:sp>
          <p:nvSpPr>
            <p:cNvPr id="51" name="Content Placeholder 4"/>
            <p:cNvSpPr txBox="1">
              <a:spLocks/>
            </p:cNvSpPr>
            <p:nvPr/>
          </p:nvSpPr>
          <p:spPr>
            <a:xfrm>
              <a:off x="3052916" y="3271947"/>
              <a:ext cx="3087329" cy="372790"/>
            </a:xfrm>
            <a:prstGeom prst="rect">
              <a:avLst/>
            </a:prstGeom>
          </p:spPr>
          <p:txBody>
            <a:bodyPr/>
            <a:lstStyle>
              <a:lvl1pPr marL="231775" indent="-231775" algn="l" defTabSz="457200" rtl="0" eaLnBrk="1" latinLnBrk="0" hangingPunct="1">
                <a:spcBef>
                  <a:spcPct val="20000"/>
                </a:spcBef>
                <a:buClr>
                  <a:schemeClr val="accent1"/>
                </a:buClr>
                <a:buFont typeface="Wingdings" panose="05000000000000000000" pitchFamily="2" charset="2"/>
                <a:buChar char="§"/>
                <a:defRPr sz="2000" b="0" i="0" kern="1200">
                  <a:solidFill>
                    <a:schemeClr val="tx1"/>
                  </a:solidFill>
                  <a:latin typeface="+mn-lt"/>
                  <a:ea typeface="+mn-ea"/>
                  <a:cs typeface="Arial"/>
                </a:defRPr>
              </a:lvl1pPr>
              <a:lvl2pPr marL="457200" indent="-225425" algn="l" defTabSz="457200" rtl="0" eaLnBrk="1" latinLnBrk="0" hangingPunct="1">
                <a:spcBef>
                  <a:spcPct val="20000"/>
                </a:spcBef>
                <a:buClr>
                  <a:schemeClr val="accent1"/>
                </a:buClr>
                <a:buFont typeface="Arial"/>
                <a:buChar char="–"/>
                <a:defRPr sz="1800" b="0" i="0" kern="1200">
                  <a:solidFill>
                    <a:schemeClr val="tx1"/>
                  </a:solidFill>
                  <a:latin typeface="+mn-lt"/>
                  <a:ea typeface="+mn-ea"/>
                  <a:cs typeface="Arial"/>
                </a:defRPr>
              </a:lvl2pPr>
              <a:lvl3pPr marL="688975" indent="-231775" algn="l" defTabSz="457200" rtl="0" eaLnBrk="1" latinLnBrk="0" hangingPunct="1">
                <a:spcBef>
                  <a:spcPct val="20000"/>
                </a:spcBef>
                <a:buClr>
                  <a:schemeClr val="accent1"/>
                </a:buClr>
                <a:buFont typeface="Wingdings" panose="05000000000000000000" pitchFamily="2" charset="2"/>
                <a:buChar char="§"/>
                <a:tabLst/>
                <a:defRPr sz="1600" b="0" i="0" kern="1200">
                  <a:solidFill>
                    <a:schemeClr val="tx1"/>
                  </a:solidFill>
                  <a:latin typeface="+mn-lt"/>
                  <a:ea typeface="+mn-ea"/>
                  <a:cs typeface="Arial"/>
                </a:defRPr>
              </a:lvl3pPr>
              <a:lvl4pPr marL="914400" indent="-225425" algn="l" defTabSz="457200" rtl="0" eaLnBrk="1" latinLnBrk="0" hangingPunct="1">
                <a:spcBef>
                  <a:spcPct val="20000"/>
                </a:spcBef>
                <a:buClr>
                  <a:schemeClr val="accent1"/>
                </a:buClr>
                <a:buFont typeface="Arial"/>
                <a:buChar char="–"/>
                <a:defRPr sz="1400" b="0" i="0" kern="1200">
                  <a:solidFill>
                    <a:schemeClr val="tx1"/>
                  </a:solidFill>
                  <a:latin typeface="+mn-lt"/>
                  <a:ea typeface="+mn-ea"/>
                  <a:cs typeface="Arial"/>
                </a:defRPr>
              </a:lvl4pPr>
              <a:lvl5pPr marL="1146175" indent="-231775" algn="l" defTabSz="457200" rtl="0" eaLnBrk="1" latinLnBrk="0" hangingPunct="1">
                <a:spcBef>
                  <a:spcPct val="20000"/>
                </a:spcBef>
                <a:buClr>
                  <a:schemeClr val="accent1"/>
                </a:buClr>
                <a:buFont typeface="Arial"/>
                <a:buChar char="»"/>
                <a:defRPr sz="1200" b="0" i="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3100"/>
                </a:spcBef>
                <a:buNone/>
              </a:pPr>
              <a:r>
                <a:rPr lang="en-US" sz="1200" b="1" dirty="0">
                  <a:solidFill>
                    <a:schemeClr val="bg1"/>
                  </a:solidFill>
                </a:rPr>
                <a:t>Capable of delivering up to</a:t>
              </a:r>
            </a:p>
          </p:txBody>
        </p:sp>
        <p:cxnSp>
          <p:nvCxnSpPr>
            <p:cNvPr id="52" name="Straight Connector 51"/>
            <p:cNvCxnSpPr/>
            <p:nvPr/>
          </p:nvCxnSpPr>
          <p:spPr>
            <a:xfrm>
              <a:off x="3560417" y="4205725"/>
              <a:ext cx="2413789" cy="0"/>
            </a:xfrm>
            <a:prstGeom prst="line">
              <a:avLst/>
            </a:prstGeom>
            <a:ln w="6350">
              <a:solidFill>
                <a:srgbClr val="414042"/>
              </a:solidFill>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6164991" y="1038001"/>
              <a:ext cx="2854070" cy="323165"/>
            </a:xfrm>
            <a:prstGeom prst="rect">
              <a:avLst/>
            </a:prstGeom>
          </p:spPr>
          <p:txBody>
            <a:bodyPr wrap="square">
              <a:spAutoFit/>
            </a:bodyPr>
            <a:lstStyle/>
            <a:p>
              <a:pPr algn="ctr"/>
              <a:r>
                <a:rPr lang="en-US" sz="1500" b="1" dirty="0">
                  <a:solidFill>
                    <a:schemeClr val="bg1"/>
                  </a:solidFill>
                </a:rPr>
                <a:t>Security &amp; Compliance</a:t>
              </a:r>
            </a:p>
          </p:txBody>
        </p:sp>
        <p:cxnSp>
          <p:nvCxnSpPr>
            <p:cNvPr id="54" name="Straight Connector 53"/>
            <p:cNvCxnSpPr/>
            <p:nvPr/>
          </p:nvCxnSpPr>
          <p:spPr>
            <a:xfrm>
              <a:off x="6140245" y="1175334"/>
              <a:ext cx="0" cy="3472976"/>
            </a:xfrm>
            <a:prstGeom prst="line">
              <a:avLst/>
            </a:prstGeom>
            <a:ln w="635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55" name="Content Placeholder 4"/>
            <p:cNvSpPr txBox="1">
              <a:spLocks/>
            </p:cNvSpPr>
            <p:nvPr/>
          </p:nvSpPr>
          <p:spPr>
            <a:xfrm>
              <a:off x="5304647" y="3712796"/>
              <a:ext cx="755027" cy="389708"/>
            </a:xfrm>
            <a:prstGeom prst="rect">
              <a:avLst/>
            </a:prstGeom>
          </p:spPr>
          <p:txBody>
            <a:bodyPr anchor="ctr"/>
            <a:lstStyle>
              <a:lvl1pPr marL="231775" indent="-231775" algn="l" defTabSz="457200" rtl="0" eaLnBrk="1" latinLnBrk="0" hangingPunct="1">
                <a:spcBef>
                  <a:spcPct val="20000"/>
                </a:spcBef>
                <a:buClr>
                  <a:schemeClr val="accent1"/>
                </a:buClr>
                <a:buFont typeface="Wingdings" panose="05000000000000000000" pitchFamily="2" charset="2"/>
                <a:buChar char="§"/>
                <a:defRPr sz="2000" b="0" i="0" kern="1200">
                  <a:solidFill>
                    <a:schemeClr val="tx1"/>
                  </a:solidFill>
                  <a:latin typeface="+mn-lt"/>
                  <a:ea typeface="+mn-ea"/>
                  <a:cs typeface="Arial"/>
                </a:defRPr>
              </a:lvl1pPr>
              <a:lvl2pPr marL="457200" indent="-225425" algn="l" defTabSz="457200" rtl="0" eaLnBrk="1" latinLnBrk="0" hangingPunct="1">
                <a:spcBef>
                  <a:spcPct val="20000"/>
                </a:spcBef>
                <a:buClr>
                  <a:schemeClr val="accent1"/>
                </a:buClr>
                <a:buFont typeface="Arial"/>
                <a:buChar char="–"/>
                <a:defRPr sz="1800" b="0" i="0" kern="1200">
                  <a:solidFill>
                    <a:schemeClr val="tx1"/>
                  </a:solidFill>
                  <a:latin typeface="+mn-lt"/>
                  <a:ea typeface="+mn-ea"/>
                  <a:cs typeface="Arial"/>
                </a:defRPr>
              </a:lvl2pPr>
              <a:lvl3pPr marL="688975" indent="-231775" algn="l" defTabSz="457200" rtl="0" eaLnBrk="1" latinLnBrk="0" hangingPunct="1">
                <a:spcBef>
                  <a:spcPct val="20000"/>
                </a:spcBef>
                <a:buClr>
                  <a:schemeClr val="accent1"/>
                </a:buClr>
                <a:buFont typeface="Wingdings" panose="05000000000000000000" pitchFamily="2" charset="2"/>
                <a:buChar char="§"/>
                <a:tabLst/>
                <a:defRPr sz="1600" b="0" i="0" kern="1200">
                  <a:solidFill>
                    <a:schemeClr val="tx1"/>
                  </a:solidFill>
                  <a:latin typeface="+mn-lt"/>
                  <a:ea typeface="+mn-ea"/>
                  <a:cs typeface="Arial"/>
                </a:defRPr>
              </a:lvl3pPr>
              <a:lvl4pPr marL="914400" indent="-225425" algn="l" defTabSz="457200" rtl="0" eaLnBrk="1" latinLnBrk="0" hangingPunct="1">
                <a:spcBef>
                  <a:spcPct val="20000"/>
                </a:spcBef>
                <a:buClr>
                  <a:schemeClr val="accent1"/>
                </a:buClr>
                <a:buFont typeface="Arial"/>
                <a:buChar char="–"/>
                <a:defRPr sz="1400" b="0" i="0" kern="1200">
                  <a:solidFill>
                    <a:schemeClr val="tx1"/>
                  </a:solidFill>
                  <a:latin typeface="+mn-lt"/>
                  <a:ea typeface="+mn-ea"/>
                  <a:cs typeface="Arial"/>
                </a:defRPr>
              </a:lvl4pPr>
              <a:lvl5pPr marL="1146175" indent="-231775" algn="l" defTabSz="457200" rtl="0" eaLnBrk="1" latinLnBrk="0" hangingPunct="1">
                <a:spcBef>
                  <a:spcPct val="20000"/>
                </a:spcBef>
                <a:buClr>
                  <a:schemeClr val="accent1"/>
                </a:buClr>
                <a:buFont typeface="Arial"/>
                <a:buChar char="»"/>
                <a:defRPr sz="1200" b="0" i="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3100"/>
                </a:spcBef>
                <a:buNone/>
              </a:pPr>
              <a:r>
                <a:rPr lang="en-US" sz="1050" b="1" dirty="0">
                  <a:solidFill>
                    <a:schemeClr val="bg1"/>
                  </a:solidFill>
                </a:rPr>
                <a:t>IOPS/</a:t>
              </a:r>
              <a:br>
                <a:rPr lang="en-US" sz="1050" b="1" dirty="0">
                  <a:solidFill>
                    <a:schemeClr val="bg1"/>
                  </a:solidFill>
                </a:rPr>
              </a:br>
              <a:r>
                <a:rPr lang="en-US" sz="1050" b="1" dirty="0">
                  <a:solidFill>
                    <a:schemeClr val="bg1"/>
                  </a:solidFill>
                </a:rPr>
                <a:t>instance</a:t>
              </a:r>
              <a:endParaRPr lang="en-US" sz="1050" dirty="0">
                <a:solidFill>
                  <a:schemeClr val="bg1"/>
                </a:solidFill>
              </a:endParaRPr>
            </a:p>
          </p:txBody>
        </p:sp>
        <p:sp>
          <p:nvSpPr>
            <p:cNvPr id="64" name="Content Placeholder 4"/>
            <p:cNvSpPr txBox="1">
              <a:spLocks/>
            </p:cNvSpPr>
            <p:nvPr/>
          </p:nvSpPr>
          <p:spPr>
            <a:xfrm>
              <a:off x="5489312" y="2499162"/>
              <a:ext cx="3953419" cy="326246"/>
            </a:xfrm>
            <a:prstGeom prst="rect">
              <a:avLst/>
            </a:prstGeom>
          </p:spPr>
          <p:txBody>
            <a:bodyPr/>
            <a:lstStyle>
              <a:lvl1pPr marL="231775" indent="-231775" algn="l" defTabSz="457200" rtl="0" eaLnBrk="1" latinLnBrk="0" hangingPunct="1">
                <a:spcBef>
                  <a:spcPct val="20000"/>
                </a:spcBef>
                <a:buClr>
                  <a:schemeClr val="accent1"/>
                </a:buClr>
                <a:buFont typeface="Wingdings" panose="05000000000000000000" pitchFamily="2" charset="2"/>
                <a:buChar char="§"/>
                <a:defRPr sz="2000" b="0" i="0" kern="1200">
                  <a:solidFill>
                    <a:schemeClr val="tx1"/>
                  </a:solidFill>
                  <a:latin typeface="+mn-lt"/>
                  <a:ea typeface="+mn-ea"/>
                  <a:cs typeface="Arial"/>
                </a:defRPr>
              </a:lvl1pPr>
              <a:lvl2pPr marL="457200" indent="-225425" algn="l" defTabSz="457200" rtl="0" eaLnBrk="1" latinLnBrk="0" hangingPunct="1">
                <a:spcBef>
                  <a:spcPct val="20000"/>
                </a:spcBef>
                <a:buClr>
                  <a:schemeClr val="accent1"/>
                </a:buClr>
                <a:buFont typeface="Arial"/>
                <a:buChar char="–"/>
                <a:defRPr sz="1800" b="0" i="0" kern="1200">
                  <a:solidFill>
                    <a:schemeClr val="tx1"/>
                  </a:solidFill>
                  <a:latin typeface="+mn-lt"/>
                  <a:ea typeface="+mn-ea"/>
                  <a:cs typeface="Arial"/>
                </a:defRPr>
              </a:lvl2pPr>
              <a:lvl3pPr marL="688975" indent="-231775" algn="l" defTabSz="457200" rtl="0" eaLnBrk="1" latinLnBrk="0" hangingPunct="1">
                <a:spcBef>
                  <a:spcPct val="20000"/>
                </a:spcBef>
                <a:buClr>
                  <a:schemeClr val="accent1"/>
                </a:buClr>
                <a:buFont typeface="Wingdings" panose="05000000000000000000" pitchFamily="2" charset="2"/>
                <a:buChar char="§"/>
                <a:tabLst/>
                <a:defRPr sz="1600" b="0" i="0" kern="1200">
                  <a:solidFill>
                    <a:schemeClr val="tx1"/>
                  </a:solidFill>
                  <a:latin typeface="+mn-lt"/>
                  <a:ea typeface="+mn-ea"/>
                  <a:cs typeface="Arial"/>
                </a:defRPr>
              </a:lvl3pPr>
              <a:lvl4pPr marL="914400" indent="-225425" algn="l" defTabSz="457200" rtl="0" eaLnBrk="1" latinLnBrk="0" hangingPunct="1">
                <a:spcBef>
                  <a:spcPct val="20000"/>
                </a:spcBef>
                <a:buClr>
                  <a:schemeClr val="accent1"/>
                </a:buClr>
                <a:buFont typeface="Arial"/>
                <a:buChar char="–"/>
                <a:defRPr sz="1400" b="0" i="0" kern="1200">
                  <a:solidFill>
                    <a:schemeClr val="tx1"/>
                  </a:solidFill>
                  <a:latin typeface="+mn-lt"/>
                  <a:ea typeface="+mn-ea"/>
                  <a:cs typeface="Arial"/>
                </a:defRPr>
              </a:lvl4pPr>
              <a:lvl5pPr marL="1146175" indent="-231775" algn="l" defTabSz="457200" rtl="0" eaLnBrk="1" latinLnBrk="0" hangingPunct="1">
                <a:spcBef>
                  <a:spcPct val="20000"/>
                </a:spcBef>
                <a:buClr>
                  <a:schemeClr val="accent1"/>
                </a:buClr>
                <a:buFont typeface="Arial"/>
                <a:buChar char="»"/>
                <a:defRPr sz="1200" b="0" i="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3100"/>
                </a:spcBef>
                <a:buNone/>
              </a:pPr>
              <a:r>
                <a:rPr lang="en-US" sz="800" b="1" dirty="0">
                  <a:solidFill>
                    <a:schemeClr val="bg1"/>
                  </a:solidFill>
                </a:rPr>
                <a:t>HIPAA, FISMA, ITAR, EU Model Clauses</a:t>
              </a:r>
            </a:p>
          </p:txBody>
        </p:sp>
        <p:sp>
          <p:nvSpPr>
            <p:cNvPr id="65" name="Content Placeholder 4"/>
            <p:cNvSpPr txBox="1">
              <a:spLocks/>
            </p:cNvSpPr>
            <p:nvPr/>
          </p:nvSpPr>
          <p:spPr>
            <a:xfrm>
              <a:off x="6716090" y="1583393"/>
              <a:ext cx="1499862" cy="562258"/>
            </a:xfrm>
            <a:prstGeom prst="rect">
              <a:avLst/>
            </a:prstGeom>
          </p:spPr>
          <p:txBody>
            <a:bodyPr anchor="ctr"/>
            <a:lstStyle>
              <a:lvl1pPr marL="231775" indent="-231775" algn="l" defTabSz="457200" rtl="0" eaLnBrk="1" latinLnBrk="0" hangingPunct="1">
                <a:spcBef>
                  <a:spcPct val="20000"/>
                </a:spcBef>
                <a:buClr>
                  <a:schemeClr val="accent1"/>
                </a:buClr>
                <a:buFont typeface="Wingdings" panose="05000000000000000000" pitchFamily="2" charset="2"/>
                <a:buChar char="§"/>
                <a:defRPr sz="2000" b="0" i="0" kern="1200">
                  <a:solidFill>
                    <a:schemeClr val="tx1"/>
                  </a:solidFill>
                  <a:latin typeface="+mn-lt"/>
                  <a:ea typeface="+mn-ea"/>
                  <a:cs typeface="Arial"/>
                </a:defRPr>
              </a:lvl1pPr>
              <a:lvl2pPr marL="457200" indent="-225425" algn="l" defTabSz="457200" rtl="0" eaLnBrk="1" latinLnBrk="0" hangingPunct="1">
                <a:spcBef>
                  <a:spcPct val="20000"/>
                </a:spcBef>
                <a:buClr>
                  <a:schemeClr val="accent1"/>
                </a:buClr>
                <a:buFont typeface="Arial"/>
                <a:buChar char="–"/>
                <a:defRPr sz="1800" b="0" i="0" kern="1200">
                  <a:solidFill>
                    <a:schemeClr val="tx1"/>
                  </a:solidFill>
                  <a:latin typeface="+mn-lt"/>
                  <a:ea typeface="+mn-ea"/>
                  <a:cs typeface="Arial"/>
                </a:defRPr>
              </a:lvl2pPr>
              <a:lvl3pPr marL="688975" indent="-231775" algn="l" defTabSz="457200" rtl="0" eaLnBrk="1" latinLnBrk="0" hangingPunct="1">
                <a:spcBef>
                  <a:spcPct val="20000"/>
                </a:spcBef>
                <a:buClr>
                  <a:schemeClr val="accent1"/>
                </a:buClr>
                <a:buFont typeface="Wingdings" panose="05000000000000000000" pitchFamily="2" charset="2"/>
                <a:buChar char="§"/>
                <a:tabLst/>
                <a:defRPr sz="1600" b="0" i="0" kern="1200">
                  <a:solidFill>
                    <a:schemeClr val="tx1"/>
                  </a:solidFill>
                  <a:latin typeface="+mn-lt"/>
                  <a:ea typeface="+mn-ea"/>
                  <a:cs typeface="Arial"/>
                </a:defRPr>
              </a:lvl3pPr>
              <a:lvl4pPr marL="914400" indent="-225425" algn="l" defTabSz="457200" rtl="0" eaLnBrk="1" latinLnBrk="0" hangingPunct="1">
                <a:spcBef>
                  <a:spcPct val="20000"/>
                </a:spcBef>
                <a:buClr>
                  <a:schemeClr val="accent1"/>
                </a:buClr>
                <a:buFont typeface="Arial"/>
                <a:buChar char="–"/>
                <a:defRPr sz="1400" b="0" i="0" kern="1200">
                  <a:solidFill>
                    <a:schemeClr val="tx1"/>
                  </a:solidFill>
                  <a:latin typeface="+mn-lt"/>
                  <a:ea typeface="+mn-ea"/>
                  <a:cs typeface="Arial"/>
                </a:defRPr>
              </a:lvl4pPr>
              <a:lvl5pPr marL="1146175" indent="-231775" algn="l" defTabSz="457200" rtl="0" eaLnBrk="1" latinLnBrk="0" hangingPunct="1">
                <a:spcBef>
                  <a:spcPct val="20000"/>
                </a:spcBef>
                <a:buClr>
                  <a:schemeClr val="accent1"/>
                </a:buClr>
                <a:buFont typeface="Arial"/>
                <a:buChar char="»"/>
                <a:defRPr sz="1200" b="0" i="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3100"/>
                </a:spcBef>
                <a:buNone/>
              </a:pPr>
              <a:r>
                <a:rPr lang="en-US" sz="5400" b="1" dirty="0">
                  <a:solidFill>
                    <a:srgbClr val="FCB64C"/>
                  </a:solidFill>
                </a:rPr>
                <a:t>50+</a:t>
              </a:r>
              <a:endParaRPr lang="en-US" sz="1200" dirty="0">
                <a:solidFill>
                  <a:srgbClr val="FCB64C"/>
                </a:solidFill>
              </a:endParaRPr>
            </a:p>
          </p:txBody>
        </p:sp>
        <p:sp>
          <p:nvSpPr>
            <p:cNvPr id="66" name="Content Placeholder 4"/>
            <p:cNvSpPr txBox="1">
              <a:spLocks/>
            </p:cNvSpPr>
            <p:nvPr/>
          </p:nvSpPr>
          <p:spPr>
            <a:xfrm>
              <a:off x="5489311" y="2247661"/>
              <a:ext cx="3953420" cy="372790"/>
            </a:xfrm>
            <a:prstGeom prst="rect">
              <a:avLst/>
            </a:prstGeom>
          </p:spPr>
          <p:txBody>
            <a:bodyPr/>
            <a:lstStyle>
              <a:lvl1pPr marL="231775" indent="-231775" algn="l" defTabSz="457200" rtl="0" eaLnBrk="1" latinLnBrk="0" hangingPunct="1">
                <a:spcBef>
                  <a:spcPct val="20000"/>
                </a:spcBef>
                <a:buClr>
                  <a:schemeClr val="accent1"/>
                </a:buClr>
                <a:buFont typeface="Wingdings" panose="05000000000000000000" pitchFamily="2" charset="2"/>
                <a:buChar char="§"/>
                <a:defRPr sz="2000" b="0" i="0" kern="1200">
                  <a:solidFill>
                    <a:schemeClr val="tx1"/>
                  </a:solidFill>
                  <a:latin typeface="+mn-lt"/>
                  <a:ea typeface="+mn-ea"/>
                  <a:cs typeface="Arial"/>
                </a:defRPr>
              </a:lvl1pPr>
              <a:lvl2pPr marL="457200" indent="-225425" algn="l" defTabSz="457200" rtl="0" eaLnBrk="1" latinLnBrk="0" hangingPunct="1">
                <a:spcBef>
                  <a:spcPct val="20000"/>
                </a:spcBef>
                <a:buClr>
                  <a:schemeClr val="accent1"/>
                </a:buClr>
                <a:buFont typeface="Arial"/>
                <a:buChar char="–"/>
                <a:defRPr sz="1800" b="0" i="0" kern="1200">
                  <a:solidFill>
                    <a:schemeClr val="tx1"/>
                  </a:solidFill>
                  <a:latin typeface="+mn-lt"/>
                  <a:ea typeface="+mn-ea"/>
                  <a:cs typeface="Arial"/>
                </a:defRPr>
              </a:lvl2pPr>
              <a:lvl3pPr marL="688975" indent="-231775" algn="l" defTabSz="457200" rtl="0" eaLnBrk="1" latinLnBrk="0" hangingPunct="1">
                <a:spcBef>
                  <a:spcPct val="20000"/>
                </a:spcBef>
                <a:buClr>
                  <a:schemeClr val="accent1"/>
                </a:buClr>
                <a:buFont typeface="Wingdings" panose="05000000000000000000" pitchFamily="2" charset="2"/>
                <a:buChar char="§"/>
                <a:tabLst/>
                <a:defRPr sz="1600" b="0" i="0" kern="1200">
                  <a:solidFill>
                    <a:schemeClr val="tx1"/>
                  </a:solidFill>
                  <a:latin typeface="+mn-lt"/>
                  <a:ea typeface="+mn-ea"/>
                  <a:cs typeface="Arial"/>
                </a:defRPr>
              </a:lvl3pPr>
              <a:lvl4pPr marL="914400" indent="-225425" algn="l" defTabSz="457200" rtl="0" eaLnBrk="1" latinLnBrk="0" hangingPunct="1">
                <a:spcBef>
                  <a:spcPct val="20000"/>
                </a:spcBef>
                <a:buClr>
                  <a:schemeClr val="accent1"/>
                </a:buClr>
                <a:buFont typeface="Arial"/>
                <a:buChar char="–"/>
                <a:defRPr sz="1400" b="0" i="0" kern="1200">
                  <a:solidFill>
                    <a:schemeClr val="tx1"/>
                  </a:solidFill>
                  <a:latin typeface="+mn-lt"/>
                  <a:ea typeface="+mn-ea"/>
                  <a:cs typeface="Arial"/>
                </a:defRPr>
              </a:lvl4pPr>
              <a:lvl5pPr marL="1146175" indent="-231775" algn="l" defTabSz="457200" rtl="0" eaLnBrk="1" latinLnBrk="0" hangingPunct="1">
                <a:spcBef>
                  <a:spcPct val="20000"/>
                </a:spcBef>
                <a:buClr>
                  <a:schemeClr val="accent1"/>
                </a:buClr>
                <a:buFont typeface="Arial"/>
                <a:buChar char="»"/>
                <a:defRPr sz="1200" b="0" i="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3100"/>
                </a:spcBef>
                <a:buNone/>
              </a:pPr>
              <a:r>
                <a:rPr lang="en-US" sz="1200" dirty="0">
                  <a:solidFill>
                    <a:schemeClr val="bg1"/>
                  </a:solidFill>
                </a:rPr>
                <a:t>Compliance Certifications</a:t>
              </a:r>
            </a:p>
          </p:txBody>
        </p:sp>
        <p:sp>
          <p:nvSpPr>
            <p:cNvPr id="63" name="Content Placeholder 4"/>
            <p:cNvSpPr txBox="1">
              <a:spLocks/>
            </p:cNvSpPr>
            <p:nvPr/>
          </p:nvSpPr>
          <p:spPr>
            <a:xfrm>
              <a:off x="5549039" y="2620451"/>
              <a:ext cx="3953419" cy="302918"/>
            </a:xfrm>
            <a:prstGeom prst="rect">
              <a:avLst/>
            </a:prstGeom>
          </p:spPr>
          <p:txBody>
            <a:bodyPr/>
            <a:lstStyle>
              <a:lvl1pPr marL="231775" indent="-231775" algn="l" defTabSz="457200" rtl="0" eaLnBrk="1" latinLnBrk="0" hangingPunct="1">
                <a:spcBef>
                  <a:spcPct val="20000"/>
                </a:spcBef>
                <a:buClr>
                  <a:schemeClr val="accent1"/>
                </a:buClr>
                <a:buFont typeface="Wingdings" panose="05000000000000000000" pitchFamily="2" charset="2"/>
                <a:buChar char="§"/>
                <a:defRPr sz="2000" b="0" i="0" kern="1200">
                  <a:solidFill>
                    <a:schemeClr val="tx1"/>
                  </a:solidFill>
                  <a:latin typeface="+mn-lt"/>
                  <a:ea typeface="+mn-ea"/>
                  <a:cs typeface="Arial"/>
                </a:defRPr>
              </a:lvl1pPr>
              <a:lvl2pPr marL="457200" indent="-225425" algn="l" defTabSz="457200" rtl="0" eaLnBrk="1" latinLnBrk="0" hangingPunct="1">
                <a:spcBef>
                  <a:spcPct val="20000"/>
                </a:spcBef>
                <a:buClr>
                  <a:schemeClr val="accent1"/>
                </a:buClr>
                <a:buFont typeface="Arial"/>
                <a:buChar char="–"/>
                <a:defRPr sz="1800" b="0" i="0" kern="1200">
                  <a:solidFill>
                    <a:schemeClr val="tx1"/>
                  </a:solidFill>
                  <a:latin typeface="+mn-lt"/>
                  <a:ea typeface="+mn-ea"/>
                  <a:cs typeface="Arial"/>
                </a:defRPr>
              </a:lvl2pPr>
              <a:lvl3pPr marL="688975" indent="-231775" algn="l" defTabSz="457200" rtl="0" eaLnBrk="1" latinLnBrk="0" hangingPunct="1">
                <a:spcBef>
                  <a:spcPct val="20000"/>
                </a:spcBef>
                <a:buClr>
                  <a:schemeClr val="accent1"/>
                </a:buClr>
                <a:buFont typeface="Wingdings" panose="05000000000000000000" pitchFamily="2" charset="2"/>
                <a:buChar char="§"/>
                <a:tabLst/>
                <a:defRPr sz="1600" b="0" i="0" kern="1200">
                  <a:solidFill>
                    <a:schemeClr val="tx1"/>
                  </a:solidFill>
                  <a:latin typeface="+mn-lt"/>
                  <a:ea typeface="+mn-ea"/>
                  <a:cs typeface="Arial"/>
                </a:defRPr>
              </a:lvl3pPr>
              <a:lvl4pPr marL="914400" indent="-225425" algn="l" defTabSz="457200" rtl="0" eaLnBrk="1" latinLnBrk="0" hangingPunct="1">
                <a:spcBef>
                  <a:spcPct val="20000"/>
                </a:spcBef>
                <a:buClr>
                  <a:schemeClr val="accent1"/>
                </a:buClr>
                <a:buFont typeface="Arial"/>
                <a:buChar char="–"/>
                <a:defRPr sz="1400" b="0" i="0" kern="1200">
                  <a:solidFill>
                    <a:schemeClr val="tx1"/>
                  </a:solidFill>
                  <a:latin typeface="+mn-lt"/>
                  <a:ea typeface="+mn-ea"/>
                  <a:cs typeface="Arial"/>
                </a:defRPr>
              </a:lvl4pPr>
              <a:lvl5pPr marL="1146175" indent="-231775" algn="l" defTabSz="457200" rtl="0" eaLnBrk="1" latinLnBrk="0" hangingPunct="1">
                <a:spcBef>
                  <a:spcPct val="20000"/>
                </a:spcBef>
                <a:buClr>
                  <a:schemeClr val="accent1"/>
                </a:buClr>
                <a:buFont typeface="Arial"/>
                <a:buChar char="»"/>
                <a:defRPr sz="1200" b="0" i="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3100"/>
                </a:spcBef>
                <a:buNone/>
              </a:pPr>
              <a:r>
                <a:rPr lang="en-US" sz="800" b="1" dirty="0">
                  <a:solidFill>
                    <a:schemeClr val="bg1"/>
                  </a:solidFill>
                </a:rPr>
                <a:t>SOC-1,2,3 FIPS, ISO</a:t>
              </a:r>
            </a:p>
          </p:txBody>
        </p:sp>
        <p:grpSp>
          <p:nvGrpSpPr>
            <p:cNvPr id="57" name="Group 56"/>
            <p:cNvGrpSpPr/>
            <p:nvPr/>
          </p:nvGrpSpPr>
          <p:grpSpPr>
            <a:xfrm>
              <a:off x="5519174" y="3271947"/>
              <a:ext cx="3953420" cy="1163557"/>
              <a:chOff x="6349466" y="2145202"/>
              <a:chExt cx="5271226" cy="1551409"/>
            </a:xfrm>
          </p:grpSpPr>
          <p:sp>
            <p:nvSpPr>
              <p:cNvPr id="59" name="Content Placeholder 4"/>
              <p:cNvSpPr txBox="1">
                <a:spLocks/>
              </p:cNvSpPr>
              <p:nvPr/>
            </p:nvSpPr>
            <p:spPr>
              <a:xfrm>
                <a:off x="6349466" y="2145202"/>
                <a:ext cx="5271226" cy="1162919"/>
              </a:xfrm>
              <a:prstGeom prst="rect">
                <a:avLst/>
              </a:prstGeom>
            </p:spPr>
            <p:txBody>
              <a:bodyPr anchor="ctr"/>
              <a:lstStyle>
                <a:lvl1pPr marL="231775" indent="-231775" algn="l" defTabSz="457200" rtl="0" eaLnBrk="1" latinLnBrk="0" hangingPunct="1">
                  <a:spcBef>
                    <a:spcPct val="20000"/>
                  </a:spcBef>
                  <a:buClr>
                    <a:schemeClr val="accent1"/>
                  </a:buClr>
                  <a:buFont typeface="Wingdings" panose="05000000000000000000" pitchFamily="2" charset="2"/>
                  <a:buChar char="§"/>
                  <a:defRPr sz="2000" b="0" i="0" kern="1200">
                    <a:solidFill>
                      <a:schemeClr val="tx1"/>
                    </a:solidFill>
                    <a:latin typeface="+mn-lt"/>
                    <a:ea typeface="+mn-ea"/>
                    <a:cs typeface="Arial"/>
                  </a:defRPr>
                </a:lvl1pPr>
                <a:lvl2pPr marL="457200" indent="-225425" algn="l" defTabSz="457200" rtl="0" eaLnBrk="1" latinLnBrk="0" hangingPunct="1">
                  <a:spcBef>
                    <a:spcPct val="20000"/>
                  </a:spcBef>
                  <a:buClr>
                    <a:schemeClr val="accent1"/>
                  </a:buClr>
                  <a:buFont typeface="Arial"/>
                  <a:buChar char="–"/>
                  <a:defRPr sz="1800" b="0" i="0" kern="1200">
                    <a:solidFill>
                      <a:schemeClr val="tx1"/>
                    </a:solidFill>
                    <a:latin typeface="+mn-lt"/>
                    <a:ea typeface="+mn-ea"/>
                    <a:cs typeface="Arial"/>
                  </a:defRPr>
                </a:lvl2pPr>
                <a:lvl3pPr marL="688975" indent="-231775" algn="l" defTabSz="457200" rtl="0" eaLnBrk="1" latinLnBrk="0" hangingPunct="1">
                  <a:spcBef>
                    <a:spcPct val="20000"/>
                  </a:spcBef>
                  <a:buClr>
                    <a:schemeClr val="accent1"/>
                  </a:buClr>
                  <a:buFont typeface="Wingdings" panose="05000000000000000000" pitchFamily="2" charset="2"/>
                  <a:buChar char="§"/>
                  <a:tabLst/>
                  <a:defRPr sz="1600" b="0" i="0" kern="1200">
                    <a:solidFill>
                      <a:schemeClr val="tx1"/>
                    </a:solidFill>
                    <a:latin typeface="+mn-lt"/>
                    <a:ea typeface="+mn-ea"/>
                    <a:cs typeface="Arial"/>
                  </a:defRPr>
                </a:lvl3pPr>
                <a:lvl4pPr marL="914400" indent="-225425" algn="l" defTabSz="457200" rtl="0" eaLnBrk="1" latinLnBrk="0" hangingPunct="1">
                  <a:spcBef>
                    <a:spcPct val="20000"/>
                  </a:spcBef>
                  <a:buClr>
                    <a:schemeClr val="accent1"/>
                  </a:buClr>
                  <a:buFont typeface="Arial"/>
                  <a:buChar char="–"/>
                  <a:defRPr sz="1400" b="0" i="0" kern="1200">
                    <a:solidFill>
                      <a:schemeClr val="tx1"/>
                    </a:solidFill>
                    <a:latin typeface="+mn-lt"/>
                    <a:ea typeface="+mn-ea"/>
                    <a:cs typeface="Arial"/>
                  </a:defRPr>
                </a:lvl4pPr>
                <a:lvl5pPr marL="1146175" indent="-231775" algn="l" defTabSz="457200" rtl="0" eaLnBrk="1" latinLnBrk="0" hangingPunct="1">
                  <a:spcBef>
                    <a:spcPct val="20000"/>
                  </a:spcBef>
                  <a:buClr>
                    <a:schemeClr val="accent1"/>
                  </a:buClr>
                  <a:buFont typeface="Arial"/>
                  <a:buChar char="»"/>
                  <a:defRPr sz="1200" b="0" i="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3100"/>
                  </a:spcBef>
                  <a:buClr>
                    <a:srgbClr val="FAA634"/>
                  </a:buClr>
                  <a:buNone/>
                </a:pPr>
                <a:r>
                  <a:rPr lang="en-US" sz="5400" b="1" dirty="0">
                    <a:solidFill>
                      <a:srgbClr val="FCB64C"/>
                    </a:solidFill>
                  </a:rPr>
                  <a:t>68</a:t>
                </a:r>
                <a:endParaRPr lang="en-US" sz="1200" dirty="0">
                  <a:solidFill>
                    <a:srgbClr val="FCB64C"/>
                  </a:solidFill>
                </a:endParaRPr>
              </a:p>
            </p:txBody>
          </p:sp>
          <p:sp>
            <p:nvSpPr>
              <p:cNvPr id="60" name="Content Placeholder 4"/>
              <p:cNvSpPr txBox="1">
                <a:spLocks/>
              </p:cNvSpPr>
              <p:nvPr/>
            </p:nvSpPr>
            <p:spPr>
              <a:xfrm>
                <a:off x="7177561" y="3199558"/>
                <a:ext cx="3700208" cy="497053"/>
              </a:xfrm>
              <a:prstGeom prst="rect">
                <a:avLst/>
              </a:prstGeom>
            </p:spPr>
            <p:txBody>
              <a:bodyPr/>
              <a:lstStyle>
                <a:lvl1pPr marL="231775" indent="-231775" algn="l" defTabSz="457200" rtl="0" eaLnBrk="1" latinLnBrk="0" hangingPunct="1">
                  <a:spcBef>
                    <a:spcPct val="20000"/>
                  </a:spcBef>
                  <a:buClr>
                    <a:schemeClr val="accent1"/>
                  </a:buClr>
                  <a:buFont typeface="Wingdings" panose="05000000000000000000" pitchFamily="2" charset="2"/>
                  <a:buChar char="§"/>
                  <a:defRPr sz="2000" b="0" i="0" kern="1200">
                    <a:solidFill>
                      <a:schemeClr val="tx1"/>
                    </a:solidFill>
                    <a:latin typeface="+mn-lt"/>
                    <a:ea typeface="+mn-ea"/>
                    <a:cs typeface="Arial"/>
                  </a:defRPr>
                </a:lvl1pPr>
                <a:lvl2pPr marL="457200" indent="-225425" algn="l" defTabSz="457200" rtl="0" eaLnBrk="1" latinLnBrk="0" hangingPunct="1">
                  <a:spcBef>
                    <a:spcPct val="20000"/>
                  </a:spcBef>
                  <a:buClr>
                    <a:schemeClr val="accent1"/>
                  </a:buClr>
                  <a:buFont typeface="Arial"/>
                  <a:buChar char="–"/>
                  <a:defRPr sz="1800" b="0" i="0" kern="1200">
                    <a:solidFill>
                      <a:schemeClr val="tx1"/>
                    </a:solidFill>
                    <a:latin typeface="+mn-lt"/>
                    <a:ea typeface="+mn-ea"/>
                    <a:cs typeface="Arial"/>
                  </a:defRPr>
                </a:lvl2pPr>
                <a:lvl3pPr marL="688975" indent="-231775" algn="l" defTabSz="457200" rtl="0" eaLnBrk="1" latinLnBrk="0" hangingPunct="1">
                  <a:spcBef>
                    <a:spcPct val="20000"/>
                  </a:spcBef>
                  <a:buClr>
                    <a:schemeClr val="accent1"/>
                  </a:buClr>
                  <a:buFont typeface="Wingdings" panose="05000000000000000000" pitchFamily="2" charset="2"/>
                  <a:buChar char="§"/>
                  <a:tabLst/>
                  <a:defRPr sz="1600" b="0" i="0" kern="1200">
                    <a:solidFill>
                      <a:schemeClr val="tx1"/>
                    </a:solidFill>
                    <a:latin typeface="+mn-lt"/>
                    <a:ea typeface="+mn-ea"/>
                    <a:cs typeface="Arial"/>
                  </a:defRPr>
                </a:lvl3pPr>
                <a:lvl4pPr marL="914400" indent="-225425" algn="l" defTabSz="457200" rtl="0" eaLnBrk="1" latinLnBrk="0" hangingPunct="1">
                  <a:spcBef>
                    <a:spcPct val="20000"/>
                  </a:spcBef>
                  <a:buClr>
                    <a:schemeClr val="accent1"/>
                  </a:buClr>
                  <a:buFont typeface="Arial"/>
                  <a:buChar char="–"/>
                  <a:defRPr sz="1400" b="0" i="0" kern="1200">
                    <a:solidFill>
                      <a:schemeClr val="tx1"/>
                    </a:solidFill>
                    <a:latin typeface="+mn-lt"/>
                    <a:ea typeface="+mn-ea"/>
                    <a:cs typeface="Arial"/>
                  </a:defRPr>
                </a:lvl4pPr>
                <a:lvl5pPr marL="1146175" indent="-231775" algn="l" defTabSz="457200" rtl="0" eaLnBrk="1" latinLnBrk="0" hangingPunct="1">
                  <a:spcBef>
                    <a:spcPct val="20000"/>
                  </a:spcBef>
                  <a:buClr>
                    <a:schemeClr val="accent1"/>
                  </a:buClr>
                  <a:buFont typeface="Arial"/>
                  <a:buChar char="»"/>
                  <a:defRPr sz="1200" b="0" i="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3100"/>
                  </a:spcBef>
                  <a:buClr>
                    <a:srgbClr val="FAA634"/>
                  </a:buClr>
                  <a:buNone/>
                </a:pPr>
                <a:r>
                  <a:rPr lang="en-US" sz="1200" b="1" dirty="0">
                    <a:solidFill>
                      <a:schemeClr val="bg1"/>
                    </a:solidFill>
                  </a:rPr>
                  <a:t>price reductions </a:t>
                </a:r>
                <a:r>
                  <a:rPr lang="en-US" sz="1200" dirty="0">
                    <a:solidFill>
                      <a:schemeClr val="bg1"/>
                    </a:solidFill>
                  </a:rPr>
                  <a:t>since 2006</a:t>
                </a:r>
              </a:p>
            </p:txBody>
          </p:sp>
        </p:grpSp>
      </p:grpSp>
      <p:sp>
        <p:nvSpPr>
          <p:cNvPr id="31" name="Rectangle 30"/>
          <p:cNvSpPr/>
          <p:nvPr/>
        </p:nvSpPr>
        <p:spPr>
          <a:xfrm>
            <a:off x="-635474" y="2832857"/>
            <a:ext cx="4515710" cy="538609"/>
          </a:xfrm>
          <a:prstGeom prst="rect">
            <a:avLst/>
          </a:prstGeom>
        </p:spPr>
        <p:txBody>
          <a:bodyPr wrap="square">
            <a:spAutoFit/>
          </a:bodyPr>
          <a:lstStyle/>
          <a:p>
            <a:pPr algn="ctr"/>
            <a:r>
              <a:rPr lang="en-US" sz="1450" b="1" dirty="0">
                <a:solidFill>
                  <a:schemeClr val="bg1"/>
                </a:solidFill>
              </a:rPr>
              <a:t>Customer Obsession &amp; </a:t>
            </a:r>
          </a:p>
          <a:p>
            <a:pPr algn="ctr"/>
            <a:r>
              <a:rPr lang="en-US" sz="1450" b="1" dirty="0">
                <a:solidFill>
                  <a:schemeClr val="bg1"/>
                </a:solidFill>
              </a:rPr>
              <a:t>Innovation</a:t>
            </a:r>
          </a:p>
        </p:txBody>
      </p:sp>
      <p:sp>
        <p:nvSpPr>
          <p:cNvPr id="30" name="Rectangle 29"/>
          <p:cNvSpPr/>
          <p:nvPr/>
        </p:nvSpPr>
        <p:spPr>
          <a:xfrm>
            <a:off x="5959730" y="2884954"/>
            <a:ext cx="2854070" cy="323165"/>
          </a:xfrm>
          <a:prstGeom prst="rect">
            <a:avLst/>
          </a:prstGeom>
        </p:spPr>
        <p:txBody>
          <a:bodyPr wrap="square">
            <a:spAutoFit/>
          </a:bodyPr>
          <a:lstStyle/>
          <a:p>
            <a:pPr algn="ctr"/>
            <a:r>
              <a:rPr lang="en-US" sz="1500" b="1" dirty="0">
                <a:solidFill>
                  <a:schemeClr val="bg1"/>
                </a:solidFill>
              </a:rPr>
              <a:t>Improve TCO</a:t>
            </a:r>
          </a:p>
        </p:txBody>
      </p:sp>
      <p:pic>
        <p:nvPicPr>
          <p:cNvPr id="32" name="Picture 31">
            <a:extLst>
              <a:ext uri="{FF2B5EF4-FFF2-40B4-BE49-F238E27FC236}">
                <a16:creationId xmlns:a16="http://schemas.microsoft.com/office/drawing/2014/main" id="{016778D8-160B-6546-9A3A-52077C972663}"/>
              </a:ext>
            </a:extLst>
          </p:cNvPr>
          <p:cNvPicPr>
            <a:picLocks noChangeAspect="1"/>
          </p:cNvPicPr>
          <p:nvPr/>
        </p:nvPicPr>
        <p:blipFill>
          <a:blip r:embed="rId3"/>
          <a:stretch>
            <a:fillRect/>
          </a:stretch>
        </p:blipFill>
        <p:spPr>
          <a:xfrm>
            <a:off x="8481180" y="173267"/>
            <a:ext cx="492414" cy="365264"/>
          </a:xfrm>
          <a:prstGeom prst="rect">
            <a:avLst/>
          </a:prstGeom>
        </p:spPr>
      </p:pic>
    </p:spTree>
    <p:extLst>
      <p:ext uri="{BB962C8B-B14F-4D97-AF65-F5344CB8AC3E}">
        <p14:creationId xmlns:p14="http://schemas.microsoft.com/office/powerpoint/2010/main" val="1232230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3">
            <a:extLst>
              <a:ext uri="{FF2B5EF4-FFF2-40B4-BE49-F238E27FC236}">
                <a16:creationId xmlns:a16="http://schemas.microsoft.com/office/drawing/2014/main" id="{7C8E86A9-E4DF-3A40-93DC-757FACF60CD7}"/>
              </a:ext>
            </a:extLst>
          </p:cNvPr>
          <p:cNvSpPr>
            <a:spLocks noGrp="1"/>
          </p:cNvSpPr>
          <p:nvPr>
            <p:ph type="title"/>
          </p:nvPr>
        </p:nvSpPr>
        <p:spPr/>
        <p:txBody>
          <a:bodyPr/>
          <a:lstStyle/>
          <a:p>
            <a:r>
              <a:rPr lang="en-US" dirty="0"/>
              <a:t>SQL Server on AWS exhibited </a:t>
            </a:r>
            <a:r>
              <a:rPr lang="en-US" altLang="zh-CN" dirty="0"/>
              <a:t>2X+</a:t>
            </a:r>
            <a:r>
              <a:rPr lang="en-US" dirty="0"/>
              <a:t> better price/ performance than Azure (ZK Research)</a:t>
            </a:r>
          </a:p>
        </p:txBody>
      </p:sp>
      <p:sp>
        <p:nvSpPr>
          <p:cNvPr id="29" name="Content Placeholder 4">
            <a:extLst>
              <a:ext uri="{FF2B5EF4-FFF2-40B4-BE49-F238E27FC236}">
                <a16:creationId xmlns:a16="http://schemas.microsoft.com/office/drawing/2014/main" id="{6C852225-0818-DB41-95C9-10B1D034665F}"/>
              </a:ext>
            </a:extLst>
          </p:cNvPr>
          <p:cNvSpPr txBox="1">
            <a:spLocks/>
          </p:cNvSpPr>
          <p:nvPr/>
        </p:nvSpPr>
        <p:spPr>
          <a:xfrm>
            <a:off x="366118" y="3760470"/>
            <a:ext cx="8395470" cy="674749"/>
          </a:xfrm>
          <a:prstGeom prst="rect">
            <a:avLst/>
          </a:prstGeom>
        </p:spPr>
        <p:txBody>
          <a:bodyPr anchor="ctr"/>
          <a:lstStyle>
            <a:lvl1pPr marL="309026" indent="-309026" algn="l" defTabSz="609585" rtl="0" eaLnBrk="1" latinLnBrk="0" hangingPunct="1">
              <a:spcBef>
                <a:spcPct val="20000"/>
              </a:spcBef>
              <a:buClr>
                <a:schemeClr val="accent1"/>
              </a:buClr>
              <a:buFont typeface="Wingdings" panose="05000000000000000000" pitchFamily="2" charset="2"/>
              <a:buChar char="§"/>
              <a:defRPr sz="2667" b="0" i="0" kern="1200">
                <a:solidFill>
                  <a:schemeClr val="tx1"/>
                </a:solidFill>
                <a:latin typeface="+mn-lt"/>
                <a:ea typeface="+mn-ea"/>
                <a:cs typeface="Arial"/>
              </a:defRPr>
            </a:lvl1pPr>
            <a:lvl2pPr marL="609585" indent="-300559" algn="l" defTabSz="609585" rtl="0" eaLnBrk="1" latinLnBrk="0" hangingPunct="1">
              <a:spcBef>
                <a:spcPct val="20000"/>
              </a:spcBef>
              <a:buClr>
                <a:schemeClr val="accent1"/>
              </a:buClr>
              <a:buFont typeface="Arial"/>
              <a:buChar char="–"/>
              <a:defRPr sz="2400" b="0" i="0" kern="1200">
                <a:solidFill>
                  <a:schemeClr val="tx1"/>
                </a:solidFill>
                <a:latin typeface="+mn-lt"/>
                <a:ea typeface="+mn-ea"/>
                <a:cs typeface="Arial"/>
              </a:defRPr>
            </a:lvl2pPr>
            <a:lvl3pPr marL="918610" indent="-309026" algn="l" defTabSz="609585" rtl="0" eaLnBrk="1" latinLnBrk="0" hangingPunct="1">
              <a:spcBef>
                <a:spcPct val="20000"/>
              </a:spcBef>
              <a:buClr>
                <a:schemeClr val="accent1"/>
              </a:buClr>
              <a:buFont typeface="Wingdings" panose="05000000000000000000" pitchFamily="2" charset="2"/>
              <a:buChar char="§"/>
              <a:tabLst/>
              <a:defRPr sz="2133" b="0" i="0" kern="1200">
                <a:solidFill>
                  <a:schemeClr val="tx1"/>
                </a:solidFill>
                <a:latin typeface="+mn-lt"/>
                <a:ea typeface="+mn-ea"/>
                <a:cs typeface="Arial"/>
              </a:defRPr>
            </a:lvl3pPr>
            <a:lvl4pPr marL="1219170" indent="-300559" algn="l" defTabSz="609585" rtl="0" eaLnBrk="1" latinLnBrk="0" hangingPunct="1">
              <a:spcBef>
                <a:spcPct val="20000"/>
              </a:spcBef>
              <a:buClr>
                <a:schemeClr val="accent1"/>
              </a:buClr>
              <a:buFont typeface="Arial"/>
              <a:buChar char="–"/>
              <a:defRPr sz="1867" b="0" i="0" kern="1200">
                <a:solidFill>
                  <a:schemeClr val="tx1"/>
                </a:solidFill>
                <a:latin typeface="+mn-lt"/>
                <a:ea typeface="+mn-ea"/>
                <a:cs typeface="Arial"/>
              </a:defRPr>
            </a:lvl4pPr>
            <a:lvl5pPr marL="1528195" indent="-309026" algn="l" defTabSz="609585" rtl="0" eaLnBrk="1" latinLnBrk="0" hangingPunct="1">
              <a:spcBef>
                <a:spcPct val="20000"/>
              </a:spcBef>
              <a:buClr>
                <a:schemeClr val="accent1"/>
              </a:buClr>
              <a:buFont typeface="Arial"/>
              <a:buChar char="»"/>
              <a:defRPr sz="1600" b="0" i="0" kern="1200">
                <a:solidFill>
                  <a:schemeClr val="tx1"/>
                </a:solidFill>
                <a:latin typeface="+mn-lt"/>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gn="ctr" defTabSz="285739">
              <a:spcBef>
                <a:spcPts val="844"/>
              </a:spcBef>
              <a:buClr>
                <a:srgbClr val="D232AA"/>
              </a:buClr>
              <a:buNone/>
            </a:pPr>
            <a:r>
              <a:rPr lang="en-US" sz="1350" b="1" dirty="0">
                <a:solidFill>
                  <a:srgbClr val="FFFFFF"/>
                </a:solidFill>
                <a:latin typeface="Amazon Ember"/>
              </a:rPr>
              <a:t>SQL Server on Amazon EC2 consistently outperforms Azure across a variety of machine types</a:t>
            </a:r>
          </a:p>
        </p:txBody>
      </p:sp>
      <p:graphicFrame>
        <p:nvGraphicFramePr>
          <p:cNvPr id="13" name="Chart 12">
            <a:extLst>
              <a:ext uri="{FF2B5EF4-FFF2-40B4-BE49-F238E27FC236}">
                <a16:creationId xmlns:a16="http://schemas.microsoft.com/office/drawing/2014/main" id="{CBB31510-4C3F-2544-A6D4-041D38B13EA0}"/>
              </a:ext>
            </a:extLst>
          </p:cNvPr>
          <p:cNvGraphicFramePr/>
          <p:nvPr/>
        </p:nvGraphicFramePr>
        <p:xfrm>
          <a:off x="4548993" y="1480571"/>
          <a:ext cx="4071668" cy="230413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hart 16">
            <a:extLst>
              <a:ext uri="{FF2B5EF4-FFF2-40B4-BE49-F238E27FC236}">
                <a16:creationId xmlns:a16="http://schemas.microsoft.com/office/drawing/2014/main" id="{99F05F98-9EFF-E342-A61E-FA708D3E68B1}"/>
              </a:ext>
            </a:extLst>
          </p:cNvPr>
          <p:cNvGraphicFramePr>
            <a:graphicFrameLocks/>
          </p:cNvGraphicFramePr>
          <p:nvPr/>
        </p:nvGraphicFramePr>
        <p:xfrm>
          <a:off x="539564" y="1476886"/>
          <a:ext cx="3835984" cy="2301590"/>
        </p:xfrm>
        <a:graphic>
          <a:graphicData uri="http://schemas.openxmlformats.org/drawingml/2006/chart">
            <c:chart xmlns:c="http://schemas.openxmlformats.org/drawingml/2006/chart" xmlns:r="http://schemas.openxmlformats.org/officeDocument/2006/relationships" r:id="rId4"/>
          </a:graphicData>
        </a:graphic>
      </p:graphicFrame>
      <p:sp>
        <p:nvSpPr>
          <p:cNvPr id="19" name="Rectangle 18">
            <a:extLst>
              <a:ext uri="{FF2B5EF4-FFF2-40B4-BE49-F238E27FC236}">
                <a16:creationId xmlns:a16="http://schemas.microsoft.com/office/drawing/2014/main" id="{A65CA19F-82A5-0941-BA90-B568625DB4CE}"/>
              </a:ext>
            </a:extLst>
          </p:cNvPr>
          <p:cNvSpPr/>
          <p:nvPr/>
        </p:nvSpPr>
        <p:spPr>
          <a:xfrm>
            <a:off x="258655" y="4358059"/>
            <a:ext cx="5517857" cy="207749"/>
          </a:xfrm>
          <a:prstGeom prst="rect">
            <a:avLst/>
          </a:prstGeom>
        </p:spPr>
        <p:txBody>
          <a:bodyPr wrap="none">
            <a:spAutoFit/>
          </a:bodyPr>
          <a:lstStyle/>
          <a:p>
            <a:pPr defTabSz="685758"/>
            <a:r>
              <a:rPr lang="en-US" sz="750" dirty="0">
                <a:solidFill>
                  <a:srgbClr val="FFFFFF"/>
                </a:solidFill>
                <a:latin typeface="Amazon Ember"/>
                <a:hlinkClick r:id="rId5">
                  <a:extLst>
                    <a:ext uri="{A12FA001-AC4F-418D-AE19-62706E023703}">
                      <ahyp:hlinkClr xmlns:ahyp="http://schemas.microsoft.com/office/drawing/2018/hyperlinkcolor" val="tx"/>
                    </a:ext>
                  </a:extLst>
                </a:hlinkClick>
              </a:rPr>
              <a:t>https://zkresearch.com/blog/2018/11/comparing-sql-server-deployments-on-microsoft-azure-and-amazon-web-services</a:t>
            </a:r>
            <a:endParaRPr lang="en-US" sz="750" dirty="0">
              <a:solidFill>
                <a:srgbClr val="FFFFFF"/>
              </a:solidFill>
              <a:latin typeface="Amazon Ember"/>
            </a:endParaRPr>
          </a:p>
        </p:txBody>
      </p:sp>
      <p:sp>
        <p:nvSpPr>
          <p:cNvPr id="3" name="TextBox 2">
            <a:extLst>
              <a:ext uri="{FF2B5EF4-FFF2-40B4-BE49-F238E27FC236}">
                <a16:creationId xmlns:a16="http://schemas.microsoft.com/office/drawing/2014/main" id="{6B9776E0-73BE-344C-B81D-DC875F553471}"/>
              </a:ext>
            </a:extLst>
          </p:cNvPr>
          <p:cNvSpPr txBox="1"/>
          <p:nvPr/>
        </p:nvSpPr>
        <p:spPr>
          <a:xfrm>
            <a:off x="203886" y="4486560"/>
            <a:ext cx="5885907" cy="346249"/>
          </a:xfrm>
          <a:prstGeom prst="rect">
            <a:avLst/>
          </a:prstGeom>
          <a:noFill/>
        </p:spPr>
        <p:txBody>
          <a:bodyPr wrap="none" lIns="137160" tIns="109728" rIns="137160" bIns="109728" rtlCol="0">
            <a:spAutoFit/>
          </a:bodyPr>
          <a:lstStyle/>
          <a:p>
            <a:pPr defTabSz="685758">
              <a:lnSpc>
                <a:spcPct val="90000"/>
              </a:lnSpc>
              <a:spcAft>
                <a:spcPts val="1350"/>
              </a:spcAft>
            </a:pPr>
            <a:r>
              <a:rPr lang="en-US" sz="900" dirty="0">
                <a:gradFill>
                  <a:gsLst>
                    <a:gs pos="2917">
                      <a:srgbClr val="FFFFFF"/>
                    </a:gs>
                    <a:gs pos="30000">
                      <a:srgbClr val="FFFFFF"/>
                    </a:gs>
                  </a:gsLst>
                  <a:lin ang="5400000" scaled="0"/>
                </a:gradFill>
                <a:latin typeface="Amazon Ember"/>
              </a:rPr>
              <a:t>*Results for Small and Medium configuration available </a:t>
            </a:r>
            <a:r>
              <a:rPr lang="en-US" sz="900" dirty="0">
                <a:solidFill>
                  <a:srgbClr val="FFFFFF"/>
                </a:solidFill>
                <a:latin typeface="Amazon Ember"/>
              </a:rPr>
              <a:t>on </a:t>
            </a:r>
            <a:r>
              <a:rPr lang="en-US" sz="900" dirty="0">
                <a:solidFill>
                  <a:srgbClr val="FFFFFF"/>
                </a:solidFill>
                <a:latin typeface="Amazon Ember"/>
                <a:hlinkClick r:id="rId6">
                  <a:extLst>
                    <a:ext uri="{A12FA001-AC4F-418D-AE19-62706E023703}">
                      <ahyp:hlinkClr xmlns:ahyp="http://schemas.microsoft.com/office/drawing/2018/hyperlinkcolor" val="tx"/>
                    </a:ext>
                  </a:extLst>
                </a:hlinkClick>
              </a:rPr>
              <a:t>https://zkresearch.com</a:t>
            </a:r>
            <a:r>
              <a:rPr lang="en-US" sz="900" dirty="0">
                <a:solidFill>
                  <a:srgbClr val="FFFFFF"/>
                </a:solidFill>
                <a:latin typeface="Amazon Ember"/>
              </a:rPr>
              <a:t>, </a:t>
            </a:r>
            <a:r>
              <a:rPr lang="en-US" sz="900" dirty="0">
                <a:gradFill>
                  <a:gsLst>
                    <a:gs pos="2917">
                      <a:srgbClr val="FFFFFF"/>
                    </a:gs>
                    <a:gs pos="30000">
                      <a:srgbClr val="FFFFFF"/>
                    </a:gs>
                  </a:gsLst>
                  <a:lin ang="5400000" scaled="0"/>
                </a:gradFill>
                <a:latin typeface="Amazon Ember"/>
              </a:rPr>
              <a:t>a 3</a:t>
            </a:r>
            <a:r>
              <a:rPr lang="en-US" sz="900" baseline="30000" dirty="0">
                <a:gradFill>
                  <a:gsLst>
                    <a:gs pos="2917">
                      <a:srgbClr val="FFFFFF"/>
                    </a:gs>
                    <a:gs pos="30000">
                      <a:srgbClr val="FFFFFF"/>
                    </a:gs>
                  </a:gsLst>
                  <a:lin ang="5400000" scaled="0"/>
                </a:gradFill>
                <a:latin typeface="Amazon Ember"/>
              </a:rPr>
              <a:t>rd</a:t>
            </a:r>
            <a:r>
              <a:rPr lang="en-US" sz="900" dirty="0">
                <a:gradFill>
                  <a:gsLst>
                    <a:gs pos="2917">
                      <a:srgbClr val="FFFFFF"/>
                    </a:gs>
                    <a:gs pos="30000">
                      <a:srgbClr val="FFFFFF"/>
                    </a:gs>
                  </a:gsLst>
                  <a:lin ang="5400000" scaled="0"/>
                </a:gradFill>
                <a:latin typeface="Amazon Ember"/>
              </a:rPr>
              <a:t> party research firm </a:t>
            </a:r>
          </a:p>
        </p:txBody>
      </p:sp>
      <p:pic>
        <p:nvPicPr>
          <p:cNvPr id="8" name="Picture 7">
            <a:extLst>
              <a:ext uri="{FF2B5EF4-FFF2-40B4-BE49-F238E27FC236}">
                <a16:creationId xmlns:a16="http://schemas.microsoft.com/office/drawing/2014/main" id="{01F99581-B2A4-B14E-847B-35AB7B88AAB9}"/>
              </a:ext>
            </a:extLst>
          </p:cNvPr>
          <p:cNvPicPr>
            <a:picLocks noChangeAspect="1"/>
          </p:cNvPicPr>
          <p:nvPr/>
        </p:nvPicPr>
        <p:blipFill>
          <a:blip r:embed="rId7"/>
          <a:stretch>
            <a:fillRect/>
          </a:stretch>
        </p:blipFill>
        <p:spPr>
          <a:xfrm>
            <a:off x="8481180" y="173267"/>
            <a:ext cx="492414" cy="365264"/>
          </a:xfrm>
          <a:prstGeom prst="rect">
            <a:avLst/>
          </a:prstGeom>
        </p:spPr>
      </p:pic>
    </p:spTree>
    <p:extLst>
      <p:ext uri="{BB962C8B-B14F-4D97-AF65-F5344CB8AC3E}">
        <p14:creationId xmlns:p14="http://schemas.microsoft.com/office/powerpoint/2010/main" val="247816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Graphic spid="13" grpId="0">
        <p:bldAsOne/>
      </p:bldGraphic>
      <p:bldGraphic spid="17" grpId="0">
        <p:bldAsOne/>
      </p:bldGraphic>
      <p:bldP spid="19"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Title 6">
            <a:extLst>
              <a:ext uri="{FF2B5EF4-FFF2-40B4-BE49-F238E27FC236}">
                <a16:creationId xmlns:a16="http://schemas.microsoft.com/office/drawing/2014/main" id="{3CC00677-435F-7548-B009-71C0370491FC}"/>
              </a:ext>
            </a:extLst>
          </p:cNvPr>
          <p:cNvSpPr>
            <a:spLocks noGrp="1"/>
          </p:cNvSpPr>
          <p:nvPr>
            <p:ph type="title"/>
          </p:nvPr>
        </p:nvSpPr>
        <p:spPr/>
        <p:txBody>
          <a:bodyPr/>
          <a:lstStyle/>
          <a:p>
            <a:r>
              <a:rPr lang="en-US" dirty="0"/>
              <a:t>11 years of innovation for Windows on AWS</a:t>
            </a:r>
          </a:p>
        </p:txBody>
      </p:sp>
      <p:sp>
        <p:nvSpPr>
          <p:cNvPr id="94" name="Freeform 6">
            <a:extLst>
              <a:ext uri="{FF2B5EF4-FFF2-40B4-BE49-F238E27FC236}">
                <a16:creationId xmlns:a16="http://schemas.microsoft.com/office/drawing/2014/main" id="{07C12DD9-66F7-CF40-BFD2-2A9A8122F8D4}"/>
              </a:ext>
            </a:extLst>
          </p:cNvPr>
          <p:cNvSpPr/>
          <p:nvPr/>
        </p:nvSpPr>
        <p:spPr>
          <a:xfrm>
            <a:off x="785700" y="518393"/>
            <a:ext cx="6990602" cy="3608217"/>
          </a:xfrm>
          <a:custGeom>
            <a:avLst/>
            <a:gdLst>
              <a:gd name="connsiteX0" fmla="*/ 0 w 7215625"/>
              <a:gd name="connsiteY0" fmla="*/ 3463879 h 3489697"/>
              <a:gd name="connsiteX1" fmla="*/ 2309000 w 7215625"/>
              <a:gd name="connsiteY1" fmla="*/ 3406148 h 3489697"/>
              <a:gd name="connsiteX2" fmla="*/ 4257219 w 7215625"/>
              <a:gd name="connsiteY2" fmla="*/ 2771103 h 3489697"/>
              <a:gd name="connsiteX3" fmla="*/ 6075556 w 7215625"/>
              <a:gd name="connsiteY3" fmla="*/ 1327820 h 3489697"/>
              <a:gd name="connsiteX4" fmla="*/ 7215625 w 7215625"/>
              <a:gd name="connsiteY4" fmla="*/ 0 h 3489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5625" h="3489697">
                <a:moveTo>
                  <a:pt x="0" y="3463879"/>
                </a:moveTo>
                <a:cubicBezTo>
                  <a:pt x="799732" y="3492745"/>
                  <a:pt x="1599464" y="3521611"/>
                  <a:pt x="2309000" y="3406148"/>
                </a:cubicBezTo>
                <a:cubicBezTo>
                  <a:pt x="3018537" y="3290685"/>
                  <a:pt x="3629460" y="3117491"/>
                  <a:pt x="4257219" y="2771103"/>
                </a:cubicBezTo>
                <a:cubicBezTo>
                  <a:pt x="4884978" y="2424715"/>
                  <a:pt x="5582488" y="1789670"/>
                  <a:pt x="6075556" y="1327820"/>
                </a:cubicBezTo>
                <a:cubicBezTo>
                  <a:pt x="6568624" y="865970"/>
                  <a:pt x="7003967" y="252574"/>
                  <a:pt x="7215625" y="0"/>
                </a:cubicBezTo>
              </a:path>
            </a:pathLst>
          </a:custGeom>
          <a:ln w="25400" cmpd="sng">
            <a:solidFill>
              <a:schemeClr val="bg1"/>
            </a:solidFill>
            <a:prstDash val="solid"/>
            <a:miter lim="800000"/>
            <a:tailEnd type="arrow" w="lg" len="sm"/>
          </a:ln>
          <a:effectLst/>
        </p:spPr>
        <p:style>
          <a:lnRef idx="2">
            <a:schemeClr val="accent1"/>
          </a:lnRef>
          <a:fillRef idx="0">
            <a:schemeClr val="accent1"/>
          </a:fillRef>
          <a:effectRef idx="1">
            <a:schemeClr val="accent1"/>
          </a:effectRef>
          <a:fontRef idx="minor">
            <a:schemeClr val="tx1"/>
          </a:fontRef>
        </p:style>
        <p:txBody>
          <a:bodyPr lIns="45720" tIns="22860" rIns="45720" bIns="22860" rtlCol="0" anchor="ctr"/>
          <a:lstStyle/>
          <a:p>
            <a:pPr algn="ctr" defTabSz="685800">
              <a:defRPr/>
            </a:pPr>
            <a:endParaRPr lang="en-US" sz="1050" dirty="0">
              <a:solidFill>
                <a:srgbClr val="1D516C"/>
              </a:solidFill>
              <a:latin typeface="Arial"/>
            </a:endParaRPr>
          </a:p>
        </p:txBody>
      </p:sp>
      <p:sp>
        <p:nvSpPr>
          <p:cNvPr id="95" name="Oval 94">
            <a:extLst>
              <a:ext uri="{FF2B5EF4-FFF2-40B4-BE49-F238E27FC236}">
                <a16:creationId xmlns:a16="http://schemas.microsoft.com/office/drawing/2014/main" id="{0F613017-4187-2D49-8755-8F69915FB095}"/>
              </a:ext>
            </a:extLst>
          </p:cNvPr>
          <p:cNvSpPr/>
          <p:nvPr/>
        </p:nvSpPr>
        <p:spPr>
          <a:xfrm flipH="1">
            <a:off x="4745572" y="3320283"/>
            <a:ext cx="67758" cy="255322"/>
          </a:xfrm>
          <a:prstGeom prst="ellipse">
            <a:avLst/>
          </a:prstGeom>
          <a:noFill/>
          <a:ln w="952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3707" tIns="13707" rIns="13707" bIns="13707" numCol="1" spcCol="14288" rtlCol="0" anchor="ctr">
            <a:spAutoFit/>
          </a:bodyPr>
          <a:lstStyle/>
          <a:p>
            <a:pPr algn="ctr" defTabSz="412730" latinLnBrk="1" hangingPunct="0">
              <a:defRPr/>
            </a:pPr>
            <a:endParaRPr lang="en-US" sz="1000">
              <a:solidFill>
                <a:srgbClr val="1D516C"/>
              </a:solidFill>
              <a:latin typeface="Arial"/>
              <a:sym typeface="Helvetica Light"/>
            </a:endParaRPr>
          </a:p>
        </p:txBody>
      </p:sp>
      <p:sp>
        <p:nvSpPr>
          <p:cNvPr id="108" name="TextBox 107">
            <a:extLst>
              <a:ext uri="{FF2B5EF4-FFF2-40B4-BE49-F238E27FC236}">
                <a16:creationId xmlns:a16="http://schemas.microsoft.com/office/drawing/2014/main" id="{3EC51439-3452-DC45-95C2-6F801707BC76}"/>
              </a:ext>
            </a:extLst>
          </p:cNvPr>
          <p:cNvSpPr txBox="1"/>
          <p:nvPr/>
        </p:nvSpPr>
        <p:spPr>
          <a:xfrm rot="16200000">
            <a:off x="-199648" y="2382838"/>
            <a:ext cx="931260" cy="349050"/>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10277" tIns="10277" rIns="10277" bIns="10277" numCol="1" spcCol="14288" rtlCol="0" anchor="ctr">
            <a:spAutoFit/>
          </a:bodyPr>
          <a:lstStyle/>
          <a:p>
            <a:pPr defTabSz="685800">
              <a:spcBef>
                <a:spcPts val="1600"/>
              </a:spcBef>
              <a:defRPr/>
            </a:pPr>
            <a:r>
              <a:rPr lang="en-US" sz="800" dirty="0">
                <a:solidFill>
                  <a:srgbClr val="FFFFFF"/>
                </a:solidFill>
                <a:latin typeface="Amazon Ember Regular"/>
                <a:sym typeface="Helvetica Light"/>
              </a:rPr>
              <a:t>Customer Adoption</a:t>
            </a:r>
          </a:p>
        </p:txBody>
      </p:sp>
      <p:sp>
        <p:nvSpPr>
          <p:cNvPr id="109" name="TextBox 108">
            <a:extLst>
              <a:ext uri="{FF2B5EF4-FFF2-40B4-BE49-F238E27FC236}">
                <a16:creationId xmlns:a16="http://schemas.microsoft.com/office/drawing/2014/main" id="{D43D092C-DC30-BB4C-A64E-808AB292D43C}"/>
              </a:ext>
            </a:extLst>
          </p:cNvPr>
          <p:cNvSpPr txBox="1"/>
          <p:nvPr/>
        </p:nvSpPr>
        <p:spPr>
          <a:xfrm>
            <a:off x="550131" y="4409663"/>
            <a:ext cx="481654" cy="215444"/>
          </a:xfrm>
          <a:prstGeom prst="rect">
            <a:avLst/>
          </a:prstGeom>
          <a:noFill/>
        </p:spPr>
        <p:txBody>
          <a:bodyPr wrap="square" rtlCol="0">
            <a:spAutoFit/>
          </a:bodyPr>
          <a:lstStyle/>
          <a:p>
            <a:pPr>
              <a:defRPr/>
            </a:pPr>
            <a:r>
              <a:rPr lang="en-US" sz="800" dirty="0">
                <a:solidFill>
                  <a:srgbClr val="FFFFFF"/>
                </a:solidFill>
                <a:latin typeface="Amazon Ember Regular" charset="0"/>
              </a:rPr>
              <a:t>2008</a:t>
            </a:r>
          </a:p>
        </p:txBody>
      </p:sp>
      <p:grpSp>
        <p:nvGrpSpPr>
          <p:cNvPr id="7" name="Group 6">
            <a:extLst>
              <a:ext uri="{FF2B5EF4-FFF2-40B4-BE49-F238E27FC236}">
                <a16:creationId xmlns:a16="http://schemas.microsoft.com/office/drawing/2014/main" id="{4633D75B-3523-5C4D-B561-91E244D1D3F2}"/>
              </a:ext>
            </a:extLst>
          </p:cNvPr>
          <p:cNvGrpSpPr/>
          <p:nvPr/>
        </p:nvGrpSpPr>
        <p:grpSpPr>
          <a:xfrm>
            <a:off x="598043" y="747050"/>
            <a:ext cx="8074338" cy="3617041"/>
            <a:chOff x="956868" y="1268857"/>
            <a:chExt cx="12918940" cy="5787258"/>
          </a:xfrm>
        </p:grpSpPr>
        <p:sp>
          <p:nvSpPr>
            <p:cNvPr id="240" name="Oval 239">
              <a:extLst>
                <a:ext uri="{FF2B5EF4-FFF2-40B4-BE49-F238E27FC236}">
                  <a16:creationId xmlns:a16="http://schemas.microsoft.com/office/drawing/2014/main" id="{B15DA917-3E9E-4245-8CA6-173B42625CE3}"/>
                </a:ext>
              </a:extLst>
            </p:cNvPr>
            <p:cNvSpPr/>
            <p:nvPr/>
          </p:nvSpPr>
          <p:spPr>
            <a:xfrm flipH="1">
              <a:off x="7010316" y="5686869"/>
              <a:ext cx="105059" cy="408515"/>
            </a:xfrm>
            <a:prstGeom prst="ellipse">
              <a:avLst/>
            </a:prstGeom>
            <a:solidFill>
              <a:schemeClr val="bg1"/>
            </a:solidFill>
            <a:ln w="952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3707" tIns="13707" rIns="13707" bIns="13707" numCol="1" spcCol="14288" rtlCol="0" anchor="ctr">
              <a:spAutoFit/>
            </a:bodyPr>
            <a:lstStyle/>
            <a:p>
              <a:pPr algn="ctr" defTabSz="412730" latinLnBrk="1" hangingPunct="0">
                <a:defRPr/>
              </a:pPr>
              <a:endParaRPr lang="en-US" sz="1000">
                <a:solidFill>
                  <a:srgbClr val="1D516C"/>
                </a:solidFill>
                <a:latin typeface="Arial"/>
                <a:sym typeface="Helvetica Light"/>
              </a:endParaRPr>
            </a:p>
          </p:txBody>
        </p:sp>
        <p:sp>
          <p:nvSpPr>
            <p:cNvPr id="230" name="Oval 229">
              <a:extLst>
                <a:ext uri="{FF2B5EF4-FFF2-40B4-BE49-F238E27FC236}">
                  <a16:creationId xmlns:a16="http://schemas.microsoft.com/office/drawing/2014/main" id="{D8FDB433-599D-6445-A37E-56AAFC438245}"/>
                </a:ext>
              </a:extLst>
            </p:cNvPr>
            <p:cNvSpPr/>
            <p:nvPr/>
          </p:nvSpPr>
          <p:spPr>
            <a:xfrm flipH="1">
              <a:off x="10075328" y="3433406"/>
              <a:ext cx="105059" cy="408515"/>
            </a:xfrm>
            <a:prstGeom prst="ellipse">
              <a:avLst/>
            </a:prstGeom>
            <a:solidFill>
              <a:schemeClr val="bg1"/>
            </a:solidFill>
            <a:ln w="952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3707" tIns="13707" rIns="13707" bIns="13707" numCol="1" spcCol="14288" rtlCol="0" anchor="ctr">
              <a:spAutoFit/>
            </a:bodyPr>
            <a:lstStyle/>
            <a:p>
              <a:pPr algn="ctr" defTabSz="412730" latinLnBrk="1" hangingPunct="0">
                <a:defRPr/>
              </a:pPr>
              <a:endParaRPr lang="en-US" sz="1000">
                <a:solidFill>
                  <a:srgbClr val="1D516C"/>
                </a:solidFill>
                <a:latin typeface="Arial"/>
                <a:sym typeface="Helvetica Light"/>
              </a:endParaRPr>
            </a:p>
          </p:txBody>
        </p:sp>
        <p:grpSp>
          <p:nvGrpSpPr>
            <p:cNvPr id="11" name="Group 10">
              <a:extLst>
                <a:ext uri="{FF2B5EF4-FFF2-40B4-BE49-F238E27FC236}">
                  <a16:creationId xmlns:a16="http://schemas.microsoft.com/office/drawing/2014/main" id="{199519FF-FFD7-C848-8690-669E858E4CBD}"/>
                </a:ext>
              </a:extLst>
            </p:cNvPr>
            <p:cNvGrpSpPr/>
            <p:nvPr/>
          </p:nvGrpSpPr>
          <p:grpSpPr>
            <a:xfrm>
              <a:off x="956868" y="1268857"/>
              <a:ext cx="12918940" cy="5787258"/>
              <a:chOff x="962592" y="1268857"/>
              <a:chExt cx="12918940" cy="5787258"/>
            </a:xfrm>
          </p:grpSpPr>
          <p:grpSp>
            <p:nvGrpSpPr>
              <p:cNvPr id="96" name="Group 95">
                <a:extLst>
                  <a:ext uri="{FF2B5EF4-FFF2-40B4-BE49-F238E27FC236}">
                    <a16:creationId xmlns:a16="http://schemas.microsoft.com/office/drawing/2014/main" id="{94E422ED-FDFE-8744-9C67-7427B64FA511}"/>
                  </a:ext>
                </a:extLst>
              </p:cNvPr>
              <p:cNvGrpSpPr/>
              <p:nvPr/>
            </p:nvGrpSpPr>
            <p:grpSpPr>
              <a:xfrm>
                <a:off x="4215747" y="3889873"/>
                <a:ext cx="8377897" cy="3111047"/>
                <a:chOff x="4215747" y="3889873"/>
                <a:chExt cx="8377897" cy="3111047"/>
              </a:xfrm>
            </p:grpSpPr>
            <p:sp>
              <p:nvSpPr>
                <p:cNvPr id="97" name="TextBox 96">
                  <a:extLst>
                    <a:ext uri="{FF2B5EF4-FFF2-40B4-BE49-F238E27FC236}">
                      <a16:creationId xmlns:a16="http://schemas.microsoft.com/office/drawing/2014/main" id="{76F6D9F5-8D46-7E4E-882B-0520A346466A}"/>
                    </a:ext>
                  </a:extLst>
                </p:cNvPr>
                <p:cNvSpPr txBox="1"/>
                <p:nvPr/>
              </p:nvSpPr>
              <p:spPr>
                <a:xfrm>
                  <a:off x="4215747" y="6795739"/>
                  <a:ext cx="2440321" cy="205181"/>
                </a:xfrm>
                <a:prstGeom prst="rect">
                  <a:avLst/>
                </a:prstGeom>
                <a:noFill/>
              </p:spPr>
              <p:txBody>
                <a:bodyPr wrap="none" rtlCol="0" anchor="ctr">
                  <a:noAutofit/>
                </a:bodyPr>
                <a:lstStyle/>
                <a:p>
                  <a:pPr defTabSz="685800">
                    <a:defRPr/>
                  </a:pPr>
                  <a:r>
                    <a:rPr lang="en-US" sz="750"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Visual Studio Toolkit</a:t>
                  </a:r>
                </a:p>
              </p:txBody>
            </p:sp>
            <p:sp>
              <p:nvSpPr>
                <p:cNvPr id="98" name="TextBox 97">
                  <a:extLst>
                    <a:ext uri="{FF2B5EF4-FFF2-40B4-BE49-F238E27FC236}">
                      <a16:creationId xmlns:a16="http://schemas.microsoft.com/office/drawing/2014/main" id="{4F02ECA3-D469-6340-B7D3-5BBFDCAA539A}"/>
                    </a:ext>
                  </a:extLst>
                </p:cNvPr>
                <p:cNvSpPr txBox="1"/>
                <p:nvPr/>
              </p:nvSpPr>
              <p:spPr>
                <a:xfrm>
                  <a:off x="5289698" y="6504727"/>
                  <a:ext cx="2136103" cy="205181"/>
                </a:xfrm>
                <a:prstGeom prst="rect">
                  <a:avLst/>
                </a:prstGeom>
                <a:noFill/>
              </p:spPr>
              <p:txBody>
                <a:bodyPr wrap="none" rtlCol="0">
                  <a:noAutofit/>
                </a:bodyPr>
                <a:lstStyle/>
                <a:p>
                  <a:pPr defTabSz="685800">
                    <a:defRPr/>
                  </a:pPr>
                  <a:r>
                    <a:rPr lang="en-US" sz="750"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Microsoft SCOM plug-in release.</a:t>
                  </a:r>
                </a:p>
              </p:txBody>
            </p:sp>
            <p:sp>
              <p:nvSpPr>
                <p:cNvPr id="99" name="TextBox 98">
                  <a:extLst>
                    <a:ext uri="{FF2B5EF4-FFF2-40B4-BE49-F238E27FC236}">
                      <a16:creationId xmlns:a16="http://schemas.microsoft.com/office/drawing/2014/main" id="{3257A9C2-869E-5949-B25C-6CD7DD4A82B6}"/>
                    </a:ext>
                  </a:extLst>
                </p:cNvPr>
                <p:cNvSpPr txBox="1"/>
                <p:nvPr/>
              </p:nvSpPr>
              <p:spPr>
                <a:xfrm>
                  <a:off x="5631201" y="4583514"/>
                  <a:ext cx="2565190" cy="288468"/>
                </a:xfrm>
                <a:prstGeom prst="rect">
                  <a:avLst/>
                </a:prstGeom>
                <a:noFill/>
              </p:spPr>
              <p:txBody>
                <a:bodyPr wrap="none" rtlCol="0">
                  <a:noAutofit/>
                </a:bodyPr>
                <a:lstStyle/>
                <a:p>
                  <a:pPr defTabSz="685800">
                    <a:defRPr/>
                  </a:pPr>
                  <a:r>
                    <a:rPr lang="en-US" sz="750"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Microsoft SharePoint 2016 (Marketplace)</a:t>
                  </a:r>
                </a:p>
              </p:txBody>
            </p:sp>
            <p:sp>
              <p:nvSpPr>
                <p:cNvPr id="100" name="Rectangle 99">
                  <a:extLst>
                    <a:ext uri="{FF2B5EF4-FFF2-40B4-BE49-F238E27FC236}">
                      <a16:creationId xmlns:a16="http://schemas.microsoft.com/office/drawing/2014/main" id="{F05A5ECF-D720-B847-BCF3-E184452BFBB7}"/>
                    </a:ext>
                  </a:extLst>
                </p:cNvPr>
                <p:cNvSpPr/>
                <p:nvPr/>
              </p:nvSpPr>
              <p:spPr>
                <a:xfrm>
                  <a:off x="7793216" y="5579980"/>
                  <a:ext cx="2338451" cy="332398"/>
                </a:xfrm>
                <a:prstGeom prst="rect">
                  <a:avLst/>
                </a:prstGeom>
              </p:spPr>
              <p:txBody>
                <a:bodyPr wrap="square">
                  <a:spAutoFit/>
                </a:bodyPr>
                <a:lstStyle/>
                <a:p>
                  <a:pPr defTabSz="685800">
                    <a:defRPr/>
                  </a:pPr>
                  <a:r>
                    <a:rPr lang="en-US" sz="750"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Microsoft SCVMM Plug-in</a:t>
                  </a:r>
                </a:p>
              </p:txBody>
            </p:sp>
            <p:sp>
              <p:nvSpPr>
                <p:cNvPr id="101" name="Rectangle 100">
                  <a:extLst>
                    <a:ext uri="{FF2B5EF4-FFF2-40B4-BE49-F238E27FC236}">
                      <a16:creationId xmlns:a16="http://schemas.microsoft.com/office/drawing/2014/main" id="{B85825D6-191F-2146-841F-3B6C58F97900}"/>
                    </a:ext>
                  </a:extLst>
                </p:cNvPr>
                <p:cNvSpPr/>
                <p:nvPr/>
              </p:nvSpPr>
              <p:spPr>
                <a:xfrm>
                  <a:off x="5446627" y="5367484"/>
                  <a:ext cx="2188291" cy="332398"/>
                </a:xfrm>
                <a:prstGeom prst="rect">
                  <a:avLst/>
                </a:prstGeom>
              </p:spPr>
              <p:txBody>
                <a:bodyPr wrap="none">
                  <a:spAutoFit/>
                </a:bodyPr>
                <a:lstStyle/>
                <a:p>
                  <a:pPr defTabSz="685800">
                    <a:defRPr/>
                  </a:pPr>
                  <a:r>
                    <a:rPr lang="en-US" sz="750"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SAP instance on AWS 2012</a:t>
                  </a:r>
                </a:p>
              </p:txBody>
            </p:sp>
            <p:sp>
              <p:nvSpPr>
                <p:cNvPr id="102" name="Oval 101">
                  <a:extLst>
                    <a:ext uri="{FF2B5EF4-FFF2-40B4-BE49-F238E27FC236}">
                      <a16:creationId xmlns:a16="http://schemas.microsoft.com/office/drawing/2014/main" id="{69A3AABF-87CC-E04D-81F1-67C9CF658961}"/>
                    </a:ext>
                  </a:extLst>
                </p:cNvPr>
                <p:cNvSpPr/>
                <p:nvPr/>
              </p:nvSpPr>
              <p:spPr>
                <a:xfrm flipH="1">
                  <a:off x="4218661" y="6403060"/>
                  <a:ext cx="105059" cy="408515"/>
                </a:xfrm>
                <a:prstGeom prst="ellipse">
                  <a:avLst/>
                </a:prstGeom>
                <a:solidFill>
                  <a:schemeClr val="bg1"/>
                </a:solidFill>
                <a:ln w="952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3707" tIns="13707" rIns="13707" bIns="13707" numCol="1" spcCol="14288" rtlCol="0" anchor="ctr">
                  <a:spAutoFit/>
                </a:bodyPr>
                <a:lstStyle/>
                <a:p>
                  <a:pPr algn="ctr" defTabSz="412730" latinLnBrk="1" hangingPunct="0">
                    <a:defRPr/>
                  </a:pPr>
                  <a:endParaRPr lang="en-US" sz="1000">
                    <a:solidFill>
                      <a:srgbClr val="1D516C"/>
                    </a:solidFill>
                    <a:latin typeface="Arial"/>
                    <a:sym typeface="Helvetica Light"/>
                  </a:endParaRPr>
                </a:p>
              </p:txBody>
            </p:sp>
            <p:sp>
              <p:nvSpPr>
                <p:cNvPr id="103" name="Oval 102">
                  <a:extLst>
                    <a:ext uri="{FF2B5EF4-FFF2-40B4-BE49-F238E27FC236}">
                      <a16:creationId xmlns:a16="http://schemas.microsoft.com/office/drawing/2014/main" id="{0B70C125-A2EC-594B-B47B-C6B99C0F25A5}"/>
                    </a:ext>
                  </a:extLst>
                </p:cNvPr>
                <p:cNvSpPr/>
                <p:nvPr/>
              </p:nvSpPr>
              <p:spPr>
                <a:xfrm flipH="1">
                  <a:off x="5702856" y="6131150"/>
                  <a:ext cx="105059" cy="408515"/>
                </a:xfrm>
                <a:prstGeom prst="ellipse">
                  <a:avLst/>
                </a:prstGeom>
                <a:solidFill>
                  <a:schemeClr val="bg1"/>
                </a:solidFill>
                <a:ln w="952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3707" tIns="13707" rIns="13707" bIns="13707" numCol="1" spcCol="14288" rtlCol="0" anchor="ctr">
                  <a:spAutoFit/>
                </a:bodyPr>
                <a:lstStyle/>
                <a:p>
                  <a:pPr algn="ctr" defTabSz="412730" latinLnBrk="1" hangingPunct="0">
                    <a:defRPr/>
                  </a:pPr>
                  <a:endParaRPr lang="en-US" sz="1000">
                    <a:solidFill>
                      <a:srgbClr val="1D516C"/>
                    </a:solidFill>
                    <a:latin typeface="Arial"/>
                    <a:sym typeface="Helvetica Light"/>
                  </a:endParaRPr>
                </a:p>
              </p:txBody>
            </p:sp>
            <p:sp>
              <p:nvSpPr>
                <p:cNvPr id="104" name="Oval 103">
                  <a:extLst>
                    <a:ext uri="{FF2B5EF4-FFF2-40B4-BE49-F238E27FC236}">
                      <a16:creationId xmlns:a16="http://schemas.microsoft.com/office/drawing/2014/main" id="{B953C404-25BA-6946-93BA-B122B4ACE26A}"/>
                    </a:ext>
                  </a:extLst>
                </p:cNvPr>
                <p:cNvSpPr/>
                <p:nvPr/>
              </p:nvSpPr>
              <p:spPr>
                <a:xfrm flipH="1">
                  <a:off x="7520339" y="5447514"/>
                  <a:ext cx="105059" cy="408515"/>
                </a:xfrm>
                <a:prstGeom prst="ellipse">
                  <a:avLst/>
                </a:prstGeom>
                <a:solidFill>
                  <a:schemeClr val="bg1"/>
                </a:solidFill>
                <a:ln w="952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3707" tIns="13707" rIns="13707" bIns="13707" numCol="1" spcCol="14288" rtlCol="0" anchor="ctr">
                  <a:spAutoFit/>
                </a:bodyPr>
                <a:lstStyle/>
                <a:p>
                  <a:pPr algn="ctr" defTabSz="412730" latinLnBrk="1" hangingPunct="0">
                    <a:defRPr/>
                  </a:pPr>
                  <a:endParaRPr lang="en-US" sz="1000">
                    <a:solidFill>
                      <a:srgbClr val="1D516C"/>
                    </a:solidFill>
                    <a:latin typeface="Arial"/>
                    <a:sym typeface="Helvetica Light"/>
                  </a:endParaRPr>
                </a:p>
              </p:txBody>
            </p:sp>
            <p:sp>
              <p:nvSpPr>
                <p:cNvPr id="105" name="Oval 104">
                  <a:extLst>
                    <a:ext uri="{FF2B5EF4-FFF2-40B4-BE49-F238E27FC236}">
                      <a16:creationId xmlns:a16="http://schemas.microsoft.com/office/drawing/2014/main" id="{C7403F11-11A6-6D49-A804-EEB66D6DBD69}"/>
                    </a:ext>
                  </a:extLst>
                </p:cNvPr>
                <p:cNvSpPr/>
                <p:nvPr/>
              </p:nvSpPr>
              <p:spPr>
                <a:xfrm flipH="1">
                  <a:off x="8687308" y="4676683"/>
                  <a:ext cx="105059" cy="408515"/>
                </a:xfrm>
                <a:prstGeom prst="ellipse">
                  <a:avLst/>
                </a:prstGeom>
                <a:solidFill>
                  <a:schemeClr val="bg1"/>
                </a:solidFill>
                <a:ln w="952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3707" tIns="13707" rIns="13707" bIns="13707" numCol="1" spcCol="14288" rtlCol="0" anchor="ctr">
                  <a:spAutoFit/>
                </a:bodyPr>
                <a:lstStyle/>
                <a:p>
                  <a:pPr algn="ctr" defTabSz="412730" latinLnBrk="1" hangingPunct="0">
                    <a:defRPr/>
                  </a:pPr>
                  <a:endParaRPr lang="en-US" sz="1000">
                    <a:solidFill>
                      <a:srgbClr val="1D516C"/>
                    </a:solidFill>
                    <a:latin typeface="Arial"/>
                    <a:sym typeface="Helvetica Light"/>
                  </a:endParaRPr>
                </a:p>
              </p:txBody>
            </p:sp>
            <p:sp>
              <p:nvSpPr>
                <p:cNvPr id="106" name="Oval 105">
                  <a:extLst>
                    <a:ext uri="{FF2B5EF4-FFF2-40B4-BE49-F238E27FC236}">
                      <a16:creationId xmlns:a16="http://schemas.microsoft.com/office/drawing/2014/main" id="{AFC07B54-0F65-A644-B0D3-C12FCAE11D55}"/>
                    </a:ext>
                  </a:extLst>
                </p:cNvPr>
                <p:cNvSpPr/>
                <p:nvPr/>
              </p:nvSpPr>
              <p:spPr>
                <a:xfrm flipH="1">
                  <a:off x="9602980" y="3889873"/>
                  <a:ext cx="105059" cy="408515"/>
                </a:xfrm>
                <a:prstGeom prst="ellipse">
                  <a:avLst/>
                </a:prstGeom>
                <a:solidFill>
                  <a:schemeClr val="bg1"/>
                </a:solidFill>
                <a:ln w="952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3707" tIns="13707" rIns="13707" bIns="13707" numCol="1" spcCol="14288" rtlCol="0" anchor="ctr">
                  <a:spAutoFit/>
                </a:bodyPr>
                <a:lstStyle/>
                <a:p>
                  <a:pPr algn="ctr" defTabSz="412730" latinLnBrk="1" hangingPunct="0">
                    <a:defRPr/>
                  </a:pPr>
                  <a:endParaRPr lang="en-US" sz="1000">
                    <a:solidFill>
                      <a:srgbClr val="1D516C"/>
                    </a:solidFill>
                    <a:latin typeface="Arial"/>
                    <a:sym typeface="Helvetica Light"/>
                  </a:endParaRPr>
                </a:p>
              </p:txBody>
            </p:sp>
            <p:sp>
              <p:nvSpPr>
                <p:cNvPr id="107" name="Rectangle 106">
                  <a:extLst>
                    <a:ext uri="{FF2B5EF4-FFF2-40B4-BE49-F238E27FC236}">
                      <a16:creationId xmlns:a16="http://schemas.microsoft.com/office/drawing/2014/main" id="{C6058ECA-63F2-4F48-9C6E-B0DED892059F}"/>
                    </a:ext>
                  </a:extLst>
                </p:cNvPr>
                <p:cNvSpPr/>
                <p:nvPr/>
              </p:nvSpPr>
              <p:spPr>
                <a:xfrm>
                  <a:off x="9626017" y="4093164"/>
                  <a:ext cx="2967627" cy="332398"/>
                </a:xfrm>
                <a:prstGeom prst="rect">
                  <a:avLst/>
                </a:prstGeom>
              </p:spPr>
              <p:txBody>
                <a:bodyPr wrap="square">
                  <a:spAutoFit/>
                </a:bodyPr>
                <a:lstStyle/>
                <a:p>
                  <a:pPr defTabSz="685800">
                    <a:defRPr/>
                  </a:pPr>
                  <a:r>
                    <a:rPr lang="en-US" sz="750"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Trusted Advisor checks for Windows</a:t>
                  </a:r>
                </a:p>
              </p:txBody>
            </p:sp>
          </p:grpSp>
          <p:grpSp>
            <p:nvGrpSpPr>
              <p:cNvPr id="10" name="Group 9">
                <a:extLst>
                  <a:ext uri="{FF2B5EF4-FFF2-40B4-BE49-F238E27FC236}">
                    <a16:creationId xmlns:a16="http://schemas.microsoft.com/office/drawing/2014/main" id="{DE0BED29-F569-9D40-BDC3-FFC6949244E5}"/>
                  </a:ext>
                </a:extLst>
              </p:cNvPr>
              <p:cNvGrpSpPr/>
              <p:nvPr/>
            </p:nvGrpSpPr>
            <p:grpSpPr>
              <a:xfrm>
                <a:off x="962592" y="1268857"/>
                <a:ext cx="12918940" cy="5787258"/>
                <a:chOff x="962592" y="1268857"/>
                <a:chExt cx="12918940" cy="5787258"/>
              </a:xfrm>
            </p:grpSpPr>
            <p:sp>
              <p:nvSpPr>
                <p:cNvPr id="129" name="Oval 128">
                  <a:extLst>
                    <a:ext uri="{FF2B5EF4-FFF2-40B4-BE49-F238E27FC236}">
                      <a16:creationId xmlns:a16="http://schemas.microsoft.com/office/drawing/2014/main" id="{4F45458B-A9F3-8F4E-AB38-2989F6E72F97}"/>
                    </a:ext>
                  </a:extLst>
                </p:cNvPr>
                <p:cNvSpPr/>
                <p:nvPr/>
              </p:nvSpPr>
              <p:spPr>
                <a:xfrm flipH="1">
                  <a:off x="11980110" y="1268857"/>
                  <a:ext cx="105059" cy="408515"/>
                </a:xfrm>
                <a:prstGeom prst="ellipse">
                  <a:avLst/>
                </a:prstGeom>
                <a:solidFill>
                  <a:schemeClr val="bg1"/>
                </a:solidFill>
                <a:ln w="952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3707" tIns="13707" rIns="13707" bIns="13707" numCol="1" spcCol="14288" rtlCol="0" anchor="ctr">
                  <a:spAutoFit/>
                </a:bodyPr>
                <a:lstStyle/>
                <a:p>
                  <a:pPr algn="ctr" defTabSz="412730" latinLnBrk="1" hangingPunct="0">
                    <a:defRPr/>
                  </a:pPr>
                  <a:endParaRPr lang="en-US" sz="1000">
                    <a:solidFill>
                      <a:srgbClr val="1D516C"/>
                    </a:solidFill>
                    <a:latin typeface="Arial"/>
                    <a:sym typeface="Helvetica Light"/>
                  </a:endParaRPr>
                </a:p>
              </p:txBody>
            </p:sp>
            <p:grpSp>
              <p:nvGrpSpPr>
                <p:cNvPr id="9" name="Group 8">
                  <a:extLst>
                    <a:ext uri="{FF2B5EF4-FFF2-40B4-BE49-F238E27FC236}">
                      <a16:creationId xmlns:a16="http://schemas.microsoft.com/office/drawing/2014/main" id="{812B46AD-39C0-A948-8F24-84D38EDA917F}"/>
                    </a:ext>
                  </a:extLst>
                </p:cNvPr>
                <p:cNvGrpSpPr/>
                <p:nvPr/>
              </p:nvGrpSpPr>
              <p:grpSpPr>
                <a:xfrm>
                  <a:off x="962592" y="1491183"/>
                  <a:ext cx="12918940" cy="5564932"/>
                  <a:chOff x="962592" y="1491183"/>
                  <a:chExt cx="12918940" cy="5564932"/>
                </a:xfrm>
              </p:grpSpPr>
              <p:grpSp>
                <p:nvGrpSpPr>
                  <p:cNvPr id="188" name="Group 187">
                    <a:extLst>
                      <a:ext uri="{FF2B5EF4-FFF2-40B4-BE49-F238E27FC236}">
                        <a16:creationId xmlns:a16="http://schemas.microsoft.com/office/drawing/2014/main" id="{A7A5BCBC-DF35-9445-BF56-A4BB484FB2D7}"/>
                      </a:ext>
                    </a:extLst>
                  </p:cNvPr>
                  <p:cNvGrpSpPr/>
                  <p:nvPr/>
                </p:nvGrpSpPr>
                <p:grpSpPr>
                  <a:xfrm>
                    <a:off x="6168147" y="1748608"/>
                    <a:ext cx="5695528" cy="3577479"/>
                    <a:chOff x="6168147" y="1748608"/>
                    <a:chExt cx="5695528" cy="3577479"/>
                  </a:xfrm>
                </p:grpSpPr>
                <p:sp>
                  <p:nvSpPr>
                    <p:cNvPr id="215" name="Rectangle 214">
                      <a:extLst>
                        <a:ext uri="{FF2B5EF4-FFF2-40B4-BE49-F238E27FC236}">
                          <a16:creationId xmlns:a16="http://schemas.microsoft.com/office/drawing/2014/main" id="{D272E11C-2203-254C-8A0C-A56FD0F65DF8}"/>
                        </a:ext>
                      </a:extLst>
                    </p:cNvPr>
                    <p:cNvSpPr/>
                    <p:nvPr/>
                  </p:nvSpPr>
                  <p:spPr>
                    <a:xfrm>
                      <a:off x="8941296" y="2652011"/>
                      <a:ext cx="1972848" cy="332398"/>
                    </a:xfrm>
                    <a:prstGeom prst="rect">
                      <a:avLst/>
                    </a:prstGeom>
                  </p:spPr>
                  <p:txBody>
                    <a:bodyPr wrap="none">
                      <a:spAutoFit/>
                    </a:bodyPr>
                    <a:lstStyle/>
                    <a:p>
                      <a:pPr defTabSz="685800">
                        <a:defRPr/>
                      </a:pPr>
                      <a:r>
                        <a:rPr lang="en-US" sz="750"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Hyper-V support in SMS</a:t>
                      </a:r>
                    </a:p>
                  </p:txBody>
                </p:sp>
                <p:sp>
                  <p:nvSpPr>
                    <p:cNvPr id="222" name="Rectangle 221">
                      <a:extLst>
                        <a:ext uri="{FF2B5EF4-FFF2-40B4-BE49-F238E27FC236}">
                          <a16:creationId xmlns:a16="http://schemas.microsoft.com/office/drawing/2014/main" id="{736BA2CC-2909-B443-B30B-0A9754B71756}"/>
                        </a:ext>
                      </a:extLst>
                    </p:cNvPr>
                    <p:cNvSpPr/>
                    <p:nvPr/>
                  </p:nvSpPr>
                  <p:spPr>
                    <a:xfrm>
                      <a:off x="9964611" y="3831428"/>
                      <a:ext cx="1899064" cy="332398"/>
                    </a:xfrm>
                    <a:prstGeom prst="rect">
                      <a:avLst/>
                    </a:prstGeom>
                  </p:spPr>
                  <p:txBody>
                    <a:bodyPr wrap="square">
                      <a:spAutoFit/>
                    </a:bodyPr>
                    <a:lstStyle/>
                    <a:p>
                      <a:pPr defTabSz="685800">
                        <a:defRPr/>
                      </a:pPr>
                      <a:r>
                        <a:rPr lang="en-US" sz="750"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Windows for </a:t>
                      </a:r>
                      <a:r>
                        <a:rPr lang="en-US" sz="750" dirty="0" err="1">
                          <a:solidFill>
                            <a:srgbClr val="FF9900"/>
                          </a:solidFill>
                          <a:latin typeface="Amazon Ember" panose="020B0603020204020204" pitchFamily="34" charset="0"/>
                          <a:ea typeface="Amazon Ember" panose="020B0603020204020204" pitchFamily="34" charset="0"/>
                          <a:cs typeface="Amazon Ember" panose="020B0603020204020204" pitchFamily="34" charset="0"/>
                        </a:rPr>
                        <a:t>Lightsail</a:t>
                      </a:r>
                      <a:endParaRPr lang="en-US" sz="750" dirty="0">
                        <a:solidFill>
                          <a:srgbClr val="FF9900"/>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23" name="Group 222">
                      <a:extLst>
                        <a:ext uri="{FF2B5EF4-FFF2-40B4-BE49-F238E27FC236}">
                          <a16:creationId xmlns:a16="http://schemas.microsoft.com/office/drawing/2014/main" id="{907D8346-32FA-0044-9BB9-28A5C161DC8A}"/>
                        </a:ext>
                      </a:extLst>
                    </p:cNvPr>
                    <p:cNvGrpSpPr/>
                    <p:nvPr/>
                  </p:nvGrpSpPr>
                  <p:grpSpPr>
                    <a:xfrm>
                      <a:off x="6168147" y="1748608"/>
                      <a:ext cx="5359491" cy="3577479"/>
                      <a:chOff x="6168147" y="1748608"/>
                      <a:chExt cx="5359491" cy="3577479"/>
                    </a:xfrm>
                  </p:grpSpPr>
                  <p:sp>
                    <p:nvSpPr>
                      <p:cNvPr id="224" name="Rectangle 223">
                        <a:extLst>
                          <a:ext uri="{FF2B5EF4-FFF2-40B4-BE49-F238E27FC236}">
                            <a16:creationId xmlns:a16="http://schemas.microsoft.com/office/drawing/2014/main" id="{86AEC213-A006-A94D-B722-1959DB92C0C1}"/>
                          </a:ext>
                        </a:extLst>
                      </p:cNvPr>
                      <p:cNvSpPr/>
                      <p:nvPr/>
                    </p:nvSpPr>
                    <p:spPr>
                      <a:xfrm>
                        <a:off x="7910825" y="3199945"/>
                        <a:ext cx="2138864" cy="517063"/>
                      </a:xfrm>
                      <a:prstGeom prst="rect">
                        <a:avLst/>
                      </a:prstGeom>
                    </p:spPr>
                    <p:txBody>
                      <a:bodyPr wrap="square">
                        <a:spAutoFit/>
                      </a:bodyPr>
                      <a:lstStyle/>
                      <a:p>
                        <a:pPr algn="r" defTabSz="685800">
                          <a:defRPr/>
                        </a:pPr>
                        <a:r>
                          <a:rPr lang="en-US" sz="750"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Application-consistent Snapshots through VSS</a:t>
                        </a:r>
                      </a:p>
                    </p:txBody>
                  </p:sp>
                  <p:sp>
                    <p:nvSpPr>
                      <p:cNvPr id="225" name="Oval 224">
                        <a:extLst>
                          <a:ext uri="{FF2B5EF4-FFF2-40B4-BE49-F238E27FC236}">
                            <a16:creationId xmlns:a16="http://schemas.microsoft.com/office/drawing/2014/main" id="{1314D2ED-7E6A-FC4D-ACC5-D64F21F2FADA}"/>
                          </a:ext>
                        </a:extLst>
                      </p:cNvPr>
                      <p:cNvSpPr/>
                      <p:nvPr/>
                    </p:nvSpPr>
                    <p:spPr>
                      <a:xfrm flipH="1">
                        <a:off x="10291777" y="3229643"/>
                        <a:ext cx="105059" cy="408515"/>
                      </a:xfrm>
                      <a:prstGeom prst="ellipse">
                        <a:avLst/>
                      </a:prstGeom>
                      <a:solidFill>
                        <a:schemeClr val="bg1"/>
                      </a:solidFill>
                      <a:ln w="952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3707" tIns="13707" rIns="13707" bIns="13707" numCol="1" spcCol="14288" rtlCol="0" anchor="ctr">
                        <a:spAutoFit/>
                      </a:bodyPr>
                      <a:lstStyle/>
                      <a:p>
                        <a:pPr algn="ctr" defTabSz="412730" latinLnBrk="1" hangingPunct="0">
                          <a:defRPr/>
                        </a:pPr>
                        <a:endParaRPr lang="en-US" sz="1000">
                          <a:solidFill>
                            <a:srgbClr val="1D516C"/>
                          </a:solidFill>
                          <a:latin typeface="Arial"/>
                          <a:sym typeface="Helvetica Light"/>
                        </a:endParaRPr>
                      </a:p>
                    </p:txBody>
                  </p:sp>
                  <p:grpSp>
                    <p:nvGrpSpPr>
                      <p:cNvPr id="226" name="Group 225">
                        <a:extLst>
                          <a:ext uri="{FF2B5EF4-FFF2-40B4-BE49-F238E27FC236}">
                            <a16:creationId xmlns:a16="http://schemas.microsoft.com/office/drawing/2014/main" id="{4263E5A9-8B84-EA43-A951-F96A1A7C3059}"/>
                          </a:ext>
                        </a:extLst>
                      </p:cNvPr>
                      <p:cNvGrpSpPr/>
                      <p:nvPr/>
                    </p:nvGrpSpPr>
                    <p:grpSpPr>
                      <a:xfrm>
                        <a:off x="6168147" y="1748608"/>
                        <a:ext cx="5359491" cy="3577479"/>
                        <a:chOff x="6168147" y="1748608"/>
                        <a:chExt cx="5359491" cy="3577479"/>
                      </a:xfrm>
                    </p:grpSpPr>
                    <p:sp>
                      <p:nvSpPr>
                        <p:cNvPr id="227" name="TextBox 226">
                          <a:extLst>
                            <a:ext uri="{FF2B5EF4-FFF2-40B4-BE49-F238E27FC236}">
                              <a16:creationId xmlns:a16="http://schemas.microsoft.com/office/drawing/2014/main" id="{7B4E4124-A5DB-1F49-95CE-5030CE4A27EC}"/>
                            </a:ext>
                          </a:extLst>
                        </p:cNvPr>
                        <p:cNvSpPr txBox="1"/>
                        <p:nvPr/>
                      </p:nvSpPr>
                      <p:spPr>
                        <a:xfrm>
                          <a:off x="6168147" y="5120906"/>
                          <a:ext cx="1580861" cy="205181"/>
                        </a:xfrm>
                        <a:prstGeom prst="rect">
                          <a:avLst/>
                        </a:prstGeom>
                        <a:noFill/>
                      </p:spPr>
                      <p:txBody>
                        <a:bodyPr wrap="none" rtlCol="0">
                          <a:noAutofit/>
                        </a:bodyPr>
                        <a:lstStyle/>
                        <a:p>
                          <a:pPr defTabSz="685800">
                            <a:defRPr/>
                          </a:pPr>
                          <a:r>
                            <a:rPr lang="en-US" sz="750"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AWS Directory Service</a:t>
                          </a:r>
                        </a:p>
                      </p:txBody>
                    </p:sp>
                    <p:sp>
                      <p:nvSpPr>
                        <p:cNvPr id="228" name="Rectangle 227">
                          <a:extLst>
                            <a:ext uri="{FF2B5EF4-FFF2-40B4-BE49-F238E27FC236}">
                              <a16:creationId xmlns:a16="http://schemas.microsoft.com/office/drawing/2014/main" id="{1399618E-CCE7-E940-8995-85A34C4BFC70}"/>
                            </a:ext>
                          </a:extLst>
                        </p:cNvPr>
                        <p:cNvSpPr/>
                        <p:nvPr/>
                      </p:nvSpPr>
                      <p:spPr>
                        <a:xfrm>
                          <a:off x="9957862" y="1748608"/>
                          <a:ext cx="1569776" cy="332398"/>
                        </a:xfrm>
                        <a:prstGeom prst="rect">
                          <a:avLst/>
                        </a:prstGeom>
                      </p:spPr>
                      <p:txBody>
                        <a:bodyPr wrap="square">
                          <a:spAutoFit/>
                        </a:bodyPr>
                        <a:lstStyle/>
                        <a:p>
                          <a:pPr defTabSz="685800">
                            <a:defRPr/>
                          </a:pPr>
                          <a:r>
                            <a:rPr lang="en-US" sz="750"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Sessions Manager </a:t>
                          </a:r>
                        </a:p>
                      </p:txBody>
                    </p:sp>
                  </p:grpSp>
                </p:grpSp>
              </p:grpSp>
              <p:sp>
                <p:nvSpPr>
                  <p:cNvPr id="189" name="Rectangle 188">
                    <a:extLst>
                      <a:ext uri="{FF2B5EF4-FFF2-40B4-BE49-F238E27FC236}">
                        <a16:creationId xmlns:a16="http://schemas.microsoft.com/office/drawing/2014/main" id="{15D598EC-E2A1-1D4A-9D7B-12845FF82ABA}"/>
                      </a:ext>
                    </a:extLst>
                  </p:cNvPr>
                  <p:cNvSpPr/>
                  <p:nvPr/>
                </p:nvSpPr>
                <p:spPr>
                  <a:xfrm>
                    <a:off x="11994099" y="1522300"/>
                    <a:ext cx="1887433" cy="517063"/>
                  </a:xfrm>
                  <a:prstGeom prst="rect">
                    <a:avLst/>
                  </a:prstGeom>
                </p:spPr>
                <p:txBody>
                  <a:bodyPr wrap="square">
                    <a:spAutoFit/>
                  </a:bodyPr>
                  <a:lstStyle/>
                  <a:p>
                    <a:pPr defTabSz="685800">
                      <a:defRPr/>
                    </a:pPr>
                    <a:r>
                      <a:rPr lang="en-US" sz="750"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Dedicated Host Enhancement Tag-On</a:t>
                    </a:r>
                  </a:p>
                </p:txBody>
              </p:sp>
              <p:grpSp>
                <p:nvGrpSpPr>
                  <p:cNvPr id="8" name="Group 7">
                    <a:extLst>
                      <a:ext uri="{FF2B5EF4-FFF2-40B4-BE49-F238E27FC236}">
                        <a16:creationId xmlns:a16="http://schemas.microsoft.com/office/drawing/2014/main" id="{1571216E-8895-9646-B47B-415310A13337}"/>
                      </a:ext>
                    </a:extLst>
                  </p:cNvPr>
                  <p:cNvGrpSpPr/>
                  <p:nvPr/>
                </p:nvGrpSpPr>
                <p:grpSpPr>
                  <a:xfrm>
                    <a:off x="962592" y="1491183"/>
                    <a:ext cx="10939670" cy="5564932"/>
                    <a:chOff x="962592" y="1491183"/>
                    <a:chExt cx="10939670" cy="5564932"/>
                  </a:xfrm>
                </p:grpSpPr>
                <p:grpSp>
                  <p:nvGrpSpPr>
                    <p:cNvPr id="111" name="Group 110">
                      <a:extLst>
                        <a:ext uri="{FF2B5EF4-FFF2-40B4-BE49-F238E27FC236}">
                          <a16:creationId xmlns:a16="http://schemas.microsoft.com/office/drawing/2014/main" id="{28E3601B-EF17-FA42-8A18-5C7DC25BF389}"/>
                        </a:ext>
                      </a:extLst>
                    </p:cNvPr>
                    <p:cNvGrpSpPr/>
                    <p:nvPr/>
                  </p:nvGrpSpPr>
                  <p:grpSpPr>
                    <a:xfrm>
                      <a:off x="4225198" y="2384009"/>
                      <a:ext cx="6845657" cy="4320558"/>
                      <a:chOff x="4225198" y="2384009"/>
                      <a:chExt cx="6845657" cy="4320558"/>
                    </a:xfrm>
                  </p:grpSpPr>
                  <p:sp>
                    <p:nvSpPr>
                      <p:cNvPr id="112" name="TextBox 111">
                        <a:extLst>
                          <a:ext uri="{FF2B5EF4-FFF2-40B4-BE49-F238E27FC236}">
                            <a16:creationId xmlns:a16="http://schemas.microsoft.com/office/drawing/2014/main" id="{CC9818DB-0AC0-4B41-8593-E8D1B1F3004B}"/>
                          </a:ext>
                        </a:extLst>
                      </p:cNvPr>
                      <p:cNvSpPr txBox="1"/>
                      <p:nvPr/>
                    </p:nvSpPr>
                    <p:spPr>
                      <a:xfrm>
                        <a:off x="6199235" y="4834308"/>
                        <a:ext cx="2185433" cy="414369"/>
                      </a:xfrm>
                      <a:prstGeom prst="rect">
                        <a:avLst/>
                      </a:prstGeom>
                      <a:noFill/>
                    </p:spPr>
                    <p:txBody>
                      <a:bodyPr wrap="none" rtlCol="0">
                        <a:noAutofit/>
                      </a:bodyPr>
                      <a:lstStyle/>
                      <a:p>
                        <a:pPr defTabSz="685800">
                          <a:defRPr/>
                        </a:pPr>
                        <a:r>
                          <a:rPr lang="en-US" sz="750"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EC2 Dedicated Hosts (BYOL)</a:t>
                        </a:r>
                      </a:p>
                    </p:txBody>
                  </p:sp>
                  <p:sp>
                    <p:nvSpPr>
                      <p:cNvPr id="113" name="Rectangle 112">
                        <a:extLst>
                          <a:ext uri="{FF2B5EF4-FFF2-40B4-BE49-F238E27FC236}">
                            <a16:creationId xmlns:a16="http://schemas.microsoft.com/office/drawing/2014/main" id="{EDFE9C62-509D-E043-A3BF-074B98581467}"/>
                          </a:ext>
                        </a:extLst>
                      </p:cNvPr>
                      <p:cNvSpPr/>
                      <p:nvPr/>
                    </p:nvSpPr>
                    <p:spPr>
                      <a:xfrm>
                        <a:off x="8102785" y="5312205"/>
                        <a:ext cx="1641989" cy="332398"/>
                      </a:xfrm>
                      <a:prstGeom prst="rect">
                        <a:avLst/>
                      </a:prstGeom>
                    </p:spPr>
                    <p:txBody>
                      <a:bodyPr wrap="none">
                        <a:spAutoFit/>
                      </a:bodyPr>
                      <a:lstStyle/>
                      <a:p>
                        <a:pPr defTabSz="685800">
                          <a:defRPr/>
                        </a:pPr>
                        <a:r>
                          <a:rPr lang="en-US" sz="750"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EC2 Run Command</a:t>
                        </a:r>
                      </a:p>
                    </p:txBody>
                  </p:sp>
                  <p:sp>
                    <p:nvSpPr>
                      <p:cNvPr id="114" name="Rectangle 113">
                        <a:extLst>
                          <a:ext uri="{FF2B5EF4-FFF2-40B4-BE49-F238E27FC236}">
                            <a16:creationId xmlns:a16="http://schemas.microsoft.com/office/drawing/2014/main" id="{10221F1B-971A-9E4C-BF06-19FE0127D221}"/>
                          </a:ext>
                        </a:extLst>
                      </p:cNvPr>
                      <p:cNvSpPr/>
                      <p:nvPr/>
                    </p:nvSpPr>
                    <p:spPr>
                      <a:xfrm>
                        <a:off x="7186686" y="4321931"/>
                        <a:ext cx="1836913" cy="332398"/>
                      </a:xfrm>
                      <a:prstGeom prst="rect">
                        <a:avLst/>
                      </a:prstGeom>
                    </p:spPr>
                    <p:txBody>
                      <a:bodyPr wrap="none">
                        <a:spAutoFit/>
                      </a:bodyPr>
                      <a:lstStyle/>
                      <a:p>
                        <a:pPr defTabSz="685800">
                          <a:defRPr/>
                        </a:pPr>
                        <a:r>
                          <a:rPr lang="en-US" sz="750"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EC2 Systems Manager</a:t>
                        </a:r>
                      </a:p>
                    </p:txBody>
                  </p:sp>
                  <p:sp>
                    <p:nvSpPr>
                      <p:cNvPr id="115" name="Rectangle 114">
                        <a:extLst>
                          <a:ext uri="{FF2B5EF4-FFF2-40B4-BE49-F238E27FC236}">
                            <a16:creationId xmlns:a16="http://schemas.microsoft.com/office/drawing/2014/main" id="{5229A5C1-2801-1449-82C2-3AA7990C89A7}"/>
                          </a:ext>
                        </a:extLst>
                      </p:cNvPr>
                      <p:cNvSpPr/>
                      <p:nvPr/>
                    </p:nvSpPr>
                    <p:spPr>
                      <a:xfrm>
                        <a:off x="4225198" y="5776832"/>
                        <a:ext cx="1403509" cy="701730"/>
                      </a:xfrm>
                      <a:prstGeom prst="rect">
                        <a:avLst/>
                      </a:prstGeom>
                    </p:spPr>
                    <p:txBody>
                      <a:bodyPr wrap="square">
                        <a:spAutoFit/>
                      </a:bodyPr>
                      <a:lstStyle/>
                      <a:p>
                        <a:pPr defTabSz="685800">
                          <a:defRPr/>
                        </a:pPr>
                        <a:r>
                          <a:rPr lang="en-US" sz="750"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EC2 Dedicated Instances (BYOL)</a:t>
                        </a:r>
                      </a:p>
                    </p:txBody>
                  </p:sp>
                  <p:sp>
                    <p:nvSpPr>
                      <p:cNvPr id="116" name="Oval 115">
                        <a:extLst>
                          <a:ext uri="{FF2B5EF4-FFF2-40B4-BE49-F238E27FC236}">
                            <a16:creationId xmlns:a16="http://schemas.microsoft.com/office/drawing/2014/main" id="{955E6A41-4B36-4B4B-B5B4-603D3F9344BA}"/>
                          </a:ext>
                        </a:extLst>
                      </p:cNvPr>
                      <p:cNvSpPr/>
                      <p:nvPr/>
                    </p:nvSpPr>
                    <p:spPr>
                      <a:xfrm flipH="1">
                        <a:off x="4992339" y="6296052"/>
                        <a:ext cx="105059" cy="408515"/>
                      </a:xfrm>
                      <a:prstGeom prst="ellipse">
                        <a:avLst/>
                      </a:prstGeom>
                      <a:solidFill>
                        <a:schemeClr val="bg1"/>
                      </a:solidFill>
                      <a:ln w="952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3707" tIns="13707" rIns="13707" bIns="13707" numCol="1" spcCol="14288" rtlCol="0" anchor="ctr">
                        <a:spAutoFit/>
                      </a:bodyPr>
                      <a:lstStyle/>
                      <a:p>
                        <a:pPr algn="ctr" defTabSz="412730" latinLnBrk="1" hangingPunct="0">
                          <a:defRPr/>
                        </a:pPr>
                        <a:endParaRPr lang="en-US" sz="1000">
                          <a:solidFill>
                            <a:srgbClr val="1D516C"/>
                          </a:solidFill>
                          <a:latin typeface="Arial"/>
                          <a:sym typeface="Helvetica Light"/>
                        </a:endParaRPr>
                      </a:p>
                    </p:txBody>
                  </p:sp>
                  <p:sp>
                    <p:nvSpPr>
                      <p:cNvPr id="117" name="Oval 116">
                        <a:extLst>
                          <a:ext uri="{FF2B5EF4-FFF2-40B4-BE49-F238E27FC236}">
                            <a16:creationId xmlns:a16="http://schemas.microsoft.com/office/drawing/2014/main" id="{2A02F61A-41E7-984C-A5C9-FCC64B4D4E3F}"/>
                          </a:ext>
                        </a:extLst>
                      </p:cNvPr>
                      <p:cNvSpPr/>
                      <p:nvPr/>
                    </p:nvSpPr>
                    <p:spPr>
                      <a:xfrm flipH="1">
                        <a:off x="7951117" y="5193790"/>
                        <a:ext cx="105059" cy="408515"/>
                      </a:xfrm>
                      <a:prstGeom prst="ellipse">
                        <a:avLst/>
                      </a:prstGeom>
                      <a:solidFill>
                        <a:schemeClr val="bg1"/>
                      </a:solidFill>
                      <a:ln w="952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3707" tIns="13707" rIns="13707" bIns="13707" numCol="1" spcCol="14288" rtlCol="0" anchor="ctr">
                        <a:spAutoFit/>
                      </a:bodyPr>
                      <a:lstStyle/>
                      <a:p>
                        <a:pPr algn="ctr" defTabSz="412730" latinLnBrk="1" hangingPunct="0">
                          <a:defRPr/>
                        </a:pPr>
                        <a:endParaRPr lang="en-US" sz="1000">
                          <a:solidFill>
                            <a:srgbClr val="1D516C"/>
                          </a:solidFill>
                          <a:latin typeface="Arial"/>
                          <a:sym typeface="Helvetica Light"/>
                        </a:endParaRPr>
                      </a:p>
                    </p:txBody>
                  </p:sp>
                  <p:sp>
                    <p:nvSpPr>
                      <p:cNvPr id="118" name="Oval 117">
                        <a:extLst>
                          <a:ext uri="{FF2B5EF4-FFF2-40B4-BE49-F238E27FC236}">
                            <a16:creationId xmlns:a16="http://schemas.microsoft.com/office/drawing/2014/main" id="{53B527AF-81B8-C74E-B4F9-884C6263B68D}"/>
                          </a:ext>
                        </a:extLst>
                      </p:cNvPr>
                      <p:cNvSpPr/>
                      <p:nvPr/>
                    </p:nvSpPr>
                    <p:spPr>
                      <a:xfrm flipH="1">
                        <a:off x="8407257" y="4893241"/>
                        <a:ext cx="105059" cy="408515"/>
                      </a:xfrm>
                      <a:prstGeom prst="ellipse">
                        <a:avLst/>
                      </a:prstGeom>
                      <a:solidFill>
                        <a:schemeClr val="bg1"/>
                      </a:solidFill>
                      <a:ln w="952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3707" tIns="13707" rIns="13707" bIns="13707" numCol="1" spcCol="14288" rtlCol="0" anchor="ctr">
                        <a:spAutoFit/>
                      </a:bodyPr>
                      <a:lstStyle/>
                      <a:p>
                        <a:pPr algn="ctr" defTabSz="412730" latinLnBrk="1" hangingPunct="0">
                          <a:defRPr/>
                        </a:pPr>
                        <a:endParaRPr lang="en-US" sz="1000">
                          <a:solidFill>
                            <a:srgbClr val="1D516C"/>
                          </a:solidFill>
                          <a:latin typeface="Arial"/>
                          <a:sym typeface="Helvetica Light"/>
                        </a:endParaRPr>
                      </a:p>
                    </p:txBody>
                  </p:sp>
                  <p:sp>
                    <p:nvSpPr>
                      <p:cNvPr id="119" name="Oval 118">
                        <a:extLst>
                          <a:ext uri="{FF2B5EF4-FFF2-40B4-BE49-F238E27FC236}">
                            <a16:creationId xmlns:a16="http://schemas.microsoft.com/office/drawing/2014/main" id="{32B26241-AD4B-904F-B5E0-9FFA0ED072F5}"/>
                          </a:ext>
                        </a:extLst>
                      </p:cNvPr>
                      <p:cNvSpPr/>
                      <p:nvPr/>
                    </p:nvSpPr>
                    <p:spPr>
                      <a:xfrm flipH="1">
                        <a:off x="10967546" y="2537166"/>
                        <a:ext cx="103309" cy="408515"/>
                      </a:xfrm>
                      <a:prstGeom prst="ellipse">
                        <a:avLst/>
                      </a:prstGeom>
                      <a:solidFill>
                        <a:schemeClr val="bg1"/>
                      </a:solidFill>
                      <a:ln w="952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3707" tIns="13707" rIns="13707" bIns="13707" numCol="1" spcCol="14288" rtlCol="0" anchor="ctr">
                        <a:spAutoFit/>
                      </a:bodyPr>
                      <a:lstStyle/>
                      <a:p>
                        <a:pPr algn="ctr" defTabSz="412730" latinLnBrk="1" hangingPunct="0">
                          <a:defRPr/>
                        </a:pPr>
                        <a:endParaRPr lang="en-US" sz="1000" dirty="0">
                          <a:solidFill>
                            <a:srgbClr val="1D516C"/>
                          </a:solidFill>
                          <a:latin typeface="Arial"/>
                          <a:sym typeface="Helvetica Light"/>
                        </a:endParaRPr>
                      </a:p>
                    </p:txBody>
                  </p:sp>
                  <p:sp>
                    <p:nvSpPr>
                      <p:cNvPr id="120" name="Rectangle 119">
                        <a:extLst>
                          <a:ext uri="{FF2B5EF4-FFF2-40B4-BE49-F238E27FC236}">
                            <a16:creationId xmlns:a16="http://schemas.microsoft.com/office/drawing/2014/main" id="{E246E8D6-9024-4A46-A91B-C37EF04C048D}"/>
                          </a:ext>
                        </a:extLst>
                      </p:cNvPr>
                      <p:cNvSpPr/>
                      <p:nvPr/>
                    </p:nvSpPr>
                    <p:spPr>
                      <a:xfrm>
                        <a:off x="7121099" y="2384009"/>
                        <a:ext cx="3945940" cy="332398"/>
                      </a:xfrm>
                      <a:prstGeom prst="rect">
                        <a:avLst/>
                      </a:prstGeom>
                    </p:spPr>
                    <p:txBody>
                      <a:bodyPr wrap="square">
                        <a:spAutoFit/>
                      </a:bodyPr>
                      <a:lstStyle/>
                      <a:p>
                        <a:pPr defTabSz="685800">
                          <a:defRPr/>
                        </a:pPr>
                        <a:r>
                          <a:rPr lang="en-US" sz="750"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                 EC2 Windows on Bare Metal/Hyper-V AMI</a:t>
                        </a:r>
                      </a:p>
                    </p:txBody>
                  </p:sp>
                </p:grpSp>
                <p:grpSp>
                  <p:nvGrpSpPr>
                    <p:cNvPr id="264" name="Group 263">
                      <a:extLst>
                        <a:ext uri="{FF2B5EF4-FFF2-40B4-BE49-F238E27FC236}">
                          <a16:creationId xmlns:a16="http://schemas.microsoft.com/office/drawing/2014/main" id="{2BC64D21-F09A-A346-9B36-70BBB55F85DF}"/>
                        </a:ext>
                      </a:extLst>
                    </p:cNvPr>
                    <p:cNvGrpSpPr/>
                    <p:nvPr/>
                  </p:nvGrpSpPr>
                  <p:grpSpPr>
                    <a:xfrm>
                      <a:off x="962592" y="1491183"/>
                      <a:ext cx="10939670" cy="5564932"/>
                      <a:chOff x="962592" y="1491183"/>
                      <a:chExt cx="10939670" cy="5564932"/>
                    </a:xfrm>
                  </p:grpSpPr>
                  <p:sp>
                    <p:nvSpPr>
                      <p:cNvPr id="265" name="Oval 264">
                        <a:extLst>
                          <a:ext uri="{FF2B5EF4-FFF2-40B4-BE49-F238E27FC236}">
                            <a16:creationId xmlns:a16="http://schemas.microsoft.com/office/drawing/2014/main" id="{5ED9BFB7-829E-FF4E-AF7C-7E1BBDA7E725}"/>
                          </a:ext>
                        </a:extLst>
                      </p:cNvPr>
                      <p:cNvSpPr/>
                      <p:nvPr/>
                    </p:nvSpPr>
                    <p:spPr>
                      <a:xfrm flipH="1">
                        <a:off x="1217026" y="6429514"/>
                        <a:ext cx="105059" cy="408515"/>
                      </a:xfrm>
                      <a:prstGeom prst="ellipse">
                        <a:avLst/>
                      </a:prstGeom>
                      <a:solidFill>
                        <a:schemeClr val="bg1"/>
                      </a:solidFill>
                      <a:ln w="952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3707" tIns="13707" rIns="13707" bIns="13707" numCol="1" spcCol="14288" rtlCol="0" anchor="ctr">
                        <a:spAutoFit/>
                      </a:bodyPr>
                      <a:lstStyle/>
                      <a:p>
                        <a:pPr algn="ctr" defTabSz="412730" latinLnBrk="1" hangingPunct="0">
                          <a:defRPr/>
                        </a:pPr>
                        <a:endParaRPr lang="en-US" sz="1000">
                          <a:solidFill>
                            <a:srgbClr val="1D516C"/>
                          </a:solidFill>
                          <a:latin typeface="Arial"/>
                          <a:sym typeface="Helvetica Light"/>
                        </a:endParaRPr>
                      </a:p>
                    </p:txBody>
                  </p:sp>
                  <p:sp>
                    <p:nvSpPr>
                      <p:cNvPr id="266" name="TextBox 265">
                        <a:extLst>
                          <a:ext uri="{FF2B5EF4-FFF2-40B4-BE49-F238E27FC236}">
                            <a16:creationId xmlns:a16="http://schemas.microsoft.com/office/drawing/2014/main" id="{37750D5F-6ABA-5344-9093-D04FF2680E94}"/>
                          </a:ext>
                        </a:extLst>
                      </p:cNvPr>
                      <p:cNvSpPr txBox="1"/>
                      <p:nvPr/>
                    </p:nvSpPr>
                    <p:spPr>
                      <a:xfrm>
                        <a:off x="2086622" y="6797136"/>
                        <a:ext cx="2177002" cy="258979"/>
                      </a:xfrm>
                      <a:prstGeom prst="rect">
                        <a:avLst/>
                      </a:prstGeom>
                      <a:noFill/>
                    </p:spPr>
                    <p:txBody>
                      <a:bodyPr wrap="none" rtlCol="0">
                        <a:noAutofit/>
                      </a:bodyPr>
                      <a:lstStyle/>
                      <a:p>
                        <a:pPr defTabSz="685800">
                          <a:defRPr/>
                        </a:pPr>
                        <a:r>
                          <a:rPr lang="en-US" sz="750"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WS 2008 &amp; SQL Server 2008</a:t>
                        </a:r>
                      </a:p>
                    </p:txBody>
                  </p:sp>
                  <p:sp>
                    <p:nvSpPr>
                      <p:cNvPr id="267" name="TextBox 266">
                        <a:extLst>
                          <a:ext uri="{FF2B5EF4-FFF2-40B4-BE49-F238E27FC236}">
                            <a16:creationId xmlns:a16="http://schemas.microsoft.com/office/drawing/2014/main" id="{B7F69134-E5BD-2D4A-AE91-0087D4CE3999}"/>
                          </a:ext>
                        </a:extLst>
                      </p:cNvPr>
                      <p:cNvSpPr txBox="1"/>
                      <p:nvPr/>
                    </p:nvSpPr>
                    <p:spPr>
                      <a:xfrm>
                        <a:off x="1704880" y="5960603"/>
                        <a:ext cx="3372793" cy="205181"/>
                      </a:xfrm>
                      <a:prstGeom prst="rect">
                        <a:avLst/>
                      </a:prstGeom>
                      <a:noFill/>
                    </p:spPr>
                    <p:txBody>
                      <a:bodyPr wrap="none" rtlCol="0">
                        <a:noAutofit/>
                      </a:bodyPr>
                      <a:lstStyle/>
                      <a:p>
                        <a:pPr algn="ctr" defTabSz="685800">
                          <a:defRPr/>
                        </a:pPr>
                        <a:r>
                          <a:rPr lang="en-US" sz="750"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Windows Server 2008 R2 </a:t>
                        </a:r>
                      </a:p>
                    </p:txBody>
                  </p:sp>
                  <p:sp>
                    <p:nvSpPr>
                      <p:cNvPr id="268" name="Rectangle 267">
                        <a:extLst>
                          <a:ext uri="{FF2B5EF4-FFF2-40B4-BE49-F238E27FC236}">
                            <a16:creationId xmlns:a16="http://schemas.microsoft.com/office/drawing/2014/main" id="{ACB7985F-E068-2A41-8348-EE6D818FE902}"/>
                          </a:ext>
                        </a:extLst>
                      </p:cNvPr>
                      <p:cNvSpPr/>
                      <p:nvPr/>
                    </p:nvSpPr>
                    <p:spPr>
                      <a:xfrm>
                        <a:off x="5288157" y="5534813"/>
                        <a:ext cx="1857432" cy="332398"/>
                      </a:xfrm>
                      <a:prstGeom prst="rect">
                        <a:avLst/>
                      </a:prstGeom>
                    </p:spPr>
                    <p:txBody>
                      <a:bodyPr wrap="none">
                        <a:spAutoFit/>
                      </a:bodyPr>
                      <a:lstStyle/>
                      <a:p>
                        <a:pPr algn="ctr" defTabSz="685800">
                          <a:defRPr/>
                        </a:pPr>
                        <a:r>
                          <a:rPr lang="en-US" sz="750"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Windows Server 2012 </a:t>
                        </a:r>
                      </a:p>
                    </p:txBody>
                  </p:sp>
                  <p:sp>
                    <p:nvSpPr>
                      <p:cNvPr id="269" name="Rectangle 268">
                        <a:extLst>
                          <a:ext uri="{FF2B5EF4-FFF2-40B4-BE49-F238E27FC236}">
                            <a16:creationId xmlns:a16="http://schemas.microsoft.com/office/drawing/2014/main" id="{E947ABD2-E35B-D44C-93F7-1F8B033F75E9}"/>
                          </a:ext>
                        </a:extLst>
                      </p:cNvPr>
                      <p:cNvSpPr/>
                      <p:nvPr/>
                    </p:nvSpPr>
                    <p:spPr>
                      <a:xfrm>
                        <a:off x="8906713" y="4743900"/>
                        <a:ext cx="1816395" cy="332398"/>
                      </a:xfrm>
                      <a:prstGeom prst="rect">
                        <a:avLst/>
                      </a:prstGeom>
                    </p:spPr>
                    <p:txBody>
                      <a:bodyPr wrap="none">
                        <a:spAutoFit/>
                      </a:bodyPr>
                      <a:lstStyle/>
                      <a:p>
                        <a:pPr defTabSz="685800">
                          <a:defRPr/>
                        </a:pPr>
                        <a:r>
                          <a:rPr lang="en-US" sz="750"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Windows Server 2016</a:t>
                        </a:r>
                      </a:p>
                    </p:txBody>
                  </p:sp>
                  <p:sp>
                    <p:nvSpPr>
                      <p:cNvPr id="270" name="Oval 269">
                        <a:extLst>
                          <a:ext uri="{FF2B5EF4-FFF2-40B4-BE49-F238E27FC236}">
                            <a16:creationId xmlns:a16="http://schemas.microsoft.com/office/drawing/2014/main" id="{500F70B0-AF40-4041-926B-ACB99488D32F}"/>
                          </a:ext>
                        </a:extLst>
                      </p:cNvPr>
                      <p:cNvSpPr/>
                      <p:nvPr/>
                    </p:nvSpPr>
                    <p:spPr>
                      <a:xfrm flipH="1">
                        <a:off x="2546914" y="6471972"/>
                        <a:ext cx="105059" cy="408515"/>
                      </a:xfrm>
                      <a:prstGeom prst="ellipse">
                        <a:avLst/>
                      </a:prstGeom>
                      <a:solidFill>
                        <a:schemeClr val="bg1"/>
                      </a:solidFill>
                      <a:ln w="952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3707" tIns="13707" rIns="13707" bIns="13707" numCol="1" spcCol="14288" rtlCol="0" anchor="ctr">
                        <a:spAutoFit/>
                      </a:bodyPr>
                      <a:lstStyle/>
                      <a:p>
                        <a:pPr algn="ctr" defTabSz="412730" latinLnBrk="1" hangingPunct="0">
                          <a:defRPr/>
                        </a:pPr>
                        <a:endParaRPr lang="en-US" sz="1000" dirty="0">
                          <a:solidFill>
                            <a:srgbClr val="1D516C"/>
                          </a:solidFill>
                          <a:latin typeface="Arial"/>
                          <a:sym typeface="Helvetica Light"/>
                        </a:endParaRPr>
                      </a:p>
                    </p:txBody>
                  </p:sp>
                  <p:sp>
                    <p:nvSpPr>
                      <p:cNvPr id="271" name="Oval 270">
                        <a:extLst>
                          <a:ext uri="{FF2B5EF4-FFF2-40B4-BE49-F238E27FC236}">
                            <a16:creationId xmlns:a16="http://schemas.microsoft.com/office/drawing/2014/main" id="{1D802BCF-B837-6B44-9A50-B7E9891242D6}"/>
                          </a:ext>
                        </a:extLst>
                      </p:cNvPr>
                      <p:cNvSpPr/>
                      <p:nvPr/>
                    </p:nvSpPr>
                    <p:spPr>
                      <a:xfrm flipH="1">
                        <a:off x="3319424" y="6471970"/>
                        <a:ext cx="105059" cy="408515"/>
                      </a:xfrm>
                      <a:prstGeom prst="ellipse">
                        <a:avLst/>
                      </a:prstGeom>
                      <a:solidFill>
                        <a:schemeClr val="bg1"/>
                      </a:solidFill>
                      <a:ln w="952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3707" tIns="13707" rIns="13707" bIns="13707" numCol="1" spcCol="14288" rtlCol="0" anchor="ctr">
                        <a:spAutoFit/>
                      </a:bodyPr>
                      <a:lstStyle/>
                      <a:p>
                        <a:pPr algn="ctr" defTabSz="412730" latinLnBrk="1" hangingPunct="0">
                          <a:defRPr/>
                        </a:pPr>
                        <a:endParaRPr lang="en-US" sz="1000">
                          <a:solidFill>
                            <a:srgbClr val="1D516C"/>
                          </a:solidFill>
                          <a:latin typeface="Arial"/>
                          <a:sym typeface="Helvetica Light"/>
                        </a:endParaRPr>
                      </a:p>
                    </p:txBody>
                  </p:sp>
                  <p:sp>
                    <p:nvSpPr>
                      <p:cNvPr id="272" name="Oval 271">
                        <a:extLst>
                          <a:ext uri="{FF2B5EF4-FFF2-40B4-BE49-F238E27FC236}">
                            <a16:creationId xmlns:a16="http://schemas.microsoft.com/office/drawing/2014/main" id="{D413556B-965E-F742-97AE-494D20B2C81B}"/>
                          </a:ext>
                        </a:extLst>
                      </p:cNvPr>
                      <p:cNvSpPr/>
                      <p:nvPr/>
                    </p:nvSpPr>
                    <p:spPr>
                      <a:xfrm flipH="1">
                        <a:off x="6671245" y="5825192"/>
                        <a:ext cx="105059" cy="408515"/>
                      </a:xfrm>
                      <a:prstGeom prst="ellipse">
                        <a:avLst/>
                      </a:prstGeom>
                      <a:solidFill>
                        <a:schemeClr val="bg1"/>
                      </a:solidFill>
                      <a:ln w="952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3707" tIns="13707" rIns="13707" bIns="13707" numCol="1" spcCol="14288" rtlCol="0" anchor="ctr">
                        <a:spAutoFit/>
                      </a:bodyPr>
                      <a:lstStyle/>
                      <a:p>
                        <a:pPr algn="ctr" defTabSz="412730" latinLnBrk="1" hangingPunct="0">
                          <a:defRPr/>
                        </a:pPr>
                        <a:endParaRPr lang="en-US" sz="1000">
                          <a:solidFill>
                            <a:srgbClr val="1D516C"/>
                          </a:solidFill>
                          <a:latin typeface="Arial"/>
                          <a:sym typeface="Helvetica Light"/>
                        </a:endParaRPr>
                      </a:p>
                    </p:txBody>
                  </p:sp>
                  <p:sp>
                    <p:nvSpPr>
                      <p:cNvPr id="273" name="Oval 272">
                        <a:extLst>
                          <a:ext uri="{FF2B5EF4-FFF2-40B4-BE49-F238E27FC236}">
                            <a16:creationId xmlns:a16="http://schemas.microsoft.com/office/drawing/2014/main" id="{F1B82963-24A0-8044-874D-EF5498868952}"/>
                          </a:ext>
                        </a:extLst>
                      </p:cNvPr>
                      <p:cNvSpPr/>
                      <p:nvPr/>
                    </p:nvSpPr>
                    <p:spPr>
                      <a:xfrm flipH="1">
                        <a:off x="8918541" y="4493957"/>
                        <a:ext cx="105059" cy="408515"/>
                      </a:xfrm>
                      <a:prstGeom prst="ellipse">
                        <a:avLst/>
                      </a:prstGeom>
                      <a:solidFill>
                        <a:schemeClr val="bg1"/>
                      </a:solidFill>
                      <a:ln w="952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3707" tIns="13707" rIns="13707" bIns="13707" numCol="1" spcCol="14288" rtlCol="0" anchor="ctr">
                        <a:spAutoFit/>
                      </a:bodyPr>
                      <a:lstStyle/>
                      <a:p>
                        <a:pPr algn="ctr" defTabSz="412730" latinLnBrk="1" hangingPunct="0">
                          <a:defRPr/>
                        </a:pPr>
                        <a:endParaRPr lang="en-US" sz="1000">
                          <a:solidFill>
                            <a:srgbClr val="1D516C"/>
                          </a:solidFill>
                          <a:latin typeface="Arial"/>
                          <a:sym typeface="Helvetica Light"/>
                        </a:endParaRPr>
                      </a:p>
                    </p:txBody>
                  </p:sp>
                  <p:sp>
                    <p:nvSpPr>
                      <p:cNvPr id="274" name="Oval 273">
                        <a:extLst>
                          <a:ext uri="{FF2B5EF4-FFF2-40B4-BE49-F238E27FC236}">
                            <a16:creationId xmlns:a16="http://schemas.microsoft.com/office/drawing/2014/main" id="{1B3D2618-7081-5C4B-B010-7590CDC11194}"/>
                          </a:ext>
                        </a:extLst>
                      </p:cNvPr>
                      <p:cNvSpPr/>
                      <p:nvPr/>
                    </p:nvSpPr>
                    <p:spPr>
                      <a:xfrm flipH="1">
                        <a:off x="11797203" y="1520306"/>
                        <a:ext cx="105059" cy="408515"/>
                      </a:xfrm>
                      <a:prstGeom prst="ellipse">
                        <a:avLst/>
                      </a:prstGeom>
                      <a:solidFill>
                        <a:schemeClr val="bg1"/>
                      </a:solidFill>
                      <a:ln w="952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3707" tIns="13707" rIns="13707" bIns="13707" numCol="1" spcCol="14288" rtlCol="0" anchor="ctr">
                        <a:spAutoFit/>
                      </a:bodyPr>
                      <a:lstStyle/>
                      <a:p>
                        <a:pPr algn="ctr" defTabSz="412730" latinLnBrk="1" hangingPunct="0">
                          <a:defRPr/>
                        </a:pPr>
                        <a:endParaRPr lang="en-US" sz="1000" dirty="0">
                          <a:solidFill>
                            <a:srgbClr val="1D516C"/>
                          </a:solidFill>
                          <a:latin typeface="Arial"/>
                          <a:sym typeface="Helvetica Light"/>
                        </a:endParaRPr>
                      </a:p>
                    </p:txBody>
                  </p:sp>
                  <p:sp>
                    <p:nvSpPr>
                      <p:cNvPr id="275" name="Rectangle 274">
                        <a:extLst>
                          <a:ext uri="{FF2B5EF4-FFF2-40B4-BE49-F238E27FC236}">
                            <a16:creationId xmlns:a16="http://schemas.microsoft.com/office/drawing/2014/main" id="{B04D1E42-83FA-574D-937B-A3C55504022A}"/>
                          </a:ext>
                        </a:extLst>
                      </p:cNvPr>
                      <p:cNvSpPr/>
                      <p:nvPr/>
                    </p:nvSpPr>
                    <p:spPr>
                      <a:xfrm>
                        <a:off x="9842572" y="1491183"/>
                        <a:ext cx="1872707" cy="332398"/>
                      </a:xfrm>
                      <a:prstGeom prst="rect">
                        <a:avLst/>
                      </a:prstGeom>
                    </p:spPr>
                    <p:txBody>
                      <a:bodyPr wrap="square">
                        <a:spAutoFit/>
                      </a:bodyPr>
                      <a:lstStyle/>
                      <a:p>
                        <a:pPr defTabSz="685800">
                          <a:defRPr/>
                        </a:pPr>
                        <a:r>
                          <a:rPr lang="en-US" sz="750"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Windows Server 1803</a:t>
                        </a:r>
                      </a:p>
                    </p:txBody>
                  </p:sp>
                  <p:sp>
                    <p:nvSpPr>
                      <p:cNvPr id="276" name="TextBox 275">
                        <a:extLst>
                          <a:ext uri="{FF2B5EF4-FFF2-40B4-BE49-F238E27FC236}">
                            <a16:creationId xmlns:a16="http://schemas.microsoft.com/office/drawing/2014/main" id="{E89F82FA-6053-394E-A2E0-22869FB979F0}"/>
                          </a:ext>
                        </a:extLst>
                      </p:cNvPr>
                      <p:cNvSpPr txBox="1"/>
                      <p:nvPr/>
                    </p:nvSpPr>
                    <p:spPr>
                      <a:xfrm>
                        <a:off x="962592" y="5958133"/>
                        <a:ext cx="1515498" cy="436569"/>
                      </a:xfrm>
                      <a:prstGeom prst="rect">
                        <a:avLst/>
                      </a:prstGeom>
                      <a:noFill/>
                    </p:spPr>
                    <p:txBody>
                      <a:bodyPr wrap="none" lIns="0" rIns="0" rtlCol="0">
                        <a:noAutofit/>
                      </a:bodyPr>
                      <a:lstStyle/>
                      <a:p>
                        <a:pPr algn="ctr" defTabSz="685800">
                          <a:defRPr/>
                        </a:pPr>
                        <a:r>
                          <a:rPr lang="en-US" sz="750"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Windows Server 2003 </a:t>
                        </a:r>
                      </a:p>
                    </p:txBody>
                  </p:sp>
                </p:grpSp>
              </p:grpSp>
            </p:grpSp>
          </p:grpSp>
        </p:grpSp>
      </p:grpSp>
      <p:sp>
        <p:nvSpPr>
          <p:cNvPr id="277" name="Freeform 85">
            <a:extLst>
              <a:ext uri="{FF2B5EF4-FFF2-40B4-BE49-F238E27FC236}">
                <a16:creationId xmlns:a16="http://schemas.microsoft.com/office/drawing/2014/main" id="{5321F316-F0CD-834B-8E84-F95DA4E004E9}"/>
              </a:ext>
            </a:extLst>
          </p:cNvPr>
          <p:cNvSpPr/>
          <p:nvPr/>
        </p:nvSpPr>
        <p:spPr>
          <a:xfrm>
            <a:off x="550131" y="857342"/>
            <a:ext cx="8232254" cy="3526064"/>
          </a:xfrm>
          <a:custGeom>
            <a:avLst/>
            <a:gdLst>
              <a:gd name="connsiteX0" fmla="*/ 0 w 5314950"/>
              <a:gd name="connsiteY0" fmla="*/ 0 h 3000375"/>
              <a:gd name="connsiteX1" fmla="*/ 0 w 5314950"/>
              <a:gd name="connsiteY1" fmla="*/ 3000375 h 3000375"/>
              <a:gd name="connsiteX2" fmla="*/ 5314950 w 5314950"/>
              <a:gd name="connsiteY2" fmla="*/ 3000375 h 3000375"/>
            </a:gdLst>
            <a:ahLst/>
            <a:cxnLst>
              <a:cxn ang="0">
                <a:pos x="connsiteX0" y="connsiteY0"/>
              </a:cxn>
              <a:cxn ang="0">
                <a:pos x="connsiteX1" y="connsiteY1"/>
              </a:cxn>
              <a:cxn ang="0">
                <a:pos x="connsiteX2" y="connsiteY2"/>
              </a:cxn>
            </a:cxnLst>
            <a:rect l="l" t="t" r="r" b="b"/>
            <a:pathLst>
              <a:path w="5314950" h="3000375">
                <a:moveTo>
                  <a:pt x="0" y="0"/>
                </a:moveTo>
                <a:lnTo>
                  <a:pt x="0" y="3000375"/>
                </a:lnTo>
                <a:lnTo>
                  <a:pt x="5314950" y="3000375"/>
                </a:lnTo>
              </a:path>
            </a:pathLst>
          </a:custGeom>
          <a:noFill/>
          <a:ln w="25400">
            <a:solidFill>
              <a:schemeClr val="bg1"/>
            </a:solidFill>
            <a:headEnd type="arrow" w="med"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a:solidFill>
                <a:srgbClr val="FFFFFF"/>
              </a:solidFill>
              <a:latin typeface="Arial"/>
            </a:endParaRPr>
          </a:p>
        </p:txBody>
      </p:sp>
      <p:grpSp>
        <p:nvGrpSpPr>
          <p:cNvPr id="6" name="Group 5">
            <a:extLst>
              <a:ext uri="{FF2B5EF4-FFF2-40B4-BE49-F238E27FC236}">
                <a16:creationId xmlns:a16="http://schemas.microsoft.com/office/drawing/2014/main" id="{7AD35659-D464-A148-8CE2-7F67A5F9C7FF}"/>
              </a:ext>
            </a:extLst>
          </p:cNvPr>
          <p:cNvGrpSpPr/>
          <p:nvPr/>
        </p:nvGrpSpPr>
        <p:grpSpPr>
          <a:xfrm>
            <a:off x="583574" y="1668834"/>
            <a:ext cx="8053534" cy="2370437"/>
            <a:chOff x="933718" y="2743709"/>
            <a:chExt cx="12885654" cy="3792694"/>
          </a:xfrm>
        </p:grpSpPr>
        <p:sp>
          <p:nvSpPr>
            <p:cNvPr id="126" name="Oval 125">
              <a:extLst>
                <a:ext uri="{FF2B5EF4-FFF2-40B4-BE49-F238E27FC236}">
                  <a16:creationId xmlns:a16="http://schemas.microsoft.com/office/drawing/2014/main" id="{5AED704F-1343-A449-8A2A-3BA357CA1E01}"/>
                </a:ext>
              </a:extLst>
            </p:cNvPr>
            <p:cNvSpPr/>
            <p:nvPr/>
          </p:nvSpPr>
          <p:spPr>
            <a:xfrm flipH="1">
              <a:off x="10763806" y="2755344"/>
              <a:ext cx="109728" cy="408515"/>
            </a:xfrm>
            <a:prstGeom prst="ellipse">
              <a:avLst/>
            </a:prstGeom>
            <a:solidFill>
              <a:schemeClr val="bg1"/>
            </a:solidFill>
            <a:ln w="952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3707" tIns="13707" rIns="13707" bIns="13707" numCol="1" spcCol="14288" rtlCol="0" anchor="ctr">
              <a:spAutoFit/>
            </a:bodyPr>
            <a:lstStyle/>
            <a:p>
              <a:pPr algn="ctr" defTabSz="412730" latinLnBrk="1" hangingPunct="0">
                <a:defRPr/>
              </a:pPr>
              <a:endParaRPr lang="en-US" sz="1000">
                <a:solidFill>
                  <a:srgbClr val="1D516C"/>
                </a:solidFill>
                <a:latin typeface="Arial"/>
                <a:sym typeface="Helvetica Light"/>
              </a:endParaRPr>
            </a:p>
          </p:txBody>
        </p:sp>
        <p:grpSp>
          <p:nvGrpSpPr>
            <p:cNvPr id="5" name="Group 4">
              <a:extLst>
                <a:ext uri="{FF2B5EF4-FFF2-40B4-BE49-F238E27FC236}">
                  <a16:creationId xmlns:a16="http://schemas.microsoft.com/office/drawing/2014/main" id="{01339095-FAEB-2A42-A9D5-AF08AD90126B}"/>
                </a:ext>
              </a:extLst>
            </p:cNvPr>
            <p:cNvGrpSpPr/>
            <p:nvPr/>
          </p:nvGrpSpPr>
          <p:grpSpPr>
            <a:xfrm>
              <a:off x="933718" y="2743709"/>
              <a:ext cx="12885654" cy="3792694"/>
              <a:chOff x="933718" y="2743709"/>
              <a:chExt cx="12885654" cy="3792694"/>
            </a:xfrm>
          </p:grpSpPr>
          <p:sp>
            <p:nvSpPr>
              <p:cNvPr id="127" name="Rectangle 126">
                <a:extLst>
                  <a:ext uri="{FF2B5EF4-FFF2-40B4-BE49-F238E27FC236}">
                    <a16:creationId xmlns:a16="http://schemas.microsoft.com/office/drawing/2014/main" id="{15D34812-706D-AD4B-869E-B6B9F596921D}"/>
                  </a:ext>
                </a:extLst>
              </p:cNvPr>
              <p:cNvSpPr/>
              <p:nvPr/>
            </p:nvSpPr>
            <p:spPr>
              <a:xfrm>
                <a:off x="11025230" y="2743709"/>
                <a:ext cx="2794142" cy="332398"/>
              </a:xfrm>
              <a:prstGeom prst="rect">
                <a:avLst/>
              </a:prstGeom>
            </p:spPr>
            <p:txBody>
              <a:bodyPr wrap="square">
                <a:spAutoFit/>
              </a:bodyPr>
              <a:lstStyle/>
              <a:p>
                <a:pPr defTabSz="685758">
                  <a:defRPr/>
                </a:pPr>
                <a:r>
                  <a:rPr lang="en-US" sz="75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SQL 2017 AMI AL2/Ubuntu</a:t>
                </a:r>
              </a:p>
            </p:txBody>
          </p:sp>
          <p:grpSp>
            <p:nvGrpSpPr>
              <p:cNvPr id="17" name="Group 16">
                <a:extLst>
                  <a:ext uri="{FF2B5EF4-FFF2-40B4-BE49-F238E27FC236}">
                    <a16:creationId xmlns:a16="http://schemas.microsoft.com/office/drawing/2014/main" id="{73F84869-A506-7E4D-AEE3-48F87E7E09EA}"/>
                  </a:ext>
                </a:extLst>
              </p:cNvPr>
              <p:cNvGrpSpPr/>
              <p:nvPr/>
            </p:nvGrpSpPr>
            <p:grpSpPr>
              <a:xfrm>
                <a:off x="933718" y="3672342"/>
                <a:ext cx="9091428" cy="2864061"/>
                <a:chOff x="933718" y="3672342"/>
                <a:chExt cx="9091428" cy="2864061"/>
              </a:xfrm>
            </p:grpSpPr>
            <p:grpSp>
              <p:nvGrpSpPr>
                <p:cNvPr id="13" name="Group 12">
                  <a:extLst>
                    <a:ext uri="{FF2B5EF4-FFF2-40B4-BE49-F238E27FC236}">
                      <a16:creationId xmlns:a16="http://schemas.microsoft.com/office/drawing/2014/main" id="{6E613546-8D6C-914A-BA2A-05C075D5511E}"/>
                    </a:ext>
                  </a:extLst>
                </p:cNvPr>
                <p:cNvGrpSpPr/>
                <p:nvPr/>
              </p:nvGrpSpPr>
              <p:grpSpPr>
                <a:xfrm>
                  <a:off x="2565748" y="3672342"/>
                  <a:ext cx="7459398" cy="2864061"/>
                  <a:chOff x="2565748" y="3672342"/>
                  <a:chExt cx="7459398" cy="2864061"/>
                </a:xfrm>
              </p:grpSpPr>
              <p:sp>
                <p:nvSpPr>
                  <p:cNvPr id="122" name="Rectangle 121">
                    <a:extLst>
                      <a:ext uri="{FF2B5EF4-FFF2-40B4-BE49-F238E27FC236}">
                        <a16:creationId xmlns:a16="http://schemas.microsoft.com/office/drawing/2014/main" id="{CEAE742C-BAF2-7544-B16A-8C9977B691EF}"/>
                      </a:ext>
                    </a:extLst>
                  </p:cNvPr>
                  <p:cNvSpPr/>
                  <p:nvPr/>
                </p:nvSpPr>
                <p:spPr>
                  <a:xfrm>
                    <a:off x="6362306" y="6204005"/>
                    <a:ext cx="2472550" cy="332398"/>
                  </a:xfrm>
                  <a:prstGeom prst="rect">
                    <a:avLst/>
                  </a:prstGeom>
                </p:spPr>
                <p:txBody>
                  <a:bodyPr wrap="square">
                    <a:spAutoFit/>
                  </a:bodyPr>
                  <a:lstStyle/>
                  <a:p>
                    <a:pPr defTabSz="685758">
                      <a:defRPr/>
                    </a:pPr>
                    <a:r>
                      <a:rPr lang="en-US" sz="75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Amazon RDS adds SQL Server</a:t>
                    </a:r>
                  </a:p>
                </p:txBody>
              </p:sp>
              <p:sp>
                <p:nvSpPr>
                  <p:cNvPr id="123" name="Oval 122">
                    <a:extLst>
                      <a:ext uri="{FF2B5EF4-FFF2-40B4-BE49-F238E27FC236}">
                        <a16:creationId xmlns:a16="http://schemas.microsoft.com/office/drawing/2014/main" id="{C2654C1C-6BC4-2D45-BD18-9176638FDE5A}"/>
                      </a:ext>
                    </a:extLst>
                  </p:cNvPr>
                  <p:cNvSpPr/>
                  <p:nvPr/>
                </p:nvSpPr>
                <p:spPr>
                  <a:xfrm flipH="1">
                    <a:off x="6216177" y="5975364"/>
                    <a:ext cx="105059" cy="408515"/>
                  </a:xfrm>
                  <a:prstGeom prst="ellipse">
                    <a:avLst/>
                  </a:prstGeom>
                  <a:solidFill>
                    <a:schemeClr val="bg1"/>
                  </a:solidFill>
                  <a:ln w="952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3707" tIns="13707" rIns="13707" bIns="13707" numCol="1" spcCol="14288" rtlCol="0" anchor="ctr">
                    <a:spAutoFit/>
                  </a:bodyPr>
                  <a:lstStyle/>
                  <a:p>
                    <a:pPr algn="ctr" defTabSz="412730" latinLnBrk="1" hangingPunct="0">
                      <a:defRPr/>
                    </a:pPr>
                    <a:endParaRPr lang="en-US" sz="1000">
                      <a:solidFill>
                        <a:srgbClr val="1D516C"/>
                      </a:solidFill>
                      <a:latin typeface="Arial"/>
                      <a:sym typeface="Helvetica Light"/>
                    </a:endParaRPr>
                  </a:p>
                </p:txBody>
              </p:sp>
              <p:sp>
                <p:nvSpPr>
                  <p:cNvPr id="124" name="Oval 123">
                    <a:extLst>
                      <a:ext uri="{FF2B5EF4-FFF2-40B4-BE49-F238E27FC236}">
                        <a16:creationId xmlns:a16="http://schemas.microsoft.com/office/drawing/2014/main" id="{7F08E1C0-B42F-6947-9175-72D6BA98D72D}"/>
                      </a:ext>
                    </a:extLst>
                  </p:cNvPr>
                  <p:cNvSpPr/>
                  <p:nvPr/>
                </p:nvSpPr>
                <p:spPr>
                  <a:xfrm flipH="1">
                    <a:off x="9825420" y="3672342"/>
                    <a:ext cx="105059" cy="408515"/>
                  </a:xfrm>
                  <a:prstGeom prst="ellipse">
                    <a:avLst/>
                  </a:prstGeom>
                  <a:solidFill>
                    <a:schemeClr val="bg1"/>
                  </a:solidFill>
                  <a:ln w="952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3707" tIns="13707" rIns="13707" bIns="13707" numCol="1" spcCol="14288" rtlCol="0" anchor="ctr">
                    <a:spAutoFit/>
                  </a:bodyPr>
                  <a:lstStyle/>
                  <a:p>
                    <a:pPr algn="ctr" defTabSz="412730" latinLnBrk="1" hangingPunct="0">
                      <a:defRPr/>
                    </a:pPr>
                    <a:endParaRPr lang="en-US" sz="1000">
                      <a:solidFill>
                        <a:srgbClr val="1D516C"/>
                      </a:solidFill>
                      <a:latin typeface="Arial"/>
                      <a:sym typeface="Helvetica Light"/>
                    </a:endParaRPr>
                  </a:p>
                </p:txBody>
              </p:sp>
              <p:sp>
                <p:nvSpPr>
                  <p:cNvPr id="125" name="Rectangle 124">
                    <a:extLst>
                      <a:ext uri="{FF2B5EF4-FFF2-40B4-BE49-F238E27FC236}">
                        <a16:creationId xmlns:a16="http://schemas.microsoft.com/office/drawing/2014/main" id="{FB06BD1B-2DD5-4348-8E3F-573758A7814C}"/>
                      </a:ext>
                    </a:extLst>
                  </p:cNvPr>
                  <p:cNvSpPr/>
                  <p:nvPr/>
                </p:nvSpPr>
                <p:spPr>
                  <a:xfrm>
                    <a:off x="8236516" y="3746221"/>
                    <a:ext cx="1467582" cy="332398"/>
                  </a:xfrm>
                  <a:prstGeom prst="rect">
                    <a:avLst/>
                  </a:prstGeom>
                </p:spPr>
                <p:txBody>
                  <a:bodyPr wrap="none">
                    <a:spAutoFit/>
                  </a:bodyPr>
                  <a:lstStyle/>
                  <a:p>
                    <a:pPr defTabSz="685758">
                      <a:defRPr/>
                    </a:pPr>
                    <a:r>
                      <a:rPr lang="en-US" sz="75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SQL Server 2017</a:t>
                    </a:r>
                  </a:p>
                </p:txBody>
              </p:sp>
              <p:sp>
                <p:nvSpPr>
                  <p:cNvPr id="304" name="Rectangle 303">
                    <a:extLst>
                      <a:ext uri="{FF2B5EF4-FFF2-40B4-BE49-F238E27FC236}">
                        <a16:creationId xmlns:a16="http://schemas.microsoft.com/office/drawing/2014/main" id="{F9255B9B-2040-9D46-BCF4-BBC35E49353D}"/>
                      </a:ext>
                    </a:extLst>
                  </p:cNvPr>
                  <p:cNvSpPr/>
                  <p:nvPr/>
                </p:nvSpPr>
                <p:spPr>
                  <a:xfrm>
                    <a:off x="5317569" y="5723960"/>
                    <a:ext cx="1467582" cy="332398"/>
                  </a:xfrm>
                  <a:prstGeom prst="rect">
                    <a:avLst/>
                  </a:prstGeom>
                </p:spPr>
                <p:txBody>
                  <a:bodyPr wrap="none">
                    <a:spAutoFit/>
                  </a:bodyPr>
                  <a:lstStyle/>
                  <a:p>
                    <a:pPr defTabSz="685758">
                      <a:defRPr/>
                    </a:pPr>
                    <a:r>
                      <a:rPr lang="en-US" sz="75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SQL Server 2012</a:t>
                    </a:r>
                  </a:p>
                </p:txBody>
              </p:sp>
              <p:sp>
                <p:nvSpPr>
                  <p:cNvPr id="12" name="Rectangle 11">
                    <a:extLst>
                      <a:ext uri="{FF2B5EF4-FFF2-40B4-BE49-F238E27FC236}">
                        <a16:creationId xmlns:a16="http://schemas.microsoft.com/office/drawing/2014/main" id="{AE71EA43-468B-EC48-AFC2-CAD773FFDBCE}"/>
                      </a:ext>
                    </a:extLst>
                  </p:cNvPr>
                  <p:cNvSpPr/>
                  <p:nvPr/>
                </p:nvSpPr>
                <p:spPr>
                  <a:xfrm>
                    <a:off x="2565748" y="6148423"/>
                    <a:ext cx="1693285" cy="332398"/>
                  </a:xfrm>
                  <a:prstGeom prst="rect">
                    <a:avLst/>
                  </a:prstGeom>
                </p:spPr>
                <p:txBody>
                  <a:bodyPr wrap="none">
                    <a:spAutoFit/>
                  </a:bodyPr>
                  <a:lstStyle/>
                  <a:p>
                    <a:pPr defTabSz="685758"/>
                    <a:r>
                      <a:rPr lang="en-US" sz="75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SQL Server 2008 R2</a:t>
                    </a:r>
                  </a:p>
                </p:txBody>
              </p:sp>
              <p:sp>
                <p:nvSpPr>
                  <p:cNvPr id="306" name="Rectangle 305">
                    <a:extLst>
                      <a:ext uri="{FF2B5EF4-FFF2-40B4-BE49-F238E27FC236}">
                        <a16:creationId xmlns:a16="http://schemas.microsoft.com/office/drawing/2014/main" id="{9F4FA036-7F5F-F842-BD4D-721DEF2B69CC}"/>
                      </a:ext>
                    </a:extLst>
                  </p:cNvPr>
                  <p:cNvSpPr/>
                  <p:nvPr/>
                </p:nvSpPr>
                <p:spPr>
                  <a:xfrm>
                    <a:off x="8557564" y="5068885"/>
                    <a:ext cx="1467582" cy="332398"/>
                  </a:xfrm>
                  <a:prstGeom prst="rect">
                    <a:avLst/>
                  </a:prstGeom>
                </p:spPr>
                <p:txBody>
                  <a:bodyPr wrap="none">
                    <a:spAutoFit/>
                  </a:bodyPr>
                  <a:lstStyle/>
                  <a:p>
                    <a:pPr defTabSz="685758">
                      <a:defRPr/>
                    </a:pPr>
                    <a:r>
                      <a:rPr lang="en-US" sz="75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SQL Server 2016</a:t>
                    </a:r>
                  </a:p>
                </p:txBody>
              </p:sp>
            </p:grpSp>
            <p:sp>
              <p:nvSpPr>
                <p:cNvPr id="305" name="Rectangle 304">
                  <a:extLst>
                    <a:ext uri="{FF2B5EF4-FFF2-40B4-BE49-F238E27FC236}">
                      <a16:creationId xmlns:a16="http://schemas.microsoft.com/office/drawing/2014/main" id="{379D67A2-3646-C64F-AA63-F729E5216C57}"/>
                    </a:ext>
                  </a:extLst>
                </p:cNvPr>
                <p:cNvSpPr/>
                <p:nvPr/>
              </p:nvSpPr>
              <p:spPr>
                <a:xfrm>
                  <a:off x="933718" y="6148423"/>
                  <a:ext cx="1693285" cy="332398"/>
                </a:xfrm>
                <a:prstGeom prst="rect">
                  <a:avLst/>
                </a:prstGeom>
              </p:spPr>
              <p:txBody>
                <a:bodyPr wrap="none">
                  <a:spAutoFit/>
                </a:bodyPr>
                <a:lstStyle/>
                <a:p>
                  <a:pPr defTabSz="685758"/>
                  <a:r>
                    <a:rPr lang="en-US" sz="75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SQL Server 2008 R2</a:t>
                  </a:r>
                  <a:endParaRPr lang="en-US" sz="750" dirty="0">
                    <a:solidFill>
                      <a:schemeClr val="accent2"/>
                    </a:solidFill>
                    <a:latin typeface="Amazon Ember"/>
                  </a:endParaRPr>
                </a:p>
              </p:txBody>
            </p:sp>
          </p:grpSp>
        </p:grpSp>
      </p:grpSp>
      <p:sp>
        <p:nvSpPr>
          <p:cNvPr id="307" name="TextBox 306">
            <a:extLst>
              <a:ext uri="{FF2B5EF4-FFF2-40B4-BE49-F238E27FC236}">
                <a16:creationId xmlns:a16="http://schemas.microsoft.com/office/drawing/2014/main" id="{CF3D5082-D3FD-3A40-9076-3550A5C80EFD}"/>
              </a:ext>
            </a:extLst>
          </p:cNvPr>
          <p:cNvSpPr txBox="1"/>
          <p:nvPr/>
        </p:nvSpPr>
        <p:spPr>
          <a:xfrm>
            <a:off x="1980875" y="4409663"/>
            <a:ext cx="538487" cy="215444"/>
          </a:xfrm>
          <a:prstGeom prst="rect">
            <a:avLst/>
          </a:prstGeom>
          <a:noFill/>
        </p:spPr>
        <p:txBody>
          <a:bodyPr wrap="square" rtlCol="0">
            <a:spAutoFit/>
          </a:bodyPr>
          <a:lstStyle/>
          <a:p>
            <a:pPr>
              <a:defRPr/>
            </a:pPr>
            <a:r>
              <a:rPr lang="en-US" sz="800" dirty="0">
                <a:solidFill>
                  <a:srgbClr val="FFFFFF"/>
                </a:solidFill>
                <a:latin typeface="Amazon Ember Regular" charset="0"/>
              </a:rPr>
              <a:t>2010</a:t>
            </a:r>
          </a:p>
        </p:txBody>
      </p:sp>
      <p:sp>
        <p:nvSpPr>
          <p:cNvPr id="309" name="TextBox 308">
            <a:extLst>
              <a:ext uri="{FF2B5EF4-FFF2-40B4-BE49-F238E27FC236}">
                <a16:creationId xmlns:a16="http://schemas.microsoft.com/office/drawing/2014/main" id="{6D4DBD43-569E-6940-AA95-6B0D5F4D8521}"/>
              </a:ext>
            </a:extLst>
          </p:cNvPr>
          <p:cNvSpPr txBox="1"/>
          <p:nvPr/>
        </p:nvSpPr>
        <p:spPr>
          <a:xfrm>
            <a:off x="3302483" y="4409663"/>
            <a:ext cx="481653" cy="215444"/>
          </a:xfrm>
          <a:prstGeom prst="rect">
            <a:avLst/>
          </a:prstGeom>
          <a:noFill/>
        </p:spPr>
        <p:txBody>
          <a:bodyPr wrap="square" rtlCol="0">
            <a:spAutoFit/>
          </a:bodyPr>
          <a:lstStyle/>
          <a:p>
            <a:pPr>
              <a:defRPr/>
            </a:pPr>
            <a:r>
              <a:rPr lang="en-US" sz="800" dirty="0">
                <a:solidFill>
                  <a:srgbClr val="FFFFFF"/>
                </a:solidFill>
                <a:latin typeface="Amazon Ember Regular" charset="0"/>
              </a:rPr>
              <a:t>2012</a:t>
            </a:r>
          </a:p>
        </p:txBody>
      </p:sp>
      <p:sp>
        <p:nvSpPr>
          <p:cNvPr id="310" name="TextBox 309">
            <a:extLst>
              <a:ext uri="{FF2B5EF4-FFF2-40B4-BE49-F238E27FC236}">
                <a16:creationId xmlns:a16="http://schemas.microsoft.com/office/drawing/2014/main" id="{CECCD041-DBEF-664F-834F-F73699D3D639}"/>
              </a:ext>
            </a:extLst>
          </p:cNvPr>
          <p:cNvSpPr txBox="1"/>
          <p:nvPr/>
        </p:nvSpPr>
        <p:spPr>
          <a:xfrm>
            <a:off x="4624092" y="4409663"/>
            <a:ext cx="481653" cy="215444"/>
          </a:xfrm>
          <a:prstGeom prst="rect">
            <a:avLst/>
          </a:prstGeom>
          <a:noFill/>
        </p:spPr>
        <p:txBody>
          <a:bodyPr wrap="square" rtlCol="0">
            <a:spAutoFit/>
          </a:bodyPr>
          <a:lstStyle/>
          <a:p>
            <a:pPr>
              <a:defRPr/>
            </a:pPr>
            <a:r>
              <a:rPr lang="en-US" sz="800" dirty="0">
                <a:solidFill>
                  <a:srgbClr val="FFFFFF"/>
                </a:solidFill>
                <a:latin typeface="Amazon Ember Regular" charset="0"/>
              </a:rPr>
              <a:t>2014</a:t>
            </a:r>
          </a:p>
        </p:txBody>
      </p:sp>
      <p:sp>
        <p:nvSpPr>
          <p:cNvPr id="311" name="TextBox 310">
            <a:extLst>
              <a:ext uri="{FF2B5EF4-FFF2-40B4-BE49-F238E27FC236}">
                <a16:creationId xmlns:a16="http://schemas.microsoft.com/office/drawing/2014/main" id="{6B49CBD4-EDAE-1747-B47F-0A264EAF4E2A}"/>
              </a:ext>
            </a:extLst>
          </p:cNvPr>
          <p:cNvSpPr txBox="1"/>
          <p:nvPr/>
        </p:nvSpPr>
        <p:spPr>
          <a:xfrm>
            <a:off x="5945380" y="4409663"/>
            <a:ext cx="476623" cy="215444"/>
          </a:xfrm>
          <a:prstGeom prst="rect">
            <a:avLst/>
          </a:prstGeom>
          <a:noFill/>
        </p:spPr>
        <p:txBody>
          <a:bodyPr wrap="square" rtlCol="0">
            <a:spAutoFit/>
          </a:bodyPr>
          <a:lstStyle/>
          <a:p>
            <a:pPr>
              <a:defRPr/>
            </a:pPr>
            <a:r>
              <a:rPr lang="en-US" sz="800" dirty="0">
                <a:solidFill>
                  <a:srgbClr val="FFFFFF"/>
                </a:solidFill>
                <a:latin typeface="Amazon Ember Regular" charset="0"/>
              </a:rPr>
              <a:t>2016</a:t>
            </a:r>
          </a:p>
        </p:txBody>
      </p:sp>
      <p:sp>
        <p:nvSpPr>
          <p:cNvPr id="312" name="TextBox 311">
            <a:extLst>
              <a:ext uri="{FF2B5EF4-FFF2-40B4-BE49-F238E27FC236}">
                <a16:creationId xmlns:a16="http://schemas.microsoft.com/office/drawing/2014/main" id="{2DB3DB3D-489D-A446-B5DF-D3BF8331FF15}"/>
              </a:ext>
            </a:extLst>
          </p:cNvPr>
          <p:cNvSpPr txBox="1"/>
          <p:nvPr/>
        </p:nvSpPr>
        <p:spPr>
          <a:xfrm>
            <a:off x="7266668" y="4409663"/>
            <a:ext cx="476623" cy="215444"/>
          </a:xfrm>
          <a:prstGeom prst="rect">
            <a:avLst/>
          </a:prstGeom>
          <a:noFill/>
        </p:spPr>
        <p:txBody>
          <a:bodyPr wrap="square" rtlCol="0">
            <a:spAutoFit/>
          </a:bodyPr>
          <a:lstStyle/>
          <a:p>
            <a:pPr>
              <a:defRPr/>
            </a:pPr>
            <a:r>
              <a:rPr lang="en-US" sz="800" dirty="0">
                <a:solidFill>
                  <a:srgbClr val="FFFFFF"/>
                </a:solidFill>
                <a:latin typeface="Amazon Ember Regular" charset="0"/>
              </a:rPr>
              <a:t>2018</a:t>
            </a:r>
          </a:p>
        </p:txBody>
      </p:sp>
      <p:sp>
        <p:nvSpPr>
          <p:cNvPr id="313" name="TextBox 312">
            <a:extLst>
              <a:ext uri="{FF2B5EF4-FFF2-40B4-BE49-F238E27FC236}">
                <a16:creationId xmlns:a16="http://schemas.microsoft.com/office/drawing/2014/main" id="{8711F3CF-F274-DB47-BC01-1D75E1FF8701}"/>
              </a:ext>
            </a:extLst>
          </p:cNvPr>
          <p:cNvSpPr txBox="1"/>
          <p:nvPr/>
        </p:nvSpPr>
        <p:spPr>
          <a:xfrm>
            <a:off x="8305760" y="4409663"/>
            <a:ext cx="476624" cy="215444"/>
          </a:xfrm>
          <a:prstGeom prst="rect">
            <a:avLst/>
          </a:prstGeom>
          <a:noFill/>
        </p:spPr>
        <p:txBody>
          <a:bodyPr wrap="square" rtlCol="0">
            <a:spAutoFit/>
          </a:bodyPr>
          <a:lstStyle/>
          <a:p>
            <a:pPr>
              <a:defRPr/>
            </a:pPr>
            <a:r>
              <a:rPr lang="en-US" sz="800" dirty="0">
                <a:solidFill>
                  <a:srgbClr val="FFFFFF"/>
                </a:solidFill>
                <a:latin typeface="Amazon Ember Regular" charset="0"/>
              </a:rPr>
              <a:t>Today</a:t>
            </a:r>
          </a:p>
        </p:txBody>
      </p:sp>
      <p:grpSp>
        <p:nvGrpSpPr>
          <p:cNvPr id="24" name="Group 23">
            <a:extLst>
              <a:ext uri="{FF2B5EF4-FFF2-40B4-BE49-F238E27FC236}">
                <a16:creationId xmlns:a16="http://schemas.microsoft.com/office/drawing/2014/main" id="{531E266E-2666-5946-9B10-ADC0494B9C46}"/>
              </a:ext>
            </a:extLst>
          </p:cNvPr>
          <p:cNvGrpSpPr/>
          <p:nvPr/>
        </p:nvGrpSpPr>
        <p:grpSpPr>
          <a:xfrm>
            <a:off x="7255542" y="3253861"/>
            <a:ext cx="1484231" cy="305853"/>
            <a:chOff x="11608866" y="5279747"/>
            <a:chExt cx="2374770" cy="489365"/>
          </a:xfrm>
        </p:grpSpPr>
        <p:sp>
          <p:nvSpPr>
            <p:cNvPr id="21" name="Rectangle 20">
              <a:extLst>
                <a:ext uri="{FF2B5EF4-FFF2-40B4-BE49-F238E27FC236}">
                  <a16:creationId xmlns:a16="http://schemas.microsoft.com/office/drawing/2014/main" id="{1820F3DB-AF06-D84B-BC60-188A87E6E9BD}"/>
                </a:ext>
              </a:extLst>
            </p:cNvPr>
            <p:cNvSpPr/>
            <p:nvPr/>
          </p:nvSpPr>
          <p:spPr bwMode="auto">
            <a:xfrm>
              <a:off x="11608866" y="5402624"/>
              <a:ext cx="214526" cy="2145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sp>
          <p:nvSpPr>
            <p:cNvPr id="22" name="TextBox 21">
              <a:extLst>
                <a:ext uri="{FF2B5EF4-FFF2-40B4-BE49-F238E27FC236}">
                  <a16:creationId xmlns:a16="http://schemas.microsoft.com/office/drawing/2014/main" id="{38000E4E-FB93-5E4A-86BF-2AF97125367F}"/>
                </a:ext>
              </a:extLst>
            </p:cNvPr>
            <p:cNvSpPr txBox="1"/>
            <p:nvPr/>
          </p:nvSpPr>
          <p:spPr>
            <a:xfrm>
              <a:off x="11770208" y="5279747"/>
              <a:ext cx="2213428" cy="489365"/>
            </a:xfrm>
            <a:prstGeom prst="rect">
              <a:avLst/>
            </a:prstGeom>
            <a:noFill/>
          </p:spPr>
          <p:txBody>
            <a:bodyPr wrap="none" lIns="114300" tIns="91440" rIns="114300" bIns="91440" rtlCol="0">
              <a:spAutoFit/>
            </a:bodyPr>
            <a:lstStyle/>
            <a:p>
              <a:pPr defTabSz="685758">
                <a:lnSpc>
                  <a:spcPct val="90000"/>
                </a:lnSpc>
                <a:spcAft>
                  <a:spcPts val="1125"/>
                </a:spcAft>
              </a:pPr>
              <a:r>
                <a:rPr lang="en-US" sz="875" dirty="0">
                  <a:gradFill>
                    <a:gsLst>
                      <a:gs pos="2917">
                        <a:srgbClr val="FFFFFF"/>
                      </a:gs>
                      <a:gs pos="30000">
                        <a:srgbClr val="FFFFFF"/>
                      </a:gs>
                    </a:gsLst>
                    <a:lin ang="5400000" scaled="0"/>
                  </a:gradFill>
                  <a:latin typeface="Amazon Ember"/>
                </a:rPr>
                <a:t>Windows Server &amp; EC2</a:t>
              </a:r>
            </a:p>
          </p:txBody>
        </p:sp>
      </p:grpSp>
      <p:grpSp>
        <p:nvGrpSpPr>
          <p:cNvPr id="25" name="Group 24">
            <a:extLst>
              <a:ext uri="{FF2B5EF4-FFF2-40B4-BE49-F238E27FC236}">
                <a16:creationId xmlns:a16="http://schemas.microsoft.com/office/drawing/2014/main" id="{D7207F7E-E76C-434C-AF20-10B3C2ABD541}"/>
              </a:ext>
            </a:extLst>
          </p:cNvPr>
          <p:cNvGrpSpPr/>
          <p:nvPr/>
        </p:nvGrpSpPr>
        <p:grpSpPr>
          <a:xfrm>
            <a:off x="7255540" y="3460817"/>
            <a:ext cx="894326" cy="305853"/>
            <a:chOff x="11608866" y="5610876"/>
            <a:chExt cx="1430921" cy="489365"/>
          </a:xfrm>
        </p:grpSpPr>
        <p:sp>
          <p:nvSpPr>
            <p:cNvPr id="335" name="TextBox 334">
              <a:extLst>
                <a:ext uri="{FF2B5EF4-FFF2-40B4-BE49-F238E27FC236}">
                  <a16:creationId xmlns:a16="http://schemas.microsoft.com/office/drawing/2014/main" id="{C42A0A0C-1AAB-3540-9375-82A7EED47DCA}"/>
                </a:ext>
              </a:extLst>
            </p:cNvPr>
            <p:cNvSpPr txBox="1"/>
            <p:nvPr/>
          </p:nvSpPr>
          <p:spPr>
            <a:xfrm>
              <a:off x="11770208" y="5610876"/>
              <a:ext cx="1269579" cy="489365"/>
            </a:xfrm>
            <a:prstGeom prst="rect">
              <a:avLst/>
            </a:prstGeom>
            <a:noFill/>
          </p:spPr>
          <p:txBody>
            <a:bodyPr wrap="none" lIns="114300" tIns="91440" rIns="114300" bIns="91440" rtlCol="0">
              <a:spAutoFit/>
            </a:bodyPr>
            <a:lstStyle/>
            <a:p>
              <a:pPr defTabSz="685758">
                <a:lnSpc>
                  <a:spcPct val="90000"/>
                </a:lnSpc>
                <a:spcAft>
                  <a:spcPts val="1125"/>
                </a:spcAft>
              </a:pPr>
              <a:r>
                <a:rPr lang="en-US" sz="875" dirty="0">
                  <a:gradFill>
                    <a:gsLst>
                      <a:gs pos="2917">
                        <a:srgbClr val="FFFFFF"/>
                      </a:gs>
                      <a:gs pos="30000">
                        <a:srgbClr val="FFFFFF"/>
                      </a:gs>
                    </a:gsLst>
                    <a:lin ang="5400000" scaled="0"/>
                  </a:gradFill>
                  <a:latin typeface="Amazon Ember"/>
                </a:rPr>
                <a:t>SQL Server</a:t>
              </a:r>
            </a:p>
          </p:txBody>
        </p:sp>
        <p:sp>
          <p:nvSpPr>
            <p:cNvPr id="338" name="Rectangle 337">
              <a:extLst>
                <a:ext uri="{FF2B5EF4-FFF2-40B4-BE49-F238E27FC236}">
                  <a16:creationId xmlns:a16="http://schemas.microsoft.com/office/drawing/2014/main" id="{04D3D681-3ADB-584C-9373-9295566EAC41}"/>
                </a:ext>
              </a:extLst>
            </p:cNvPr>
            <p:cNvSpPr/>
            <p:nvPr/>
          </p:nvSpPr>
          <p:spPr bwMode="auto">
            <a:xfrm>
              <a:off x="11608866" y="5735213"/>
              <a:ext cx="214526" cy="2145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grpSp>
        <p:nvGrpSpPr>
          <p:cNvPr id="26" name="Group 25">
            <a:extLst>
              <a:ext uri="{FF2B5EF4-FFF2-40B4-BE49-F238E27FC236}">
                <a16:creationId xmlns:a16="http://schemas.microsoft.com/office/drawing/2014/main" id="{675B4057-F878-BC47-8EC9-9836C385490E}"/>
              </a:ext>
            </a:extLst>
          </p:cNvPr>
          <p:cNvGrpSpPr/>
          <p:nvPr/>
        </p:nvGrpSpPr>
        <p:grpSpPr>
          <a:xfrm>
            <a:off x="7255547" y="3670011"/>
            <a:ext cx="594565" cy="305853"/>
            <a:chOff x="11608866" y="5945587"/>
            <a:chExt cx="951304" cy="489365"/>
          </a:xfrm>
        </p:grpSpPr>
        <p:sp>
          <p:nvSpPr>
            <p:cNvPr id="336" name="TextBox 335">
              <a:extLst>
                <a:ext uri="{FF2B5EF4-FFF2-40B4-BE49-F238E27FC236}">
                  <a16:creationId xmlns:a16="http://schemas.microsoft.com/office/drawing/2014/main" id="{9C75603E-AD95-EC44-8276-32CA16F09B8C}"/>
                </a:ext>
              </a:extLst>
            </p:cNvPr>
            <p:cNvSpPr txBox="1"/>
            <p:nvPr/>
          </p:nvSpPr>
          <p:spPr>
            <a:xfrm>
              <a:off x="11770209" y="5945587"/>
              <a:ext cx="789961" cy="489365"/>
            </a:xfrm>
            <a:prstGeom prst="rect">
              <a:avLst/>
            </a:prstGeom>
            <a:noFill/>
          </p:spPr>
          <p:txBody>
            <a:bodyPr wrap="none" lIns="114300" tIns="91440" rIns="114300" bIns="91440" rtlCol="0">
              <a:spAutoFit/>
            </a:bodyPr>
            <a:lstStyle/>
            <a:p>
              <a:pPr defTabSz="685758">
                <a:lnSpc>
                  <a:spcPct val="90000"/>
                </a:lnSpc>
                <a:spcAft>
                  <a:spcPts val="1125"/>
                </a:spcAft>
              </a:pPr>
              <a:r>
                <a:rPr lang="en-US" sz="875" dirty="0">
                  <a:gradFill>
                    <a:gsLst>
                      <a:gs pos="2917">
                        <a:srgbClr val="FFFFFF"/>
                      </a:gs>
                      <a:gs pos="30000">
                        <a:srgbClr val="FFFFFF"/>
                      </a:gs>
                    </a:gsLst>
                    <a:lin ang="5400000" scaled="0"/>
                  </a:gradFill>
                  <a:latin typeface="Amazon Ember"/>
                </a:rPr>
                <a:t>.NET </a:t>
              </a:r>
            </a:p>
          </p:txBody>
        </p:sp>
        <p:sp>
          <p:nvSpPr>
            <p:cNvPr id="339" name="Rectangle 338">
              <a:extLst>
                <a:ext uri="{FF2B5EF4-FFF2-40B4-BE49-F238E27FC236}">
                  <a16:creationId xmlns:a16="http://schemas.microsoft.com/office/drawing/2014/main" id="{6E04391E-888F-2649-8B62-1660A4CB85E3}"/>
                </a:ext>
              </a:extLst>
            </p:cNvPr>
            <p:cNvSpPr/>
            <p:nvPr/>
          </p:nvSpPr>
          <p:spPr bwMode="auto">
            <a:xfrm>
              <a:off x="11608866" y="6072461"/>
              <a:ext cx="214526" cy="21452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F2864B23-CA0C-9D45-B360-BA824EEF99B6}"/>
              </a:ext>
            </a:extLst>
          </p:cNvPr>
          <p:cNvGrpSpPr/>
          <p:nvPr/>
        </p:nvGrpSpPr>
        <p:grpSpPr>
          <a:xfrm>
            <a:off x="7255542" y="3885135"/>
            <a:ext cx="1301489" cy="305853"/>
            <a:chOff x="11608866" y="6289785"/>
            <a:chExt cx="2082381" cy="489365"/>
          </a:xfrm>
        </p:grpSpPr>
        <p:sp>
          <p:nvSpPr>
            <p:cNvPr id="337" name="TextBox 336">
              <a:extLst>
                <a:ext uri="{FF2B5EF4-FFF2-40B4-BE49-F238E27FC236}">
                  <a16:creationId xmlns:a16="http://schemas.microsoft.com/office/drawing/2014/main" id="{7E8C1FD6-444C-5B4E-A271-24A5A4A7F577}"/>
                </a:ext>
              </a:extLst>
            </p:cNvPr>
            <p:cNvSpPr txBox="1"/>
            <p:nvPr/>
          </p:nvSpPr>
          <p:spPr>
            <a:xfrm>
              <a:off x="11770208" y="6289785"/>
              <a:ext cx="1921039" cy="489365"/>
            </a:xfrm>
            <a:prstGeom prst="rect">
              <a:avLst/>
            </a:prstGeom>
            <a:noFill/>
          </p:spPr>
          <p:txBody>
            <a:bodyPr wrap="none" lIns="114300" tIns="91440" rIns="114300" bIns="91440" rtlCol="0">
              <a:spAutoFit/>
            </a:bodyPr>
            <a:lstStyle/>
            <a:p>
              <a:pPr defTabSz="685758">
                <a:lnSpc>
                  <a:spcPct val="90000"/>
                </a:lnSpc>
                <a:spcAft>
                  <a:spcPts val="1125"/>
                </a:spcAft>
              </a:pPr>
              <a:r>
                <a:rPr lang="en-US" sz="875" dirty="0">
                  <a:gradFill>
                    <a:gsLst>
                      <a:gs pos="2917">
                        <a:srgbClr val="FFFFFF"/>
                      </a:gs>
                      <a:gs pos="30000">
                        <a:srgbClr val="FFFFFF"/>
                      </a:gs>
                    </a:gsLst>
                    <a:lin ang="5400000" scaled="0"/>
                  </a:gradFill>
                  <a:latin typeface="Amazon Ember"/>
                </a:rPr>
                <a:t>App Modernization</a:t>
              </a:r>
            </a:p>
          </p:txBody>
        </p:sp>
        <p:sp>
          <p:nvSpPr>
            <p:cNvPr id="340" name="Rectangle 339">
              <a:extLst>
                <a:ext uri="{FF2B5EF4-FFF2-40B4-BE49-F238E27FC236}">
                  <a16:creationId xmlns:a16="http://schemas.microsoft.com/office/drawing/2014/main" id="{C85C782F-0083-C74B-AF88-FE0143AC35C6}"/>
                </a:ext>
              </a:extLst>
            </p:cNvPr>
            <p:cNvSpPr/>
            <p:nvPr/>
          </p:nvSpPr>
          <p:spPr bwMode="auto">
            <a:xfrm>
              <a:off x="11608866" y="6408307"/>
              <a:ext cx="214526" cy="21452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sp>
        <p:nvSpPr>
          <p:cNvPr id="128" name="Rectangle 127">
            <a:extLst>
              <a:ext uri="{FF2B5EF4-FFF2-40B4-BE49-F238E27FC236}">
                <a16:creationId xmlns:a16="http://schemas.microsoft.com/office/drawing/2014/main" id="{432D2515-4835-4629-ABCC-1C3046A16D80}"/>
              </a:ext>
            </a:extLst>
          </p:cNvPr>
          <p:cNvSpPr/>
          <p:nvPr/>
        </p:nvSpPr>
        <p:spPr>
          <a:xfrm>
            <a:off x="664640" y="886009"/>
            <a:ext cx="4924449" cy="698259"/>
          </a:xfrm>
          <a:prstGeom prst="rect">
            <a:avLst/>
          </a:prstGeom>
        </p:spPr>
        <p:txBody>
          <a:bodyPr wrap="square" anchor="ctr" anchorCtr="0">
            <a:noAutofit/>
          </a:bodyPr>
          <a:lstStyle/>
          <a:p>
            <a:pPr defTabSz="685800">
              <a:lnSpc>
                <a:spcPct val="90000"/>
              </a:lnSpc>
              <a:spcBef>
                <a:spcPts val="1600"/>
              </a:spcBef>
              <a:defRPr/>
            </a:pPr>
            <a:r>
              <a:rPr lang="en-US" sz="2500" dirty="0">
                <a:solidFill>
                  <a:schemeClr val="accent6"/>
                </a:solidFill>
                <a:latin typeface="Amazon Ember Regular"/>
                <a:ea typeface="Amazon Ember" panose="020B0603020204020204" pitchFamily="34" charset="0"/>
                <a:cs typeface="Amazon Ember" panose="020B0603020204020204" pitchFamily="34" charset="0"/>
              </a:rPr>
              <a:t>143</a:t>
            </a:r>
            <a:r>
              <a:rPr lang="en-US" sz="1500" dirty="0">
                <a:solidFill>
                  <a:schemeClr val="accent6"/>
                </a:solidFill>
                <a:latin typeface="Amazon Ember Regular"/>
                <a:ea typeface="Amazon Ember" panose="020B0603020204020204" pitchFamily="34" charset="0"/>
                <a:cs typeface="Amazon Ember" panose="020B0603020204020204" pitchFamily="34" charset="0"/>
              </a:rPr>
              <a:t> </a:t>
            </a:r>
            <a:r>
              <a:rPr lang="en-US" sz="1500" dirty="0">
                <a:solidFill>
                  <a:srgbClr val="FFFFFF"/>
                </a:solidFill>
                <a:latin typeface="Amazon Ember Regular"/>
                <a:ea typeface="Amazon Ember Light" panose="020B0403020204020204" pitchFamily="34" charset="0"/>
                <a:cs typeface="Amazon Ember Light" panose="020B0403020204020204" pitchFamily="34" charset="0"/>
              </a:rPr>
              <a:t>instance types, 37 instance families</a:t>
            </a:r>
            <a:endParaRPr lang="en-US" sz="1625" dirty="0">
              <a:solidFill>
                <a:srgbClr val="FFFFFF"/>
              </a:solidFill>
              <a:latin typeface="Amazon Ember Regular"/>
              <a:ea typeface="Amazon Ember Light" panose="020B0403020204020204" pitchFamily="34" charset="0"/>
              <a:cs typeface="Amazon Ember Light" panose="020B0403020204020204" pitchFamily="34" charset="0"/>
            </a:endParaRPr>
          </a:p>
        </p:txBody>
      </p:sp>
      <p:sp>
        <p:nvSpPr>
          <p:cNvPr id="130" name="Rectangle 129">
            <a:extLst>
              <a:ext uri="{FF2B5EF4-FFF2-40B4-BE49-F238E27FC236}">
                <a16:creationId xmlns:a16="http://schemas.microsoft.com/office/drawing/2014/main" id="{9B6688CC-0F9E-4100-BEEB-274C5BA135B8}"/>
              </a:ext>
            </a:extLst>
          </p:cNvPr>
          <p:cNvSpPr/>
          <p:nvPr/>
        </p:nvSpPr>
        <p:spPr>
          <a:xfrm>
            <a:off x="664640" y="1323356"/>
            <a:ext cx="4924449" cy="698259"/>
          </a:xfrm>
          <a:prstGeom prst="rect">
            <a:avLst/>
          </a:prstGeom>
        </p:spPr>
        <p:txBody>
          <a:bodyPr wrap="square" anchor="ctr" anchorCtr="0">
            <a:noAutofit/>
          </a:bodyPr>
          <a:lstStyle/>
          <a:p>
            <a:pPr defTabSz="685800">
              <a:lnSpc>
                <a:spcPct val="90000"/>
              </a:lnSpc>
              <a:spcBef>
                <a:spcPts val="1600"/>
              </a:spcBef>
              <a:defRPr/>
            </a:pPr>
            <a:r>
              <a:rPr lang="en-US" sz="2500" dirty="0">
                <a:noFill/>
                <a:latin typeface="Amazon Ember Regular"/>
                <a:ea typeface="Amazon Ember" panose="020B0603020204020204" pitchFamily="34" charset="0"/>
                <a:cs typeface="Amazon Ember" panose="020B0603020204020204" pitchFamily="34" charset="0"/>
              </a:rPr>
              <a:t>0</a:t>
            </a:r>
            <a:r>
              <a:rPr lang="en-US" sz="2500" dirty="0">
                <a:solidFill>
                  <a:schemeClr val="accent6"/>
                </a:solidFill>
                <a:latin typeface="Amazon Ember Regular"/>
                <a:ea typeface="Amazon Ember" panose="020B0603020204020204" pitchFamily="34" charset="0"/>
                <a:cs typeface="Amazon Ember" panose="020B0603020204020204" pitchFamily="34" charset="0"/>
              </a:rPr>
              <a:t>60</a:t>
            </a:r>
            <a:r>
              <a:rPr lang="en-US" sz="1500" dirty="0">
                <a:solidFill>
                  <a:srgbClr val="D232AA"/>
                </a:solidFill>
                <a:latin typeface="Amazon Ember Regular"/>
                <a:ea typeface="Amazon Ember" panose="020B0603020204020204" pitchFamily="34" charset="0"/>
                <a:cs typeface="Amazon Ember" panose="020B0603020204020204" pitchFamily="34" charset="0"/>
              </a:rPr>
              <a:t> </a:t>
            </a:r>
            <a:r>
              <a:rPr lang="en-US" sz="1500" dirty="0">
                <a:solidFill>
                  <a:srgbClr val="FFFFFF"/>
                </a:solidFill>
                <a:latin typeface="Amazon Ember Regular"/>
                <a:ea typeface="Amazon Ember Light" panose="020B0403020204020204" pitchFamily="34" charset="0"/>
                <a:cs typeface="Amazon Ember Light" panose="020B0403020204020204" pitchFamily="34" charset="0"/>
              </a:rPr>
              <a:t>different AMIs for Windows workloads</a:t>
            </a:r>
            <a:endParaRPr lang="en-US" sz="1625" dirty="0">
              <a:solidFill>
                <a:srgbClr val="FFFFFF"/>
              </a:solidFill>
              <a:latin typeface="Amazon Ember Regular"/>
              <a:ea typeface="Amazon Ember Light" panose="020B0403020204020204" pitchFamily="34" charset="0"/>
              <a:cs typeface="Amazon Ember Light" panose="020B0403020204020204" pitchFamily="34" charset="0"/>
            </a:endParaRPr>
          </a:p>
        </p:txBody>
      </p:sp>
      <p:grpSp>
        <p:nvGrpSpPr>
          <p:cNvPr id="4" name="Group 3">
            <a:extLst>
              <a:ext uri="{FF2B5EF4-FFF2-40B4-BE49-F238E27FC236}">
                <a16:creationId xmlns:a16="http://schemas.microsoft.com/office/drawing/2014/main" id="{00E4702D-8D4A-724D-B4B6-1298C0F419F5}"/>
              </a:ext>
            </a:extLst>
          </p:cNvPr>
          <p:cNvGrpSpPr/>
          <p:nvPr/>
        </p:nvGrpSpPr>
        <p:grpSpPr>
          <a:xfrm>
            <a:off x="5142972" y="589108"/>
            <a:ext cx="3592460" cy="2392092"/>
            <a:chOff x="8228755" y="1016146"/>
            <a:chExt cx="5747936" cy="3827343"/>
          </a:xfrm>
        </p:grpSpPr>
        <p:sp>
          <p:nvSpPr>
            <p:cNvPr id="249" name="Rectangle 248">
              <a:extLst>
                <a:ext uri="{FF2B5EF4-FFF2-40B4-BE49-F238E27FC236}">
                  <a16:creationId xmlns:a16="http://schemas.microsoft.com/office/drawing/2014/main" id="{F3936A38-7AE4-A04F-B55B-28CF5EEA95F3}"/>
                </a:ext>
              </a:extLst>
            </p:cNvPr>
            <p:cNvSpPr/>
            <p:nvPr/>
          </p:nvSpPr>
          <p:spPr>
            <a:xfrm>
              <a:off x="10598919" y="3103856"/>
              <a:ext cx="3257099" cy="332398"/>
            </a:xfrm>
            <a:prstGeom prst="rect">
              <a:avLst/>
            </a:prstGeom>
          </p:spPr>
          <p:txBody>
            <a:bodyPr wrap="square">
              <a:spAutoFit/>
            </a:bodyPr>
            <a:lstStyle/>
            <a:p>
              <a:pPr defTabSz="685800">
                <a:defRPr/>
              </a:pPr>
              <a:r>
                <a:rPr lang="en-US" sz="750" dirty="0">
                  <a:solidFill>
                    <a:srgbClr val="50AA4B"/>
                  </a:solidFill>
                  <a:latin typeface="Amazon Ember" panose="020B0603020204020204" pitchFamily="34" charset="0"/>
                  <a:ea typeface="Amazon Ember" panose="020B0603020204020204" pitchFamily="34" charset="0"/>
                  <a:cs typeface="Amazon Ember" panose="020B0603020204020204" pitchFamily="34" charset="0"/>
                </a:rPr>
                <a:t>.NET Core &amp; </a:t>
              </a:r>
              <a:r>
                <a:rPr lang="en-US" sz="750" dirty="0" err="1">
                  <a:solidFill>
                    <a:srgbClr val="50AA4B"/>
                  </a:solidFill>
                  <a:latin typeface="Amazon Ember" panose="020B0603020204020204" pitchFamily="34" charset="0"/>
                  <a:ea typeface="Amazon Ember" panose="020B0603020204020204" pitchFamily="34" charset="0"/>
                  <a:cs typeface="Amazon Ember" panose="020B0603020204020204" pitchFamily="34" charset="0"/>
                </a:rPr>
                <a:t>Powershell</a:t>
              </a:r>
              <a:r>
                <a:rPr lang="en-US" sz="750" dirty="0">
                  <a:solidFill>
                    <a:srgbClr val="50AA4B"/>
                  </a:solidFill>
                  <a:latin typeface="Amazon Ember" panose="020B0603020204020204" pitchFamily="34" charset="0"/>
                  <a:ea typeface="Amazon Ember" panose="020B0603020204020204" pitchFamily="34" charset="0"/>
                  <a:cs typeface="Amazon Ember" panose="020B0603020204020204" pitchFamily="34" charset="0"/>
                </a:rPr>
                <a:t> on AL2/Ubuntu</a:t>
              </a:r>
            </a:p>
          </p:txBody>
        </p:sp>
        <p:sp>
          <p:nvSpPr>
            <p:cNvPr id="131" name="Rectangle 130">
              <a:extLst>
                <a:ext uri="{FF2B5EF4-FFF2-40B4-BE49-F238E27FC236}">
                  <a16:creationId xmlns:a16="http://schemas.microsoft.com/office/drawing/2014/main" id="{529A6089-2FF3-2A4F-8026-EED1AF719975}"/>
                </a:ext>
              </a:extLst>
            </p:cNvPr>
            <p:cNvSpPr/>
            <p:nvPr/>
          </p:nvSpPr>
          <p:spPr>
            <a:xfrm>
              <a:off x="8228755" y="2912963"/>
              <a:ext cx="2296014" cy="332398"/>
            </a:xfrm>
            <a:prstGeom prst="rect">
              <a:avLst/>
            </a:prstGeom>
          </p:spPr>
          <p:txBody>
            <a:bodyPr wrap="none">
              <a:spAutoFit/>
            </a:bodyPr>
            <a:lstStyle/>
            <a:p>
              <a:pPr algn="r" defTabSz="685800">
                <a:defRPr/>
              </a:pPr>
              <a:r>
                <a:rPr lang="en-US" sz="750" dirty="0">
                  <a:solidFill>
                    <a:srgbClr val="50AA4B"/>
                  </a:solidFill>
                  <a:latin typeface="Amazon Ember" panose="020B0603020204020204" pitchFamily="34" charset="0"/>
                  <a:ea typeface="Amazon Ember" panose="020B0603020204020204" pitchFamily="34" charset="0"/>
                  <a:cs typeface="Amazon Ember" panose="020B0603020204020204" pitchFamily="34" charset="0"/>
                </a:rPr>
                <a:t>Windows Deep Learning AMI</a:t>
              </a:r>
            </a:p>
          </p:txBody>
        </p:sp>
        <p:sp>
          <p:nvSpPr>
            <p:cNvPr id="248" name="Oval 247">
              <a:extLst>
                <a:ext uri="{FF2B5EF4-FFF2-40B4-BE49-F238E27FC236}">
                  <a16:creationId xmlns:a16="http://schemas.microsoft.com/office/drawing/2014/main" id="{EB9AF18F-ED62-904C-8FAA-98DAF93E36E7}"/>
                </a:ext>
              </a:extLst>
            </p:cNvPr>
            <p:cNvSpPr/>
            <p:nvPr/>
          </p:nvSpPr>
          <p:spPr>
            <a:xfrm flipH="1">
              <a:off x="10549998" y="2962252"/>
              <a:ext cx="103309" cy="408515"/>
            </a:xfrm>
            <a:prstGeom prst="ellipse">
              <a:avLst/>
            </a:prstGeom>
            <a:solidFill>
              <a:schemeClr val="bg1"/>
            </a:solidFill>
            <a:ln w="952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3707" tIns="13707" rIns="13707" bIns="13707" numCol="1" spcCol="14288" rtlCol="0" anchor="ctr">
              <a:spAutoFit/>
            </a:bodyPr>
            <a:lstStyle/>
            <a:p>
              <a:pPr algn="ctr" defTabSz="412730" latinLnBrk="1" hangingPunct="0">
                <a:defRPr/>
              </a:pPr>
              <a:endParaRPr lang="en-US" sz="1000" dirty="0">
                <a:solidFill>
                  <a:srgbClr val="1D516C"/>
                </a:solidFill>
                <a:latin typeface="Arial"/>
                <a:sym typeface="Helvetica Light"/>
              </a:endParaRPr>
            </a:p>
          </p:txBody>
        </p:sp>
        <p:sp>
          <p:nvSpPr>
            <p:cNvPr id="256" name="Rectangle 255">
              <a:extLst>
                <a:ext uri="{FF2B5EF4-FFF2-40B4-BE49-F238E27FC236}">
                  <a16:creationId xmlns:a16="http://schemas.microsoft.com/office/drawing/2014/main" id="{F58BCDC0-1059-0B4B-91C9-27655AFE1F2A}"/>
                </a:ext>
              </a:extLst>
            </p:cNvPr>
            <p:cNvSpPr/>
            <p:nvPr/>
          </p:nvSpPr>
          <p:spPr>
            <a:xfrm>
              <a:off x="11238802" y="2454703"/>
              <a:ext cx="2368851" cy="332398"/>
            </a:xfrm>
            <a:prstGeom prst="rect">
              <a:avLst/>
            </a:prstGeom>
          </p:spPr>
          <p:txBody>
            <a:bodyPr wrap="square">
              <a:spAutoFit/>
            </a:bodyPr>
            <a:lstStyle/>
            <a:p>
              <a:pPr defTabSz="685800">
                <a:defRPr/>
              </a:pPr>
              <a:r>
                <a:rPr lang="en-US" sz="750" dirty="0">
                  <a:solidFill>
                    <a:srgbClr val="92D050"/>
                  </a:solidFill>
                  <a:latin typeface="Amazon Ember" panose="020B0603020204020204" pitchFamily="34" charset="0"/>
                  <a:ea typeface="Amazon Ember" panose="020B0603020204020204" pitchFamily="34" charset="0"/>
                  <a:cs typeface="Amazon Ember" panose="020B0603020204020204" pitchFamily="34" charset="0"/>
                </a:rPr>
                <a:t>.</a:t>
              </a:r>
              <a:r>
                <a:rPr lang="en-US" sz="750" dirty="0">
                  <a:solidFill>
                    <a:srgbClr val="50AA4B"/>
                  </a:solidFill>
                  <a:latin typeface="Amazon Ember" panose="020B0603020204020204" pitchFamily="34" charset="0"/>
                  <a:ea typeface="Amazon Ember" panose="020B0603020204020204" pitchFamily="34" charset="0"/>
                  <a:cs typeface="Amazon Ember" panose="020B0603020204020204" pitchFamily="34" charset="0"/>
                </a:rPr>
                <a:t>NET Core 2.1 on Linux AMIs</a:t>
              </a:r>
            </a:p>
          </p:txBody>
        </p:sp>
        <p:sp>
          <p:nvSpPr>
            <p:cNvPr id="246" name="Rectangle 245">
              <a:extLst>
                <a:ext uri="{FF2B5EF4-FFF2-40B4-BE49-F238E27FC236}">
                  <a16:creationId xmlns:a16="http://schemas.microsoft.com/office/drawing/2014/main" id="{A699D452-1030-CD43-8313-3795F32A614D}"/>
                </a:ext>
              </a:extLst>
            </p:cNvPr>
            <p:cNvSpPr/>
            <p:nvPr/>
          </p:nvSpPr>
          <p:spPr>
            <a:xfrm>
              <a:off x="12252558" y="1109075"/>
              <a:ext cx="1724133" cy="517063"/>
            </a:xfrm>
            <a:prstGeom prst="rect">
              <a:avLst/>
            </a:prstGeom>
          </p:spPr>
          <p:txBody>
            <a:bodyPr wrap="square">
              <a:spAutoFit/>
            </a:bodyPr>
            <a:lstStyle/>
            <a:p>
              <a:pPr defTabSz="685800">
                <a:defRPr/>
              </a:pPr>
              <a:r>
                <a:rPr lang="en-US" sz="750" dirty="0">
                  <a:solidFill>
                    <a:srgbClr val="50AA4B"/>
                  </a:solidFill>
                  <a:latin typeface="Amazon Ember" panose="020B0603020204020204" pitchFamily="34" charset="0"/>
                  <a:ea typeface="Amazon Ember" panose="020B0603020204020204" pitchFamily="34" charset="0"/>
                  <a:cs typeface="Amazon Ember" panose="020B0603020204020204" pitchFamily="34" charset="0"/>
                </a:rPr>
                <a:t>Lambda Support </a:t>
              </a:r>
              <a:br>
                <a:rPr lang="en-US" sz="750" dirty="0">
                  <a:solidFill>
                    <a:srgbClr val="50AA4B"/>
                  </a:solidFill>
                  <a:latin typeface="Amazon Ember" panose="020B0603020204020204" pitchFamily="34" charset="0"/>
                  <a:ea typeface="Amazon Ember" panose="020B0603020204020204" pitchFamily="34" charset="0"/>
                  <a:cs typeface="Amazon Ember" panose="020B0603020204020204" pitchFamily="34" charset="0"/>
                </a:rPr>
              </a:br>
              <a:r>
                <a:rPr lang="en-US" sz="750" dirty="0">
                  <a:solidFill>
                    <a:srgbClr val="50AA4B"/>
                  </a:solidFill>
                  <a:latin typeface="Amazon Ember" panose="020B0603020204020204" pitchFamily="34" charset="0"/>
                  <a:ea typeface="Amazon Ember" panose="020B0603020204020204" pitchFamily="34" charset="0"/>
                  <a:cs typeface="Amazon Ember" panose="020B0603020204020204" pitchFamily="34" charset="0"/>
                </a:rPr>
                <a:t>for PowerShell Core</a:t>
              </a:r>
            </a:p>
          </p:txBody>
        </p:sp>
        <p:sp>
          <p:nvSpPr>
            <p:cNvPr id="247" name="Oval 246">
              <a:extLst>
                <a:ext uri="{FF2B5EF4-FFF2-40B4-BE49-F238E27FC236}">
                  <a16:creationId xmlns:a16="http://schemas.microsoft.com/office/drawing/2014/main" id="{3938C27E-DB4C-2F4D-A9F0-08EEB8185C7C}"/>
                </a:ext>
              </a:extLst>
            </p:cNvPr>
            <p:cNvSpPr/>
            <p:nvPr/>
          </p:nvSpPr>
          <p:spPr>
            <a:xfrm flipH="1">
              <a:off x="12164724" y="1016146"/>
              <a:ext cx="105059" cy="408515"/>
            </a:xfrm>
            <a:prstGeom prst="ellipse">
              <a:avLst/>
            </a:prstGeom>
            <a:solidFill>
              <a:schemeClr val="bg1"/>
            </a:solidFill>
            <a:ln w="952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3707" tIns="13707" rIns="13707" bIns="13707" numCol="1" spcCol="14288" rtlCol="0" anchor="ctr">
              <a:spAutoFit/>
            </a:bodyPr>
            <a:lstStyle/>
            <a:p>
              <a:pPr algn="ctr" defTabSz="412730" latinLnBrk="1" hangingPunct="0">
                <a:defRPr/>
              </a:pPr>
              <a:endParaRPr lang="en-US" sz="1000">
                <a:solidFill>
                  <a:srgbClr val="1D516C"/>
                </a:solidFill>
                <a:latin typeface="Arial"/>
                <a:sym typeface="Helvetica Light"/>
              </a:endParaRPr>
            </a:p>
          </p:txBody>
        </p:sp>
        <p:sp>
          <p:nvSpPr>
            <p:cNvPr id="121" name="Rectangle 120">
              <a:extLst>
                <a:ext uri="{FF2B5EF4-FFF2-40B4-BE49-F238E27FC236}">
                  <a16:creationId xmlns:a16="http://schemas.microsoft.com/office/drawing/2014/main" id="{41BDC687-CD06-7A4D-9921-56583519B939}"/>
                </a:ext>
              </a:extLst>
            </p:cNvPr>
            <p:cNvSpPr/>
            <p:nvPr/>
          </p:nvSpPr>
          <p:spPr>
            <a:xfrm>
              <a:off x="9184981" y="4511091"/>
              <a:ext cx="3257101" cy="332398"/>
            </a:xfrm>
            <a:prstGeom prst="rect">
              <a:avLst/>
            </a:prstGeom>
          </p:spPr>
          <p:txBody>
            <a:bodyPr wrap="square">
              <a:spAutoFit/>
            </a:bodyPr>
            <a:lstStyle/>
            <a:p>
              <a:pPr defTabSz="685800">
                <a:defRPr/>
              </a:pPr>
              <a:r>
                <a:rPr lang="en-US" sz="750" dirty="0">
                  <a:solidFill>
                    <a:srgbClr val="50AA4B"/>
                  </a:solidFill>
                  <a:latin typeface="Amazon Ember" panose="020B0603020204020204" pitchFamily="34" charset="0"/>
                  <a:ea typeface="Amazon Ember" panose="020B0603020204020204" pitchFamily="34" charset="0"/>
                  <a:cs typeface="Amazon Ember" panose="020B0603020204020204" pitchFamily="34" charset="0"/>
                </a:rPr>
                <a:t>Amazon ECS for Windows Containers</a:t>
              </a:r>
            </a:p>
          </p:txBody>
        </p:sp>
      </p:grpSp>
      <p:grpSp>
        <p:nvGrpSpPr>
          <p:cNvPr id="2" name="Group 1">
            <a:extLst>
              <a:ext uri="{FF2B5EF4-FFF2-40B4-BE49-F238E27FC236}">
                <a16:creationId xmlns:a16="http://schemas.microsoft.com/office/drawing/2014/main" id="{BE88513D-C274-D141-86C8-C31E3A992502}"/>
              </a:ext>
            </a:extLst>
          </p:cNvPr>
          <p:cNvGrpSpPr/>
          <p:nvPr/>
        </p:nvGrpSpPr>
        <p:grpSpPr>
          <a:xfrm>
            <a:off x="780209" y="674687"/>
            <a:ext cx="8215518" cy="3695028"/>
            <a:chOff x="1248334" y="1153069"/>
            <a:chExt cx="13144829" cy="5912044"/>
          </a:xfrm>
        </p:grpSpPr>
        <p:grpSp>
          <p:nvGrpSpPr>
            <p:cNvPr id="3" name="Group 2">
              <a:extLst>
                <a:ext uri="{FF2B5EF4-FFF2-40B4-BE49-F238E27FC236}">
                  <a16:creationId xmlns:a16="http://schemas.microsoft.com/office/drawing/2014/main" id="{B35E4921-6FE0-F74F-BD0C-7F6013F6ED55}"/>
                </a:ext>
              </a:extLst>
            </p:cNvPr>
            <p:cNvGrpSpPr/>
            <p:nvPr/>
          </p:nvGrpSpPr>
          <p:grpSpPr>
            <a:xfrm>
              <a:off x="1248334" y="1746156"/>
              <a:ext cx="13144829" cy="5318957"/>
              <a:chOff x="1248334" y="1746156"/>
              <a:chExt cx="13144829" cy="5318957"/>
            </a:xfrm>
          </p:grpSpPr>
          <p:sp>
            <p:nvSpPr>
              <p:cNvPr id="239" name="TextBox 238">
                <a:extLst>
                  <a:ext uri="{FF2B5EF4-FFF2-40B4-BE49-F238E27FC236}">
                    <a16:creationId xmlns:a16="http://schemas.microsoft.com/office/drawing/2014/main" id="{492C4876-E5D2-0B48-AA57-3DC51CB508F0}"/>
                  </a:ext>
                </a:extLst>
              </p:cNvPr>
              <p:cNvSpPr txBox="1"/>
              <p:nvPr/>
            </p:nvSpPr>
            <p:spPr>
              <a:xfrm>
                <a:off x="7282785" y="5845307"/>
                <a:ext cx="2662317" cy="290157"/>
              </a:xfrm>
              <a:prstGeom prst="rect">
                <a:avLst/>
              </a:prstGeom>
              <a:noFill/>
            </p:spPr>
            <p:txBody>
              <a:bodyPr wrap="none" rtlCol="0">
                <a:noAutofit/>
              </a:bodyPr>
              <a:lstStyle/>
              <a:p>
                <a:pPr defTabSz="685800">
                  <a:defRPr/>
                </a:pPr>
                <a:r>
                  <a:rPr lang="en-US" sz="75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AWS Tools for Windows PowerShell </a:t>
                </a:r>
              </a:p>
            </p:txBody>
          </p:sp>
          <p:sp>
            <p:nvSpPr>
              <p:cNvPr id="233" name="TextBox 232">
                <a:extLst>
                  <a:ext uri="{FF2B5EF4-FFF2-40B4-BE49-F238E27FC236}">
                    <a16:creationId xmlns:a16="http://schemas.microsoft.com/office/drawing/2014/main" id="{9BB4E8AD-0A3B-F348-9C1B-9547C328B173}"/>
                  </a:ext>
                </a:extLst>
              </p:cNvPr>
              <p:cNvSpPr txBox="1"/>
              <p:nvPr/>
            </p:nvSpPr>
            <p:spPr>
              <a:xfrm>
                <a:off x="1248334" y="6859932"/>
                <a:ext cx="913090" cy="205181"/>
              </a:xfrm>
              <a:prstGeom prst="rect">
                <a:avLst/>
              </a:prstGeom>
              <a:noFill/>
            </p:spPr>
            <p:txBody>
              <a:bodyPr wrap="none" rtlCol="0" anchor="ctr">
                <a:noAutofit/>
              </a:bodyPr>
              <a:lstStyle/>
              <a:p>
                <a:pPr defTabSz="685800">
                  <a:defRPr/>
                </a:pPr>
                <a:r>
                  <a:rPr lang="en-US" sz="75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.NET SDK</a:t>
                </a:r>
              </a:p>
            </p:txBody>
          </p:sp>
          <p:sp>
            <p:nvSpPr>
              <p:cNvPr id="234" name="Oval 233">
                <a:extLst>
                  <a:ext uri="{FF2B5EF4-FFF2-40B4-BE49-F238E27FC236}">
                    <a16:creationId xmlns:a16="http://schemas.microsoft.com/office/drawing/2014/main" id="{1809BCAF-2E68-4349-99B0-9ABD9CBC2FFE}"/>
                  </a:ext>
                </a:extLst>
              </p:cNvPr>
              <p:cNvSpPr/>
              <p:nvPr/>
            </p:nvSpPr>
            <p:spPr>
              <a:xfrm flipH="1">
                <a:off x="1633337" y="6440939"/>
                <a:ext cx="105059" cy="408515"/>
              </a:xfrm>
              <a:prstGeom prst="ellipse">
                <a:avLst/>
              </a:prstGeom>
              <a:solidFill>
                <a:schemeClr val="bg1"/>
              </a:solidFill>
              <a:ln w="952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3707" tIns="13707" rIns="13707" bIns="13707" numCol="1" spcCol="14288" rtlCol="0" anchor="ctr">
                <a:spAutoFit/>
              </a:bodyPr>
              <a:lstStyle/>
              <a:p>
                <a:pPr algn="ctr" defTabSz="412730" latinLnBrk="1" hangingPunct="0">
                  <a:defRPr/>
                </a:pPr>
                <a:endParaRPr lang="en-US" sz="1000">
                  <a:solidFill>
                    <a:srgbClr val="1D516C"/>
                  </a:solidFill>
                  <a:latin typeface="Arial"/>
                  <a:sym typeface="Helvetica Light"/>
                </a:endParaRPr>
              </a:p>
            </p:txBody>
          </p:sp>
          <p:sp>
            <p:nvSpPr>
              <p:cNvPr id="236" name="Oval 235">
                <a:extLst>
                  <a:ext uri="{FF2B5EF4-FFF2-40B4-BE49-F238E27FC236}">
                    <a16:creationId xmlns:a16="http://schemas.microsoft.com/office/drawing/2014/main" id="{EAA31F91-8DA9-9C4E-B6E8-A3583A336DD1}"/>
                  </a:ext>
                </a:extLst>
              </p:cNvPr>
              <p:cNvSpPr/>
              <p:nvPr/>
            </p:nvSpPr>
            <p:spPr>
              <a:xfrm flipH="1">
                <a:off x="11415747" y="1997110"/>
                <a:ext cx="105059" cy="408515"/>
              </a:xfrm>
              <a:prstGeom prst="ellipse">
                <a:avLst/>
              </a:prstGeom>
              <a:solidFill>
                <a:schemeClr val="bg1"/>
              </a:solidFill>
              <a:ln w="952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3707" tIns="13707" rIns="13707" bIns="13707" numCol="1" spcCol="14288" rtlCol="0" anchor="ctr">
                <a:spAutoFit/>
              </a:bodyPr>
              <a:lstStyle/>
              <a:p>
                <a:pPr algn="ctr" defTabSz="412730" latinLnBrk="1" hangingPunct="0">
                  <a:defRPr/>
                </a:pPr>
                <a:endParaRPr lang="en-US" sz="1000">
                  <a:solidFill>
                    <a:srgbClr val="1D516C"/>
                  </a:solidFill>
                  <a:latin typeface="Arial"/>
                  <a:sym typeface="Helvetica Light"/>
                </a:endParaRPr>
              </a:p>
            </p:txBody>
          </p:sp>
          <p:sp>
            <p:nvSpPr>
              <p:cNvPr id="237" name="Rectangle 236">
                <a:extLst>
                  <a:ext uri="{FF2B5EF4-FFF2-40B4-BE49-F238E27FC236}">
                    <a16:creationId xmlns:a16="http://schemas.microsoft.com/office/drawing/2014/main" id="{BCAF0353-7096-5B45-ADF0-ADEA9C4932C3}"/>
                  </a:ext>
                </a:extLst>
              </p:cNvPr>
              <p:cNvSpPr/>
              <p:nvPr/>
            </p:nvSpPr>
            <p:spPr>
              <a:xfrm>
                <a:off x="11505944" y="2181741"/>
                <a:ext cx="2887219" cy="332398"/>
              </a:xfrm>
              <a:prstGeom prst="rect">
                <a:avLst/>
              </a:prstGeom>
            </p:spPr>
            <p:txBody>
              <a:bodyPr wrap="square">
                <a:spAutoFit/>
              </a:bodyPr>
              <a:lstStyle/>
              <a:p>
                <a:pPr defTabSz="685800">
                  <a:defRPr/>
                </a:pPr>
                <a:r>
                  <a:rPr lang="en-US" sz="750" dirty="0" err="1">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DynamoDB</a:t>
                </a:r>
                <a:r>
                  <a:rPr lang="en-US" sz="75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 Accelerator SDK for .NET</a:t>
                </a:r>
              </a:p>
            </p:txBody>
          </p:sp>
          <p:sp>
            <p:nvSpPr>
              <p:cNvPr id="242" name="Rectangle 241">
                <a:extLst>
                  <a:ext uri="{FF2B5EF4-FFF2-40B4-BE49-F238E27FC236}">
                    <a16:creationId xmlns:a16="http://schemas.microsoft.com/office/drawing/2014/main" id="{F301647D-4347-2648-AF94-87D9428C3F3C}"/>
                  </a:ext>
                </a:extLst>
              </p:cNvPr>
              <p:cNvSpPr/>
              <p:nvPr/>
            </p:nvSpPr>
            <p:spPr>
              <a:xfrm>
                <a:off x="6559805" y="4076498"/>
                <a:ext cx="2760472" cy="332398"/>
              </a:xfrm>
              <a:prstGeom prst="rect">
                <a:avLst/>
              </a:prstGeom>
            </p:spPr>
            <p:txBody>
              <a:bodyPr wrap="square">
                <a:spAutoFit/>
              </a:bodyPr>
              <a:lstStyle/>
              <a:p>
                <a:pPr defTabSz="685800">
                  <a:defRPr/>
                </a:pPr>
                <a:r>
                  <a:rPr lang="en-US" sz="75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.NET on Lambda &amp; AWS </a:t>
                </a:r>
                <a:r>
                  <a:rPr lang="en-US" sz="750" dirty="0" err="1">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CodeBuild</a:t>
                </a:r>
                <a:endParaRPr lang="en-US" sz="75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3" name="Oval 242">
                <a:extLst>
                  <a:ext uri="{FF2B5EF4-FFF2-40B4-BE49-F238E27FC236}">
                    <a16:creationId xmlns:a16="http://schemas.microsoft.com/office/drawing/2014/main" id="{8964A197-A2B3-4B4C-9F63-217DA258EE6A}"/>
                  </a:ext>
                </a:extLst>
              </p:cNvPr>
              <p:cNvSpPr/>
              <p:nvPr/>
            </p:nvSpPr>
            <p:spPr>
              <a:xfrm flipH="1">
                <a:off x="9410755" y="4066083"/>
                <a:ext cx="105059" cy="408515"/>
              </a:xfrm>
              <a:prstGeom prst="ellipse">
                <a:avLst/>
              </a:prstGeom>
              <a:solidFill>
                <a:schemeClr val="bg1"/>
              </a:solidFill>
              <a:ln w="952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3707" tIns="13707" rIns="13707" bIns="13707" numCol="1" spcCol="14288" rtlCol="0" anchor="ctr">
                <a:spAutoFit/>
              </a:bodyPr>
              <a:lstStyle/>
              <a:p>
                <a:pPr algn="ctr" defTabSz="412730" latinLnBrk="1" hangingPunct="0">
                  <a:defRPr/>
                </a:pPr>
                <a:endParaRPr lang="en-US" sz="1000">
                  <a:solidFill>
                    <a:srgbClr val="1D516C"/>
                  </a:solidFill>
                  <a:latin typeface="Arial"/>
                  <a:sym typeface="Helvetica Light"/>
                </a:endParaRPr>
              </a:p>
            </p:txBody>
          </p:sp>
          <p:sp>
            <p:nvSpPr>
              <p:cNvPr id="231" name="Rectangle 230">
                <a:extLst>
                  <a:ext uri="{FF2B5EF4-FFF2-40B4-BE49-F238E27FC236}">
                    <a16:creationId xmlns:a16="http://schemas.microsoft.com/office/drawing/2014/main" id="{3ADD635A-ED44-3942-8A50-1CBD66841CE5}"/>
                  </a:ext>
                </a:extLst>
              </p:cNvPr>
              <p:cNvSpPr/>
              <p:nvPr/>
            </p:nvSpPr>
            <p:spPr>
              <a:xfrm>
                <a:off x="10286054" y="3462533"/>
                <a:ext cx="3612587" cy="332398"/>
              </a:xfrm>
              <a:prstGeom prst="rect">
                <a:avLst/>
              </a:prstGeom>
            </p:spPr>
            <p:txBody>
              <a:bodyPr wrap="square">
                <a:spAutoFit/>
              </a:bodyPr>
              <a:lstStyle/>
              <a:p>
                <a:pPr defTabSz="685800">
                  <a:defRPr/>
                </a:pPr>
                <a:r>
                  <a:rPr lang="en-US" sz="75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.NET Core 2.1 Support with Lambda  &amp; X-Ray</a:t>
                </a:r>
              </a:p>
            </p:txBody>
          </p:sp>
          <p:sp>
            <p:nvSpPr>
              <p:cNvPr id="251" name="Oval 250">
                <a:extLst>
                  <a:ext uri="{FF2B5EF4-FFF2-40B4-BE49-F238E27FC236}">
                    <a16:creationId xmlns:a16="http://schemas.microsoft.com/office/drawing/2014/main" id="{1F699A4C-05B0-374F-94B1-615BB1E4E0B8}"/>
                  </a:ext>
                </a:extLst>
              </p:cNvPr>
              <p:cNvSpPr/>
              <p:nvPr/>
            </p:nvSpPr>
            <p:spPr>
              <a:xfrm flipH="1">
                <a:off x="9175096" y="4272157"/>
                <a:ext cx="105059" cy="408515"/>
              </a:xfrm>
              <a:prstGeom prst="ellipse">
                <a:avLst/>
              </a:prstGeom>
              <a:solidFill>
                <a:schemeClr val="bg1"/>
              </a:solidFill>
              <a:ln w="952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3707" tIns="13707" rIns="13707" bIns="13707" numCol="1" spcCol="14288" rtlCol="0" anchor="ctr">
                <a:spAutoFit/>
              </a:bodyPr>
              <a:lstStyle/>
              <a:p>
                <a:pPr algn="ctr" defTabSz="412730" latinLnBrk="1" hangingPunct="0">
                  <a:defRPr/>
                </a:pPr>
                <a:endParaRPr lang="en-US" sz="1000" dirty="0">
                  <a:solidFill>
                    <a:srgbClr val="1D516C"/>
                  </a:solidFill>
                  <a:latin typeface="Arial"/>
                  <a:sym typeface="Helvetica Light"/>
                </a:endParaRPr>
              </a:p>
            </p:txBody>
          </p:sp>
          <p:sp>
            <p:nvSpPr>
              <p:cNvPr id="252" name="Rectangle 251">
                <a:extLst>
                  <a:ext uri="{FF2B5EF4-FFF2-40B4-BE49-F238E27FC236}">
                    <a16:creationId xmlns:a16="http://schemas.microsoft.com/office/drawing/2014/main" id="{DEE36061-46A3-684D-8C1D-9790106662D2}"/>
                  </a:ext>
                </a:extLst>
              </p:cNvPr>
              <p:cNvSpPr/>
              <p:nvPr/>
            </p:nvSpPr>
            <p:spPr>
              <a:xfrm>
                <a:off x="9466115" y="4315605"/>
                <a:ext cx="1462179" cy="332398"/>
              </a:xfrm>
              <a:prstGeom prst="rect">
                <a:avLst/>
              </a:prstGeom>
            </p:spPr>
            <p:txBody>
              <a:bodyPr wrap="square">
                <a:spAutoFit/>
              </a:bodyPr>
              <a:lstStyle/>
              <a:p>
                <a:pPr defTabSz="685800">
                  <a:defRPr/>
                </a:pPr>
                <a:r>
                  <a:rPr lang="en-US" sz="75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X-Ray .NET SDK</a:t>
                </a:r>
              </a:p>
            </p:txBody>
          </p:sp>
          <p:sp>
            <p:nvSpPr>
              <p:cNvPr id="253" name="Rectangle 252">
                <a:extLst>
                  <a:ext uri="{FF2B5EF4-FFF2-40B4-BE49-F238E27FC236}">
                    <a16:creationId xmlns:a16="http://schemas.microsoft.com/office/drawing/2014/main" id="{D616A276-52A3-8348-80D0-E372CB89FBE8}"/>
                  </a:ext>
                </a:extLst>
              </p:cNvPr>
              <p:cNvSpPr/>
              <p:nvPr/>
            </p:nvSpPr>
            <p:spPr>
              <a:xfrm>
                <a:off x="8925534" y="2110662"/>
                <a:ext cx="3380767" cy="332398"/>
              </a:xfrm>
              <a:prstGeom prst="rect">
                <a:avLst/>
              </a:prstGeom>
            </p:spPr>
            <p:txBody>
              <a:bodyPr wrap="square">
                <a:spAutoFit/>
              </a:bodyPr>
              <a:lstStyle/>
              <a:p>
                <a:pPr defTabSz="685800">
                  <a:defRPr/>
                </a:pPr>
                <a:r>
                  <a:rPr lang="en-US" sz="75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                 .NET Developer Hub</a:t>
                </a:r>
              </a:p>
            </p:txBody>
          </p:sp>
          <p:sp>
            <p:nvSpPr>
              <p:cNvPr id="254" name="Oval 253">
                <a:extLst>
                  <a:ext uri="{FF2B5EF4-FFF2-40B4-BE49-F238E27FC236}">
                    <a16:creationId xmlns:a16="http://schemas.microsoft.com/office/drawing/2014/main" id="{3889E329-0E12-8D4E-8E03-66D046A48C0F}"/>
                  </a:ext>
                </a:extLst>
              </p:cNvPr>
              <p:cNvSpPr/>
              <p:nvPr/>
            </p:nvSpPr>
            <p:spPr>
              <a:xfrm flipH="1">
                <a:off x="11616837" y="1746156"/>
                <a:ext cx="105059" cy="408515"/>
              </a:xfrm>
              <a:prstGeom prst="ellipse">
                <a:avLst/>
              </a:prstGeom>
              <a:solidFill>
                <a:schemeClr val="bg1"/>
              </a:solidFill>
              <a:ln w="952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3707" tIns="13707" rIns="13707" bIns="13707" numCol="1" spcCol="14288" rtlCol="0" anchor="ctr">
                <a:spAutoFit/>
              </a:bodyPr>
              <a:lstStyle/>
              <a:p>
                <a:pPr algn="ctr" defTabSz="412730" latinLnBrk="1" hangingPunct="0">
                  <a:defRPr/>
                </a:pPr>
                <a:endParaRPr lang="en-US" sz="1000">
                  <a:solidFill>
                    <a:srgbClr val="1D516C"/>
                  </a:solidFill>
                  <a:latin typeface="Arial"/>
                  <a:sym typeface="Helvetica Light"/>
                </a:endParaRPr>
              </a:p>
            </p:txBody>
          </p:sp>
          <p:sp>
            <p:nvSpPr>
              <p:cNvPr id="255" name="Oval 254">
                <a:extLst>
                  <a:ext uri="{FF2B5EF4-FFF2-40B4-BE49-F238E27FC236}">
                    <a16:creationId xmlns:a16="http://schemas.microsoft.com/office/drawing/2014/main" id="{53A7D5BB-94D9-8F42-9ADC-87193E45E0C3}"/>
                  </a:ext>
                </a:extLst>
              </p:cNvPr>
              <p:cNvSpPr/>
              <p:nvPr/>
            </p:nvSpPr>
            <p:spPr>
              <a:xfrm flipH="1">
                <a:off x="11183880" y="2280421"/>
                <a:ext cx="105059" cy="408515"/>
              </a:xfrm>
              <a:prstGeom prst="ellipse">
                <a:avLst/>
              </a:prstGeom>
              <a:solidFill>
                <a:schemeClr val="bg1"/>
              </a:solidFill>
              <a:ln w="952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3707" tIns="13707" rIns="13707" bIns="13707" numCol="1" spcCol="14288" rtlCol="0" anchor="ctr">
                <a:spAutoFit/>
              </a:bodyPr>
              <a:lstStyle/>
              <a:p>
                <a:pPr algn="ctr" defTabSz="412730" latinLnBrk="1" hangingPunct="0">
                  <a:defRPr/>
                </a:pPr>
                <a:endParaRPr lang="en-US" sz="1000">
                  <a:solidFill>
                    <a:srgbClr val="1D516C"/>
                  </a:solidFill>
                  <a:latin typeface="Arial"/>
                  <a:sym typeface="Helvetica Light"/>
                </a:endParaRPr>
              </a:p>
            </p:txBody>
          </p:sp>
          <p:sp>
            <p:nvSpPr>
              <p:cNvPr id="257" name="Rectangle 256">
                <a:extLst>
                  <a:ext uri="{FF2B5EF4-FFF2-40B4-BE49-F238E27FC236}">
                    <a16:creationId xmlns:a16="http://schemas.microsoft.com/office/drawing/2014/main" id="{28CEB734-AB4A-FE48-9E3C-06E5EB4CB2C9}"/>
                  </a:ext>
                </a:extLst>
              </p:cNvPr>
              <p:cNvSpPr/>
              <p:nvPr/>
            </p:nvSpPr>
            <p:spPr>
              <a:xfrm>
                <a:off x="11700652" y="1936770"/>
                <a:ext cx="2651414" cy="332398"/>
              </a:xfrm>
              <a:prstGeom prst="rect">
                <a:avLst/>
              </a:prstGeom>
            </p:spPr>
            <p:txBody>
              <a:bodyPr wrap="square">
                <a:spAutoFit/>
              </a:bodyPr>
              <a:lstStyle/>
              <a:p>
                <a:pPr defTabSz="685800">
                  <a:defRPr/>
                </a:pPr>
                <a:r>
                  <a:rPr lang="en-US" sz="75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AWS X-Ray .NET Core Support</a:t>
                </a:r>
              </a:p>
            </p:txBody>
          </p:sp>
        </p:grpSp>
        <p:sp>
          <p:nvSpPr>
            <p:cNvPr id="132" name="Rectangle 131">
              <a:extLst>
                <a:ext uri="{FF2B5EF4-FFF2-40B4-BE49-F238E27FC236}">
                  <a16:creationId xmlns:a16="http://schemas.microsoft.com/office/drawing/2014/main" id="{59701770-2F71-FC41-87C8-7BFDE3B1C7E1}"/>
                </a:ext>
              </a:extLst>
            </p:cNvPr>
            <p:cNvSpPr/>
            <p:nvPr/>
          </p:nvSpPr>
          <p:spPr>
            <a:xfrm>
              <a:off x="9659275" y="1153069"/>
              <a:ext cx="3380767" cy="332398"/>
            </a:xfrm>
            <a:prstGeom prst="rect">
              <a:avLst/>
            </a:prstGeom>
          </p:spPr>
          <p:txBody>
            <a:bodyPr wrap="square">
              <a:spAutoFit/>
            </a:bodyPr>
            <a:lstStyle/>
            <a:p>
              <a:pPr defTabSz="685800">
                <a:defRPr/>
              </a:pPr>
              <a:r>
                <a:rPr lang="en-US" sz="75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                 .NET Developer Hub</a:t>
              </a:r>
            </a:p>
          </p:txBody>
        </p:sp>
      </p:grpSp>
      <p:sp>
        <p:nvSpPr>
          <p:cNvPr id="133" name="Rectangle 132">
            <a:extLst>
              <a:ext uri="{FF2B5EF4-FFF2-40B4-BE49-F238E27FC236}">
                <a16:creationId xmlns:a16="http://schemas.microsoft.com/office/drawing/2014/main" id="{1399618E-CCE7-E940-8995-85A34C4BFC70}"/>
              </a:ext>
            </a:extLst>
          </p:cNvPr>
          <p:cNvSpPr/>
          <p:nvPr/>
        </p:nvSpPr>
        <p:spPr>
          <a:xfrm>
            <a:off x="7758663" y="502929"/>
            <a:ext cx="981110" cy="207749"/>
          </a:xfrm>
          <a:prstGeom prst="rect">
            <a:avLst/>
          </a:prstGeom>
        </p:spPr>
        <p:txBody>
          <a:bodyPr wrap="square">
            <a:spAutoFit/>
          </a:bodyPr>
          <a:lstStyle/>
          <a:p>
            <a:pPr defTabSz="685800">
              <a:defRPr/>
            </a:pPr>
            <a:r>
              <a:rPr lang="en-US" sz="750"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License Manager </a:t>
            </a:r>
          </a:p>
        </p:txBody>
      </p:sp>
    </p:spTree>
    <p:extLst>
      <p:ext uri="{BB962C8B-B14F-4D97-AF65-F5344CB8AC3E}">
        <p14:creationId xmlns:p14="http://schemas.microsoft.com/office/powerpoint/2010/main" val="1332945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down)">
                                      <p:cBhvr>
                                        <p:cTn id="7" dur="1500"/>
                                        <p:tgtEl>
                                          <p:spTgt spid="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35" presetClass="path" presetSubtype="0" decel="100000" fill="hold" nodeType="withEffect">
                                  <p:stCondLst>
                                    <p:cond delay="0"/>
                                  </p:stCondLst>
                                  <p:childTnLst>
                                    <p:animMotion origin="layout" path="M -4.44444E-6 -3.58025E-6 L -0.00729 -3.58025E-6 " pathEditMode="relative" rAng="0" ptsTypes="AA">
                                      <p:cBhvr>
                                        <p:cTn id="14" dur="500" spd="-100000" fill="hold"/>
                                        <p:tgtEl>
                                          <p:spTgt spid="7"/>
                                        </p:tgtEl>
                                        <p:attrNameLst>
                                          <p:attrName>ppt_x</p:attrName>
                                          <p:attrName>ppt_y</p:attrName>
                                        </p:attrNameLst>
                                      </p:cBhvr>
                                      <p:rCtr x="-365" y="0"/>
                                    </p:animMotion>
                                  </p:childTnLst>
                                </p:cTn>
                              </p:par>
                              <p:par>
                                <p:cTn id="15" presetID="10"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35" presetClass="path" presetSubtype="0" decel="100000" fill="hold" nodeType="withEffect">
                                  <p:stCondLst>
                                    <p:cond delay="0"/>
                                  </p:stCondLst>
                                  <p:childTnLst>
                                    <p:animMotion origin="layout" path="M -1.14583E-6 4.19753E-6 L -0.00727 4.19753E-6 " pathEditMode="relative" rAng="0" ptsTypes="AA">
                                      <p:cBhvr>
                                        <p:cTn id="19" dur="500" spd="-100000" fill="hold"/>
                                        <p:tgtEl>
                                          <p:spTgt spid="24"/>
                                        </p:tgtEl>
                                        <p:attrNameLst>
                                          <p:attrName>ppt_x</p:attrName>
                                          <p:attrName>ppt_y</p:attrName>
                                        </p:attrNameLst>
                                      </p:cBhvr>
                                      <p:rCtr x="-369" y="0"/>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35" presetClass="path" presetSubtype="0" decel="100000" fill="hold" nodeType="withEffect">
                                  <p:stCondLst>
                                    <p:cond delay="0"/>
                                  </p:stCondLst>
                                  <p:childTnLst>
                                    <p:animMotion origin="layout" path="M -1.77083E-6 3.95062E-6 L -0.00727 3.95062E-6 " pathEditMode="relative" rAng="0" ptsTypes="AA">
                                      <p:cBhvr>
                                        <p:cTn id="26" dur="500" spd="-100000" fill="hold"/>
                                        <p:tgtEl>
                                          <p:spTgt spid="6"/>
                                        </p:tgtEl>
                                        <p:attrNameLst>
                                          <p:attrName>ppt_x</p:attrName>
                                          <p:attrName>ppt_y</p:attrName>
                                        </p:attrNameLst>
                                      </p:cBhvr>
                                      <p:rCtr x="-369" y="0"/>
                                    </p:animMotion>
                                  </p:childTnLst>
                                </p:cTn>
                              </p:par>
                              <p:par>
                                <p:cTn id="27" presetID="10"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35" presetClass="path" presetSubtype="0" decel="100000" fill="hold" nodeType="withEffect">
                                  <p:stCondLst>
                                    <p:cond delay="0"/>
                                  </p:stCondLst>
                                  <p:childTnLst>
                                    <p:animMotion origin="layout" path="M -1.14583E-6 4.19753E-6 L -0.00727 4.19753E-6 " pathEditMode="relative" rAng="0" ptsTypes="AA">
                                      <p:cBhvr>
                                        <p:cTn id="31" dur="500" spd="-100000" fill="hold"/>
                                        <p:tgtEl>
                                          <p:spTgt spid="25"/>
                                        </p:tgtEl>
                                        <p:attrNameLst>
                                          <p:attrName>ppt_x</p:attrName>
                                          <p:attrName>ppt_y</p:attrName>
                                        </p:attrNameLst>
                                      </p:cBhvr>
                                      <p:rCtr x="-369" y="0"/>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500"/>
                                        <p:tgtEl>
                                          <p:spTgt spid="2"/>
                                        </p:tgtEl>
                                      </p:cBhvr>
                                    </p:animEffect>
                                  </p:childTnLst>
                                </p:cTn>
                              </p:par>
                              <p:par>
                                <p:cTn id="37" presetID="35" presetClass="path" presetSubtype="0" decel="100000" fill="hold" nodeType="withEffect">
                                  <p:stCondLst>
                                    <p:cond delay="0"/>
                                  </p:stCondLst>
                                  <p:childTnLst>
                                    <p:animMotion origin="layout" path="M 1.38889E-6 -2.09877E-6 L -0.00729 -2.09877E-6 " pathEditMode="relative" rAng="0" ptsTypes="AA">
                                      <p:cBhvr>
                                        <p:cTn id="38" dur="500" spd="-100000" fill="hold"/>
                                        <p:tgtEl>
                                          <p:spTgt spid="2"/>
                                        </p:tgtEl>
                                        <p:attrNameLst>
                                          <p:attrName>ppt_x</p:attrName>
                                          <p:attrName>ppt_y</p:attrName>
                                        </p:attrNameLst>
                                      </p:cBhvr>
                                      <p:rCtr x="-365" y="0"/>
                                    </p:animMotion>
                                  </p:childTnLst>
                                </p:cTn>
                              </p:par>
                              <p:par>
                                <p:cTn id="39" presetID="10"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par>
                                <p:cTn id="42" presetID="35" presetClass="path" presetSubtype="0" decel="100000" fill="hold" nodeType="withEffect">
                                  <p:stCondLst>
                                    <p:cond delay="0"/>
                                  </p:stCondLst>
                                  <p:childTnLst>
                                    <p:animMotion origin="layout" path="M -1.14583E-6 4.19753E-6 L -0.00727 4.19753E-6 " pathEditMode="relative" rAng="0" ptsTypes="AA">
                                      <p:cBhvr>
                                        <p:cTn id="43" dur="500" spd="-100000" fill="hold"/>
                                        <p:tgtEl>
                                          <p:spTgt spid="26"/>
                                        </p:tgtEl>
                                        <p:attrNameLst>
                                          <p:attrName>ppt_x</p:attrName>
                                          <p:attrName>ppt_y</p:attrName>
                                        </p:attrNameLst>
                                      </p:cBhvr>
                                      <p:rCtr x="-369" y="0"/>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500"/>
                                        <p:tgtEl>
                                          <p:spTgt spid="4"/>
                                        </p:tgtEl>
                                      </p:cBhvr>
                                    </p:animEffect>
                                  </p:childTnLst>
                                </p:cTn>
                              </p:par>
                              <p:par>
                                <p:cTn id="49" presetID="35" presetClass="path" presetSubtype="0" decel="100000" fill="hold" nodeType="withEffect">
                                  <p:stCondLst>
                                    <p:cond delay="0"/>
                                  </p:stCondLst>
                                  <p:childTnLst>
                                    <p:animMotion origin="layout" path="M -4.16667E-6 -3.58025E-6 L -0.00729 -3.58025E-6 " pathEditMode="relative" rAng="0" ptsTypes="AA">
                                      <p:cBhvr>
                                        <p:cTn id="50" dur="500" spd="-100000" fill="hold"/>
                                        <p:tgtEl>
                                          <p:spTgt spid="4"/>
                                        </p:tgtEl>
                                        <p:attrNameLst>
                                          <p:attrName>ppt_x</p:attrName>
                                          <p:attrName>ppt_y</p:attrName>
                                        </p:attrNameLst>
                                      </p:cBhvr>
                                      <p:rCtr x="-365" y="0"/>
                                    </p:animMotion>
                                  </p:childTnLst>
                                </p:cTn>
                              </p:par>
                              <p:par>
                                <p:cTn id="51" presetID="10"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500"/>
                                        <p:tgtEl>
                                          <p:spTgt spid="27"/>
                                        </p:tgtEl>
                                      </p:cBhvr>
                                    </p:animEffect>
                                  </p:childTnLst>
                                </p:cTn>
                              </p:par>
                              <p:par>
                                <p:cTn id="54" presetID="35" presetClass="path" presetSubtype="0" decel="100000" fill="hold" nodeType="withEffect">
                                  <p:stCondLst>
                                    <p:cond delay="0"/>
                                  </p:stCondLst>
                                  <p:childTnLst>
                                    <p:animMotion origin="layout" path="M -1.14583E-6 4.19753E-6 L -0.00727 4.19753E-6 " pathEditMode="relative" rAng="0" ptsTypes="AA">
                                      <p:cBhvr>
                                        <p:cTn id="55" dur="500" spd="-100000" fill="hold"/>
                                        <p:tgtEl>
                                          <p:spTgt spid="27"/>
                                        </p:tgtEl>
                                        <p:attrNameLst>
                                          <p:attrName>ppt_x</p:attrName>
                                          <p:attrName>ppt_y</p:attrName>
                                        </p:attrNameLst>
                                      </p:cBhvr>
                                      <p:rCtr x="-369" y="0"/>
                                    </p:animMotion>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28"/>
                                        </p:tgtEl>
                                        <p:attrNameLst>
                                          <p:attrName>style.visibility</p:attrName>
                                        </p:attrNameLst>
                                      </p:cBhvr>
                                      <p:to>
                                        <p:strVal val="visible"/>
                                      </p:to>
                                    </p:set>
                                    <p:animEffect transition="in" filter="fade">
                                      <p:cBhvr>
                                        <p:cTn id="59" dur="500"/>
                                        <p:tgtEl>
                                          <p:spTgt spid="128"/>
                                        </p:tgtEl>
                                      </p:cBhvr>
                                    </p:animEffect>
                                  </p:childTnLst>
                                </p:cTn>
                              </p:par>
                              <p:par>
                                <p:cTn id="60" presetID="35" presetClass="path" presetSubtype="0" decel="100000" fill="hold" grpId="1" nodeType="withEffect">
                                  <p:stCondLst>
                                    <p:cond delay="0"/>
                                  </p:stCondLst>
                                  <p:childTnLst>
                                    <p:animMotion origin="layout" path="M 4.61806E-6 4.50617E-6 L -0.00727 4.50617E-6 " pathEditMode="relative" rAng="0" ptsTypes="AA">
                                      <p:cBhvr>
                                        <p:cTn id="61" dur="500" spd="-100000" fill="hold"/>
                                        <p:tgtEl>
                                          <p:spTgt spid="128"/>
                                        </p:tgtEl>
                                        <p:attrNameLst>
                                          <p:attrName>ppt_x</p:attrName>
                                          <p:attrName>ppt_y</p:attrName>
                                        </p:attrNameLst>
                                      </p:cBhvr>
                                      <p:rCtr x="-369" y="0"/>
                                    </p:animMotion>
                                  </p:childTnLst>
                                </p:cTn>
                              </p:par>
                              <p:par>
                                <p:cTn id="62" presetID="10" presetClass="entr" presetSubtype="0" fill="hold" grpId="0" nodeType="withEffect">
                                  <p:stCondLst>
                                    <p:cond delay="500"/>
                                  </p:stCondLst>
                                  <p:childTnLst>
                                    <p:set>
                                      <p:cBhvr>
                                        <p:cTn id="63" dur="1" fill="hold">
                                          <p:stCondLst>
                                            <p:cond delay="0"/>
                                          </p:stCondLst>
                                        </p:cTn>
                                        <p:tgtEl>
                                          <p:spTgt spid="130"/>
                                        </p:tgtEl>
                                        <p:attrNameLst>
                                          <p:attrName>style.visibility</p:attrName>
                                        </p:attrNameLst>
                                      </p:cBhvr>
                                      <p:to>
                                        <p:strVal val="visible"/>
                                      </p:to>
                                    </p:set>
                                    <p:animEffect transition="in" filter="fade">
                                      <p:cBhvr>
                                        <p:cTn id="64" dur="500"/>
                                        <p:tgtEl>
                                          <p:spTgt spid="130"/>
                                        </p:tgtEl>
                                      </p:cBhvr>
                                    </p:animEffect>
                                  </p:childTnLst>
                                </p:cTn>
                              </p:par>
                              <p:par>
                                <p:cTn id="65" presetID="35" presetClass="path" presetSubtype="0" decel="100000" fill="hold" grpId="1" nodeType="withEffect">
                                  <p:stCondLst>
                                    <p:cond delay="500"/>
                                  </p:stCondLst>
                                  <p:childTnLst>
                                    <p:animMotion origin="layout" path="M 4.61806E-6 -4.93827E-6 L -0.00727 -4.93827E-6 " pathEditMode="relative" rAng="0" ptsTypes="AA">
                                      <p:cBhvr>
                                        <p:cTn id="66" dur="500" spd="-100000" fill="hold"/>
                                        <p:tgtEl>
                                          <p:spTgt spid="130"/>
                                        </p:tgtEl>
                                        <p:attrNameLst>
                                          <p:attrName>ppt_x</p:attrName>
                                          <p:attrName>ppt_y</p:attrName>
                                        </p:attrNameLst>
                                      </p:cBhvr>
                                      <p:rCtr x="-36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128" grpId="0"/>
      <p:bldP spid="128" grpId="1"/>
      <p:bldP spid="130" grpId="0"/>
      <p:bldP spid="130"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3D886C-A0BC-0B43-AE77-8A7D2BC2C89D}"/>
              </a:ext>
            </a:extLst>
          </p:cNvPr>
          <p:cNvSpPr/>
          <p:nvPr/>
        </p:nvSpPr>
        <p:spPr>
          <a:xfrm>
            <a:off x="5433607" y="3751129"/>
            <a:ext cx="1092443" cy="63917"/>
          </a:xfrm>
          <a:prstGeom prst="rect">
            <a:avLst/>
          </a:prstGeom>
          <a:solidFill>
            <a:schemeClr val="bg2">
              <a:lumMod val="1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Rectangle 1"/>
          <p:cNvSpPr/>
          <p:nvPr/>
        </p:nvSpPr>
        <p:spPr>
          <a:xfrm>
            <a:off x="384065" y="1929086"/>
            <a:ext cx="4106364" cy="1643527"/>
          </a:xfrm>
          <a:prstGeom prst="rect">
            <a:avLst/>
          </a:prstGeom>
        </p:spPr>
        <p:txBody>
          <a:bodyPr wrap="square">
            <a:spAutoFit/>
          </a:bodyPr>
          <a:lstStyle/>
          <a:p>
            <a:pPr marL="285750" lvl="0" indent="-285750" defTabSz="666750">
              <a:lnSpc>
                <a:spcPct val="90000"/>
              </a:lnSpc>
              <a:spcBef>
                <a:spcPct val="0"/>
              </a:spcBef>
              <a:buClr>
                <a:schemeClr val="accent1"/>
              </a:buClr>
              <a:buFont typeface="Arial" panose="020B0604020202020204" pitchFamily="34" charset="0"/>
              <a:buChar char="•"/>
              <a:defRPr/>
            </a:pPr>
            <a:r>
              <a:rPr lang="en-US" sz="1600" dirty="0">
                <a:solidFill>
                  <a:schemeClr val="bg1"/>
                </a:solidFill>
                <a:latin typeface="Amazon Ember Regular"/>
              </a:rPr>
              <a:t>New support integration to improve customer experience</a:t>
            </a:r>
          </a:p>
          <a:p>
            <a:pPr lvl="0" defTabSz="666750">
              <a:lnSpc>
                <a:spcPct val="90000"/>
              </a:lnSpc>
              <a:spcBef>
                <a:spcPct val="0"/>
              </a:spcBef>
              <a:buClr>
                <a:schemeClr val="accent1"/>
              </a:buClr>
              <a:defRPr/>
            </a:pPr>
            <a:endParaRPr lang="en-US" sz="1600" dirty="0">
              <a:solidFill>
                <a:schemeClr val="bg1"/>
              </a:solidFill>
              <a:latin typeface="Amazon Ember Regular"/>
            </a:endParaRPr>
          </a:p>
          <a:p>
            <a:pPr lvl="0" defTabSz="666750">
              <a:lnSpc>
                <a:spcPct val="90000"/>
              </a:lnSpc>
              <a:spcBef>
                <a:spcPct val="0"/>
              </a:spcBef>
              <a:buClr>
                <a:schemeClr val="accent1"/>
              </a:buClr>
              <a:defRPr/>
            </a:pPr>
            <a:endParaRPr lang="en-US" sz="1600" dirty="0">
              <a:solidFill>
                <a:schemeClr val="bg1"/>
              </a:solidFill>
              <a:latin typeface="Amazon Ember Regular"/>
            </a:endParaRPr>
          </a:p>
          <a:p>
            <a:pPr marL="285750" lvl="0" indent="-285750" defTabSz="666750">
              <a:lnSpc>
                <a:spcPct val="90000"/>
              </a:lnSpc>
              <a:spcBef>
                <a:spcPct val="0"/>
              </a:spcBef>
              <a:buClr>
                <a:schemeClr val="accent1"/>
              </a:buClr>
              <a:buFont typeface="Arial" panose="020B0604020202020204" pitchFamily="34" charset="0"/>
              <a:buChar char="•"/>
              <a:defRPr/>
            </a:pPr>
            <a:r>
              <a:rPr lang="en-US" sz="1600" dirty="0">
                <a:solidFill>
                  <a:schemeClr val="bg1"/>
                </a:solidFill>
                <a:latin typeface="Amazon Ember Regular"/>
              </a:rPr>
              <a:t>AWS Support engineers can escalate directly to Microsoft Support on behalf of AWS customers</a:t>
            </a:r>
          </a:p>
        </p:txBody>
      </p:sp>
      <p:sp>
        <p:nvSpPr>
          <p:cNvPr id="5" name="Title 1"/>
          <p:cNvSpPr txBox="1">
            <a:spLocks/>
          </p:cNvSpPr>
          <p:nvPr/>
        </p:nvSpPr>
        <p:spPr>
          <a:xfrm>
            <a:off x="335349" y="113555"/>
            <a:ext cx="8787386" cy="898701"/>
          </a:xfrm>
          <a:prstGeom prst="rect">
            <a:avLst/>
          </a:prstGeom>
        </p:spPr>
        <p:txBody>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defTabSz="685783">
              <a:defRPr/>
            </a:pPr>
            <a:r>
              <a:rPr lang="en-US" dirty="0"/>
              <a:t>Premier support for AWS customers running Microsoft workloads</a:t>
            </a:r>
          </a:p>
        </p:txBody>
      </p:sp>
      <p:grpSp>
        <p:nvGrpSpPr>
          <p:cNvPr id="7" name="Group 6">
            <a:extLst>
              <a:ext uri="{FF2B5EF4-FFF2-40B4-BE49-F238E27FC236}">
                <a16:creationId xmlns:a16="http://schemas.microsoft.com/office/drawing/2014/main" id="{D79B744F-2BB0-604E-A848-4AD57417AA5B}"/>
              </a:ext>
            </a:extLst>
          </p:cNvPr>
          <p:cNvGrpSpPr/>
          <p:nvPr/>
        </p:nvGrpSpPr>
        <p:grpSpPr>
          <a:xfrm>
            <a:off x="4601759" y="1418727"/>
            <a:ext cx="3009774" cy="2602940"/>
            <a:chOff x="3790156" y="3021290"/>
            <a:chExt cx="1343184" cy="1210093"/>
          </a:xfrm>
          <a:solidFill>
            <a:srgbClr val="0D2736"/>
          </a:solidFill>
        </p:grpSpPr>
        <p:sp>
          <p:nvSpPr>
            <p:cNvPr id="8" name="Oval 11">
              <a:extLst>
                <a:ext uri="{FF2B5EF4-FFF2-40B4-BE49-F238E27FC236}">
                  <a16:creationId xmlns:a16="http://schemas.microsoft.com/office/drawing/2014/main" id="{59BDF203-62D4-6347-AC7F-1C89D08C375E}"/>
                </a:ext>
              </a:extLst>
            </p:cNvPr>
            <p:cNvSpPr>
              <a:spLocks noChangeArrowheads="1"/>
            </p:cNvSpPr>
            <p:nvPr/>
          </p:nvSpPr>
          <p:spPr bwMode="auto">
            <a:xfrm>
              <a:off x="4552653" y="3656906"/>
              <a:ext cx="580687" cy="574477"/>
            </a:xfrm>
            <a:prstGeom prst="ellipse">
              <a:avLst/>
            </a:prstGeom>
            <a:solidFill>
              <a:schemeClr val="bg2">
                <a:lumMod val="10000"/>
              </a:schemeClr>
            </a:solidFill>
            <a:ln w="9525">
              <a:solidFill>
                <a:schemeClr val="bg2">
                  <a:lumMod val="1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Rectangle 149">
              <a:extLst>
                <a:ext uri="{FF2B5EF4-FFF2-40B4-BE49-F238E27FC236}">
                  <a16:creationId xmlns:a16="http://schemas.microsoft.com/office/drawing/2014/main" id="{D659C5EA-1F0D-D54E-B052-3F126155B703}"/>
                </a:ext>
              </a:extLst>
            </p:cNvPr>
            <p:cNvSpPr>
              <a:spLocks noChangeArrowheads="1"/>
            </p:cNvSpPr>
            <p:nvPr/>
          </p:nvSpPr>
          <p:spPr bwMode="auto">
            <a:xfrm>
              <a:off x="4195547" y="3021290"/>
              <a:ext cx="552739" cy="1040268"/>
            </a:xfrm>
            <a:prstGeom prst="rect">
              <a:avLst/>
            </a:prstGeom>
            <a:solidFill>
              <a:schemeClr val="accent1"/>
            </a:solidFill>
            <a:ln w="1079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Rectangle 150">
              <a:extLst>
                <a:ext uri="{FF2B5EF4-FFF2-40B4-BE49-F238E27FC236}">
                  <a16:creationId xmlns:a16="http://schemas.microsoft.com/office/drawing/2014/main" id="{A79F5507-A00A-CC4F-93E1-6B9291920436}"/>
                </a:ext>
              </a:extLst>
            </p:cNvPr>
            <p:cNvSpPr>
              <a:spLocks noChangeArrowheads="1"/>
            </p:cNvSpPr>
            <p:nvPr/>
          </p:nvSpPr>
          <p:spPr bwMode="auto">
            <a:xfrm>
              <a:off x="4279389" y="3126869"/>
              <a:ext cx="388160" cy="71422"/>
            </a:xfrm>
            <a:prstGeom prst="rect">
              <a:avLst/>
            </a:prstGeom>
            <a:grpFill/>
            <a:ln w="1079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Rectangle 151">
              <a:extLst>
                <a:ext uri="{FF2B5EF4-FFF2-40B4-BE49-F238E27FC236}">
                  <a16:creationId xmlns:a16="http://schemas.microsoft.com/office/drawing/2014/main" id="{4132288F-DA19-C346-8B06-34976D55D421}"/>
                </a:ext>
              </a:extLst>
            </p:cNvPr>
            <p:cNvSpPr>
              <a:spLocks noChangeArrowheads="1"/>
            </p:cNvSpPr>
            <p:nvPr/>
          </p:nvSpPr>
          <p:spPr bwMode="auto">
            <a:xfrm>
              <a:off x="4279389" y="3198291"/>
              <a:ext cx="388160" cy="68316"/>
            </a:xfrm>
            <a:prstGeom prst="rect">
              <a:avLst/>
            </a:prstGeom>
            <a:grpFill/>
            <a:ln w="1079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152">
              <a:extLst>
                <a:ext uri="{FF2B5EF4-FFF2-40B4-BE49-F238E27FC236}">
                  <a16:creationId xmlns:a16="http://schemas.microsoft.com/office/drawing/2014/main" id="{523DE2C2-4E46-4D43-9864-12721169B335}"/>
                </a:ext>
              </a:extLst>
            </p:cNvPr>
            <p:cNvSpPr>
              <a:spLocks noChangeArrowheads="1"/>
            </p:cNvSpPr>
            <p:nvPr/>
          </p:nvSpPr>
          <p:spPr bwMode="auto">
            <a:xfrm>
              <a:off x="4279389" y="3266607"/>
              <a:ext cx="388160" cy="68316"/>
            </a:xfrm>
            <a:prstGeom prst="rect">
              <a:avLst/>
            </a:prstGeom>
            <a:grpFill/>
            <a:ln w="1079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Rectangle 153">
              <a:extLst>
                <a:ext uri="{FF2B5EF4-FFF2-40B4-BE49-F238E27FC236}">
                  <a16:creationId xmlns:a16="http://schemas.microsoft.com/office/drawing/2014/main" id="{B40F5635-C1BC-4C4E-B873-2BA2EE178F26}"/>
                </a:ext>
              </a:extLst>
            </p:cNvPr>
            <p:cNvSpPr>
              <a:spLocks noChangeArrowheads="1"/>
            </p:cNvSpPr>
            <p:nvPr/>
          </p:nvSpPr>
          <p:spPr bwMode="auto">
            <a:xfrm>
              <a:off x="4279389" y="3334923"/>
              <a:ext cx="388160" cy="68316"/>
            </a:xfrm>
            <a:prstGeom prst="rect">
              <a:avLst/>
            </a:prstGeom>
            <a:grpFill/>
            <a:ln w="1079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Rectangle 154">
              <a:extLst>
                <a:ext uri="{FF2B5EF4-FFF2-40B4-BE49-F238E27FC236}">
                  <a16:creationId xmlns:a16="http://schemas.microsoft.com/office/drawing/2014/main" id="{685C4D0F-44E4-E447-90CB-96E6A33EA6D3}"/>
                </a:ext>
              </a:extLst>
            </p:cNvPr>
            <p:cNvSpPr>
              <a:spLocks noChangeArrowheads="1"/>
            </p:cNvSpPr>
            <p:nvPr/>
          </p:nvSpPr>
          <p:spPr bwMode="auto">
            <a:xfrm>
              <a:off x="4279389" y="3403240"/>
              <a:ext cx="388160" cy="68316"/>
            </a:xfrm>
            <a:prstGeom prst="rect">
              <a:avLst/>
            </a:prstGeom>
            <a:grpFill/>
            <a:ln w="1079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Rectangle 155">
              <a:extLst>
                <a:ext uri="{FF2B5EF4-FFF2-40B4-BE49-F238E27FC236}">
                  <a16:creationId xmlns:a16="http://schemas.microsoft.com/office/drawing/2014/main" id="{34DD6F11-8FE7-6E4B-B925-A94D4B182AC2}"/>
                </a:ext>
              </a:extLst>
            </p:cNvPr>
            <p:cNvSpPr>
              <a:spLocks noChangeArrowheads="1"/>
            </p:cNvSpPr>
            <p:nvPr/>
          </p:nvSpPr>
          <p:spPr bwMode="auto">
            <a:xfrm>
              <a:off x="4279389" y="3471556"/>
              <a:ext cx="388160" cy="68316"/>
            </a:xfrm>
            <a:prstGeom prst="rect">
              <a:avLst/>
            </a:prstGeom>
            <a:grpFill/>
            <a:ln w="1079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Rectangle 156">
              <a:extLst>
                <a:ext uri="{FF2B5EF4-FFF2-40B4-BE49-F238E27FC236}">
                  <a16:creationId xmlns:a16="http://schemas.microsoft.com/office/drawing/2014/main" id="{89134821-A9B9-B649-9864-D36E8FF81020}"/>
                </a:ext>
              </a:extLst>
            </p:cNvPr>
            <p:cNvSpPr>
              <a:spLocks noChangeArrowheads="1"/>
            </p:cNvSpPr>
            <p:nvPr/>
          </p:nvSpPr>
          <p:spPr bwMode="auto">
            <a:xfrm>
              <a:off x="4279389" y="3539872"/>
              <a:ext cx="388160" cy="68316"/>
            </a:xfrm>
            <a:prstGeom prst="rect">
              <a:avLst/>
            </a:prstGeom>
            <a:grpFill/>
            <a:ln w="1079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Rectangle 157">
              <a:extLst>
                <a:ext uri="{FF2B5EF4-FFF2-40B4-BE49-F238E27FC236}">
                  <a16:creationId xmlns:a16="http://schemas.microsoft.com/office/drawing/2014/main" id="{EA464FE0-1BA3-C04A-BCA6-333AA3F4B702}"/>
                </a:ext>
              </a:extLst>
            </p:cNvPr>
            <p:cNvSpPr>
              <a:spLocks noChangeArrowheads="1"/>
            </p:cNvSpPr>
            <p:nvPr/>
          </p:nvSpPr>
          <p:spPr bwMode="auto">
            <a:xfrm>
              <a:off x="4279389" y="3608188"/>
              <a:ext cx="388160" cy="68316"/>
            </a:xfrm>
            <a:prstGeom prst="rect">
              <a:avLst/>
            </a:prstGeom>
            <a:grpFill/>
            <a:ln w="1079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Rectangle 158">
              <a:extLst>
                <a:ext uri="{FF2B5EF4-FFF2-40B4-BE49-F238E27FC236}">
                  <a16:creationId xmlns:a16="http://schemas.microsoft.com/office/drawing/2014/main" id="{527C3B47-17EE-A646-A0C1-A36FB9911EE2}"/>
                </a:ext>
              </a:extLst>
            </p:cNvPr>
            <p:cNvSpPr>
              <a:spLocks noChangeArrowheads="1"/>
            </p:cNvSpPr>
            <p:nvPr/>
          </p:nvSpPr>
          <p:spPr bwMode="auto">
            <a:xfrm>
              <a:off x="4279389" y="3676504"/>
              <a:ext cx="388160" cy="68316"/>
            </a:xfrm>
            <a:prstGeom prst="rect">
              <a:avLst/>
            </a:prstGeom>
            <a:grpFill/>
            <a:ln w="1079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Rectangle 159">
              <a:extLst>
                <a:ext uri="{FF2B5EF4-FFF2-40B4-BE49-F238E27FC236}">
                  <a16:creationId xmlns:a16="http://schemas.microsoft.com/office/drawing/2014/main" id="{1B6A3DC9-AE2A-F347-BD08-033930DD48C5}"/>
                </a:ext>
              </a:extLst>
            </p:cNvPr>
            <p:cNvSpPr>
              <a:spLocks noChangeArrowheads="1"/>
            </p:cNvSpPr>
            <p:nvPr/>
          </p:nvSpPr>
          <p:spPr bwMode="auto">
            <a:xfrm>
              <a:off x="4279389" y="3744820"/>
              <a:ext cx="388160" cy="68316"/>
            </a:xfrm>
            <a:prstGeom prst="rect">
              <a:avLst/>
            </a:prstGeom>
            <a:grpFill/>
            <a:ln w="1079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Rectangle 160">
              <a:extLst>
                <a:ext uri="{FF2B5EF4-FFF2-40B4-BE49-F238E27FC236}">
                  <a16:creationId xmlns:a16="http://schemas.microsoft.com/office/drawing/2014/main" id="{9DC1962A-759F-A748-8053-2B2AD10FE022}"/>
                </a:ext>
              </a:extLst>
            </p:cNvPr>
            <p:cNvSpPr>
              <a:spLocks noChangeArrowheads="1"/>
            </p:cNvSpPr>
            <p:nvPr/>
          </p:nvSpPr>
          <p:spPr bwMode="auto">
            <a:xfrm>
              <a:off x="4279389" y="3813136"/>
              <a:ext cx="388160" cy="68316"/>
            </a:xfrm>
            <a:prstGeom prst="rect">
              <a:avLst/>
            </a:prstGeom>
            <a:grpFill/>
            <a:ln w="1079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Rectangle 161">
              <a:extLst>
                <a:ext uri="{FF2B5EF4-FFF2-40B4-BE49-F238E27FC236}">
                  <a16:creationId xmlns:a16="http://schemas.microsoft.com/office/drawing/2014/main" id="{C8ECB7A2-1676-8942-B38F-6D1FFC85B290}"/>
                </a:ext>
              </a:extLst>
            </p:cNvPr>
            <p:cNvSpPr>
              <a:spLocks noChangeArrowheads="1"/>
            </p:cNvSpPr>
            <p:nvPr/>
          </p:nvSpPr>
          <p:spPr bwMode="auto">
            <a:xfrm>
              <a:off x="4279389" y="3881452"/>
              <a:ext cx="388160" cy="68316"/>
            </a:xfrm>
            <a:prstGeom prst="rect">
              <a:avLst/>
            </a:prstGeom>
            <a:grpFill/>
            <a:ln w="1079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Rectangle 162">
              <a:extLst>
                <a:ext uri="{FF2B5EF4-FFF2-40B4-BE49-F238E27FC236}">
                  <a16:creationId xmlns:a16="http://schemas.microsoft.com/office/drawing/2014/main" id="{8C07E301-E419-EE41-B34B-8DFEA9809FD9}"/>
                </a:ext>
              </a:extLst>
            </p:cNvPr>
            <p:cNvSpPr>
              <a:spLocks noChangeArrowheads="1"/>
            </p:cNvSpPr>
            <p:nvPr/>
          </p:nvSpPr>
          <p:spPr bwMode="auto">
            <a:xfrm>
              <a:off x="4043388" y="3719978"/>
              <a:ext cx="624161" cy="161474"/>
            </a:xfrm>
            <a:prstGeom prst="rect">
              <a:avLst/>
            </a:prstGeom>
            <a:grpFill/>
            <a:ln w="1079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Rectangle 163">
              <a:extLst>
                <a:ext uri="{FF2B5EF4-FFF2-40B4-BE49-F238E27FC236}">
                  <a16:creationId xmlns:a16="http://schemas.microsoft.com/office/drawing/2014/main" id="{913598B3-E54C-4A44-BE2F-42DFA3ECDD56}"/>
                </a:ext>
              </a:extLst>
            </p:cNvPr>
            <p:cNvSpPr>
              <a:spLocks noChangeArrowheads="1"/>
            </p:cNvSpPr>
            <p:nvPr/>
          </p:nvSpPr>
          <p:spPr bwMode="auto">
            <a:xfrm>
              <a:off x="4161388" y="3949768"/>
              <a:ext cx="621055" cy="161474"/>
            </a:xfrm>
            <a:prstGeom prst="rect">
              <a:avLst/>
            </a:prstGeom>
            <a:grpFill/>
            <a:ln w="1079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Oval 164">
              <a:extLst>
                <a:ext uri="{FF2B5EF4-FFF2-40B4-BE49-F238E27FC236}">
                  <a16:creationId xmlns:a16="http://schemas.microsoft.com/office/drawing/2014/main" id="{4565C0E6-D6EF-AD41-B044-0756A8C53E9E}"/>
                </a:ext>
              </a:extLst>
            </p:cNvPr>
            <p:cNvSpPr>
              <a:spLocks noChangeArrowheads="1"/>
            </p:cNvSpPr>
            <p:nvPr/>
          </p:nvSpPr>
          <p:spPr bwMode="auto">
            <a:xfrm>
              <a:off x="4552653" y="3626819"/>
              <a:ext cx="580687" cy="577581"/>
            </a:xfrm>
            <a:prstGeom prst="ellipse">
              <a:avLst/>
            </a:prstGeom>
            <a:solidFill>
              <a:srgbClr val="0D2736"/>
            </a:solidFill>
            <a:ln w="1079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165">
              <a:extLst>
                <a:ext uri="{FF2B5EF4-FFF2-40B4-BE49-F238E27FC236}">
                  <a16:creationId xmlns:a16="http://schemas.microsoft.com/office/drawing/2014/main" id="{127884BF-702C-994B-B7D4-6E8614389A50}"/>
                </a:ext>
              </a:extLst>
            </p:cNvPr>
            <p:cNvSpPr>
              <a:spLocks noEditPoints="1"/>
            </p:cNvSpPr>
            <p:nvPr/>
          </p:nvSpPr>
          <p:spPr bwMode="auto">
            <a:xfrm>
              <a:off x="4648917" y="3719978"/>
              <a:ext cx="394371" cy="391265"/>
            </a:xfrm>
            <a:custGeom>
              <a:avLst/>
              <a:gdLst>
                <a:gd name="T0" fmla="*/ 207 w 207"/>
                <a:gd name="T1" fmla="*/ 119 h 206"/>
                <a:gd name="T2" fmla="*/ 207 w 207"/>
                <a:gd name="T3" fmla="*/ 84 h 206"/>
                <a:gd name="T4" fmla="*/ 178 w 207"/>
                <a:gd name="T5" fmla="*/ 84 h 206"/>
                <a:gd name="T6" fmla="*/ 167 w 207"/>
                <a:gd name="T7" fmla="*/ 61 h 206"/>
                <a:gd name="T8" fmla="*/ 188 w 207"/>
                <a:gd name="T9" fmla="*/ 41 h 206"/>
                <a:gd name="T10" fmla="*/ 163 w 207"/>
                <a:gd name="T11" fmla="*/ 16 h 206"/>
                <a:gd name="T12" fmla="*/ 142 w 207"/>
                <a:gd name="T13" fmla="*/ 38 h 206"/>
                <a:gd name="T14" fmla="*/ 121 w 207"/>
                <a:gd name="T15" fmla="*/ 30 h 206"/>
                <a:gd name="T16" fmla="*/ 121 w 207"/>
                <a:gd name="T17" fmla="*/ 0 h 206"/>
                <a:gd name="T18" fmla="*/ 86 w 207"/>
                <a:gd name="T19" fmla="*/ 0 h 206"/>
                <a:gd name="T20" fmla="*/ 86 w 207"/>
                <a:gd name="T21" fmla="*/ 30 h 206"/>
                <a:gd name="T22" fmla="*/ 65 w 207"/>
                <a:gd name="T23" fmla="*/ 39 h 206"/>
                <a:gd name="T24" fmla="*/ 43 w 207"/>
                <a:gd name="T25" fmla="*/ 17 h 206"/>
                <a:gd name="T26" fmla="*/ 18 w 207"/>
                <a:gd name="T27" fmla="*/ 42 h 206"/>
                <a:gd name="T28" fmla="*/ 39 w 207"/>
                <a:gd name="T29" fmla="*/ 63 h 206"/>
                <a:gd name="T30" fmla="*/ 29 w 207"/>
                <a:gd name="T31" fmla="*/ 84 h 206"/>
                <a:gd name="T32" fmla="*/ 0 w 207"/>
                <a:gd name="T33" fmla="*/ 84 h 206"/>
                <a:gd name="T34" fmla="*/ 0 w 207"/>
                <a:gd name="T35" fmla="*/ 119 h 206"/>
                <a:gd name="T36" fmla="*/ 28 w 207"/>
                <a:gd name="T37" fmla="*/ 119 h 206"/>
                <a:gd name="T38" fmla="*/ 36 w 207"/>
                <a:gd name="T39" fmla="*/ 143 h 206"/>
                <a:gd name="T40" fmla="*/ 18 w 207"/>
                <a:gd name="T41" fmla="*/ 162 h 206"/>
                <a:gd name="T42" fmla="*/ 42 w 207"/>
                <a:gd name="T43" fmla="*/ 187 h 206"/>
                <a:gd name="T44" fmla="*/ 60 w 207"/>
                <a:gd name="T45" fmla="*/ 169 h 206"/>
                <a:gd name="T46" fmla="*/ 86 w 207"/>
                <a:gd name="T47" fmla="*/ 181 h 206"/>
                <a:gd name="T48" fmla="*/ 86 w 207"/>
                <a:gd name="T49" fmla="*/ 206 h 206"/>
                <a:gd name="T50" fmla="*/ 121 w 207"/>
                <a:gd name="T51" fmla="*/ 206 h 206"/>
                <a:gd name="T52" fmla="*/ 121 w 207"/>
                <a:gd name="T53" fmla="*/ 181 h 206"/>
                <a:gd name="T54" fmla="*/ 147 w 207"/>
                <a:gd name="T55" fmla="*/ 170 h 206"/>
                <a:gd name="T56" fmla="*/ 164 w 207"/>
                <a:gd name="T57" fmla="*/ 187 h 206"/>
                <a:gd name="T58" fmla="*/ 189 w 207"/>
                <a:gd name="T59" fmla="*/ 163 h 206"/>
                <a:gd name="T60" fmla="*/ 170 w 207"/>
                <a:gd name="T61" fmla="*/ 145 h 206"/>
                <a:gd name="T62" fmla="*/ 180 w 207"/>
                <a:gd name="T63" fmla="*/ 119 h 206"/>
                <a:gd name="T64" fmla="*/ 207 w 207"/>
                <a:gd name="T65" fmla="*/ 119 h 206"/>
                <a:gd name="T66" fmla="*/ 53 w 207"/>
                <a:gd name="T67" fmla="*/ 106 h 206"/>
                <a:gd name="T68" fmla="*/ 104 w 207"/>
                <a:gd name="T69" fmla="*/ 55 h 206"/>
                <a:gd name="T70" fmla="*/ 155 w 207"/>
                <a:gd name="T71" fmla="*/ 106 h 206"/>
                <a:gd name="T72" fmla="*/ 104 w 207"/>
                <a:gd name="T73" fmla="*/ 156 h 206"/>
                <a:gd name="T74" fmla="*/ 53 w 207"/>
                <a:gd name="T75" fmla="*/ 1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 h="206">
                  <a:moveTo>
                    <a:pt x="207" y="119"/>
                  </a:moveTo>
                  <a:cubicBezTo>
                    <a:pt x="207" y="84"/>
                    <a:pt x="207" y="84"/>
                    <a:pt x="207" y="84"/>
                  </a:cubicBezTo>
                  <a:cubicBezTo>
                    <a:pt x="178" y="84"/>
                    <a:pt x="178" y="84"/>
                    <a:pt x="178" y="84"/>
                  </a:cubicBezTo>
                  <a:cubicBezTo>
                    <a:pt x="176" y="76"/>
                    <a:pt x="172" y="68"/>
                    <a:pt x="167" y="61"/>
                  </a:cubicBezTo>
                  <a:cubicBezTo>
                    <a:pt x="188" y="41"/>
                    <a:pt x="188" y="41"/>
                    <a:pt x="188" y="41"/>
                  </a:cubicBezTo>
                  <a:cubicBezTo>
                    <a:pt x="163" y="16"/>
                    <a:pt x="163" y="16"/>
                    <a:pt x="163" y="16"/>
                  </a:cubicBezTo>
                  <a:cubicBezTo>
                    <a:pt x="142" y="38"/>
                    <a:pt x="142" y="38"/>
                    <a:pt x="142" y="38"/>
                  </a:cubicBezTo>
                  <a:cubicBezTo>
                    <a:pt x="135" y="34"/>
                    <a:pt x="128" y="32"/>
                    <a:pt x="121" y="30"/>
                  </a:cubicBezTo>
                  <a:cubicBezTo>
                    <a:pt x="121" y="0"/>
                    <a:pt x="121" y="0"/>
                    <a:pt x="121" y="0"/>
                  </a:cubicBezTo>
                  <a:cubicBezTo>
                    <a:pt x="86" y="0"/>
                    <a:pt x="86" y="0"/>
                    <a:pt x="86" y="0"/>
                  </a:cubicBezTo>
                  <a:cubicBezTo>
                    <a:pt x="86" y="30"/>
                    <a:pt x="86" y="30"/>
                    <a:pt x="86" y="30"/>
                  </a:cubicBezTo>
                  <a:cubicBezTo>
                    <a:pt x="78" y="32"/>
                    <a:pt x="71" y="35"/>
                    <a:pt x="65" y="39"/>
                  </a:cubicBezTo>
                  <a:cubicBezTo>
                    <a:pt x="43" y="17"/>
                    <a:pt x="43" y="17"/>
                    <a:pt x="43" y="17"/>
                  </a:cubicBezTo>
                  <a:cubicBezTo>
                    <a:pt x="18" y="42"/>
                    <a:pt x="18" y="42"/>
                    <a:pt x="18" y="42"/>
                  </a:cubicBezTo>
                  <a:cubicBezTo>
                    <a:pt x="39" y="63"/>
                    <a:pt x="39" y="63"/>
                    <a:pt x="39" y="63"/>
                  </a:cubicBezTo>
                  <a:cubicBezTo>
                    <a:pt x="35" y="69"/>
                    <a:pt x="32" y="77"/>
                    <a:pt x="29" y="84"/>
                  </a:cubicBezTo>
                  <a:cubicBezTo>
                    <a:pt x="0" y="84"/>
                    <a:pt x="0" y="84"/>
                    <a:pt x="0" y="84"/>
                  </a:cubicBezTo>
                  <a:cubicBezTo>
                    <a:pt x="0" y="119"/>
                    <a:pt x="0" y="119"/>
                    <a:pt x="0" y="119"/>
                  </a:cubicBezTo>
                  <a:cubicBezTo>
                    <a:pt x="28" y="119"/>
                    <a:pt x="28" y="119"/>
                    <a:pt x="28" y="119"/>
                  </a:cubicBezTo>
                  <a:cubicBezTo>
                    <a:pt x="29" y="128"/>
                    <a:pt x="32" y="136"/>
                    <a:pt x="36" y="143"/>
                  </a:cubicBezTo>
                  <a:cubicBezTo>
                    <a:pt x="18" y="162"/>
                    <a:pt x="18" y="162"/>
                    <a:pt x="18" y="162"/>
                  </a:cubicBezTo>
                  <a:cubicBezTo>
                    <a:pt x="42" y="187"/>
                    <a:pt x="42" y="187"/>
                    <a:pt x="42" y="187"/>
                  </a:cubicBezTo>
                  <a:cubicBezTo>
                    <a:pt x="60" y="169"/>
                    <a:pt x="60" y="169"/>
                    <a:pt x="60" y="169"/>
                  </a:cubicBezTo>
                  <a:cubicBezTo>
                    <a:pt x="68" y="175"/>
                    <a:pt x="77" y="179"/>
                    <a:pt x="86" y="181"/>
                  </a:cubicBezTo>
                  <a:cubicBezTo>
                    <a:pt x="86" y="206"/>
                    <a:pt x="86" y="206"/>
                    <a:pt x="86" y="206"/>
                  </a:cubicBezTo>
                  <a:cubicBezTo>
                    <a:pt x="121" y="206"/>
                    <a:pt x="121" y="206"/>
                    <a:pt x="121" y="206"/>
                  </a:cubicBezTo>
                  <a:cubicBezTo>
                    <a:pt x="121" y="181"/>
                    <a:pt x="121" y="181"/>
                    <a:pt x="121" y="181"/>
                  </a:cubicBezTo>
                  <a:cubicBezTo>
                    <a:pt x="130" y="179"/>
                    <a:pt x="139" y="175"/>
                    <a:pt x="147" y="170"/>
                  </a:cubicBezTo>
                  <a:cubicBezTo>
                    <a:pt x="164" y="187"/>
                    <a:pt x="164" y="187"/>
                    <a:pt x="164" y="187"/>
                  </a:cubicBezTo>
                  <a:cubicBezTo>
                    <a:pt x="189" y="163"/>
                    <a:pt x="189" y="163"/>
                    <a:pt x="189" y="163"/>
                  </a:cubicBezTo>
                  <a:cubicBezTo>
                    <a:pt x="170" y="145"/>
                    <a:pt x="170" y="145"/>
                    <a:pt x="170" y="145"/>
                  </a:cubicBezTo>
                  <a:cubicBezTo>
                    <a:pt x="175" y="137"/>
                    <a:pt x="178" y="128"/>
                    <a:pt x="180" y="119"/>
                  </a:cubicBezTo>
                  <a:lnTo>
                    <a:pt x="207" y="119"/>
                  </a:lnTo>
                  <a:close/>
                  <a:moveTo>
                    <a:pt x="53" y="106"/>
                  </a:moveTo>
                  <a:cubicBezTo>
                    <a:pt x="53" y="77"/>
                    <a:pt x="76" y="55"/>
                    <a:pt x="104" y="55"/>
                  </a:cubicBezTo>
                  <a:cubicBezTo>
                    <a:pt x="132" y="55"/>
                    <a:pt x="155" y="77"/>
                    <a:pt x="155" y="106"/>
                  </a:cubicBezTo>
                  <a:cubicBezTo>
                    <a:pt x="155" y="134"/>
                    <a:pt x="132" y="156"/>
                    <a:pt x="104" y="156"/>
                  </a:cubicBezTo>
                  <a:cubicBezTo>
                    <a:pt x="76" y="156"/>
                    <a:pt x="53" y="134"/>
                    <a:pt x="53" y="106"/>
                  </a:cubicBezTo>
                  <a:close/>
                </a:path>
              </a:pathLst>
            </a:custGeom>
            <a:solidFill>
              <a:schemeClr val="accent1"/>
            </a:solidFill>
            <a:ln w="10795"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Freeform 166">
              <a:extLst>
                <a:ext uri="{FF2B5EF4-FFF2-40B4-BE49-F238E27FC236}">
                  <a16:creationId xmlns:a16="http://schemas.microsoft.com/office/drawing/2014/main" id="{72195B7B-146A-C646-98A9-3DE4C17C1C9C}"/>
                </a:ext>
              </a:extLst>
            </p:cNvPr>
            <p:cNvSpPr>
              <a:spLocks/>
            </p:cNvSpPr>
            <p:nvPr/>
          </p:nvSpPr>
          <p:spPr bwMode="auto">
            <a:xfrm>
              <a:off x="4279389" y="3949768"/>
              <a:ext cx="0" cy="161474"/>
            </a:xfrm>
            <a:custGeom>
              <a:avLst/>
              <a:gdLst>
                <a:gd name="T0" fmla="*/ 0 h 52"/>
                <a:gd name="T1" fmla="*/ 52 h 52"/>
                <a:gd name="T2" fmla="*/ 0 h 52"/>
              </a:gdLst>
              <a:ahLst/>
              <a:cxnLst>
                <a:cxn ang="0">
                  <a:pos x="0" y="T0"/>
                </a:cxn>
                <a:cxn ang="0">
                  <a:pos x="0" y="T1"/>
                </a:cxn>
                <a:cxn ang="0">
                  <a:pos x="0" y="T2"/>
                </a:cxn>
              </a:cxnLst>
              <a:rect l="0" t="0" r="r" b="b"/>
              <a:pathLst>
                <a:path h="52">
                  <a:moveTo>
                    <a:pt x="0" y="0"/>
                  </a:moveTo>
                  <a:lnTo>
                    <a:pt x="0" y="52"/>
                  </a:lnTo>
                  <a:lnTo>
                    <a:pt x="0" y="0"/>
                  </a:lnTo>
                  <a:close/>
                </a:path>
              </a:pathLst>
            </a:custGeom>
            <a:grpFill/>
            <a:ln w="1079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Line 167">
              <a:extLst>
                <a:ext uri="{FF2B5EF4-FFF2-40B4-BE49-F238E27FC236}">
                  <a16:creationId xmlns:a16="http://schemas.microsoft.com/office/drawing/2014/main" id="{27C71415-B86F-3941-B3D9-E387019BE572}"/>
                </a:ext>
              </a:extLst>
            </p:cNvPr>
            <p:cNvSpPr>
              <a:spLocks noChangeShapeType="1"/>
            </p:cNvSpPr>
            <p:nvPr/>
          </p:nvSpPr>
          <p:spPr bwMode="auto">
            <a:xfrm>
              <a:off x="4279389" y="3949768"/>
              <a:ext cx="0" cy="161474"/>
            </a:xfrm>
            <a:prstGeom prst="line">
              <a:avLst/>
            </a:prstGeom>
            <a:grpFill/>
            <a:ln w="1079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168">
              <a:extLst>
                <a:ext uri="{FF2B5EF4-FFF2-40B4-BE49-F238E27FC236}">
                  <a16:creationId xmlns:a16="http://schemas.microsoft.com/office/drawing/2014/main" id="{BE3F1737-4F2F-B240-B3ED-08384A07B559}"/>
                </a:ext>
              </a:extLst>
            </p:cNvPr>
            <p:cNvSpPr>
              <a:spLocks/>
            </p:cNvSpPr>
            <p:nvPr/>
          </p:nvSpPr>
          <p:spPr bwMode="auto">
            <a:xfrm>
              <a:off x="4158284" y="3719978"/>
              <a:ext cx="0" cy="161474"/>
            </a:xfrm>
            <a:custGeom>
              <a:avLst/>
              <a:gdLst>
                <a:gd name="T0" fmla="*/ 0 h 52"/>
                <a:gd name="T1" fmla="*/ 52 h 52"/>
                <a:gd name="T2" fmla="*/ 0 h 52"/>
              </a:gdLst>
              <a:ahLst/>
              <a:cxnLst>
                <a:cxn ang="0">
                  <a:pos x="0" y="T0"/>
                </a:cxn>
                <a:cxn ang="0">
                  <a:pos x="0" y="T1"/>
                </a:cxn>
                <a:cxn ang="0">
                  <a:pos x="0" y="T2"/>
                </a:cxn>
              </a:cxnLst>
              <a:rect l="0" t="0" r="r" b="b"/>
              <a:pathLst>
                <a:path h="52">
                  <a:moveTo>
                    <a:pt x="0" y="0"/>
                  </a:moveTo>
                  <a:lnTo>
                    <a:pt x="0" y="52"/>
                  </a:lnTo>
                  <a:lnTo>
                    <a:pt x="0" y="0"/>
                  </a:lnTo>
                  <a:close/>
                </a:path>
              </a:pathLst>
            </a:custGeom>
            <a:grpFill/>
            <a:ln w="1079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Line 169">
              <a:extLst>
                <a:ext uri="{FF2B5EF4-FFF2-40B4-BE49-F238E27FC236}">
                  <a16:creationId xmlns:a16="http://schemas.microsoft.com/office/drawing/2014/main" id="{86FDE79B-D61A-E044-95DF-B451870A1DB6}"/>
                </a:ext>
              </a:extLst>
            </p:cNvPr>
            <p:cNvSpPr>
              <a:spLocks noChangeShapeType="1"/>
            </p:cNvSpPr>
            <p:nvPr/>
          </p:nvSpPr>
          <p:spPr bwMode="auto">
            <a:xfrm>
              <a:off x="4158284" y="3719978"/>
              <a:ext cx="0" cy="161474"/>
            </a:xfrm>
            <a:prstGeom prst="line">
              <a:avLst/>
            </a:prstGeom>
            <a:grpFill/>
            <a:ln w="1079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Oval 170">
              <a:extLst>
                <a:ext uri="{FF2B5EF4-FFF2-40B4-BE49-F238E27FC236}">
                  <a16:creationId xmlns:a16="http://schemas.microsoft.com/office/drawing/2014/main" id="{5EA9F012-9D36-774A-887B-89067E3486A5}"/>
                </a:ext>
              </a:extLst>
            </p:cNvPr>
            <p:cNvSpPr>
              <a:spLocks noChangeArrowheads="1"/>
            </p:cNvSpPr>
            <p:nvPr/>
          </p:nvSpPr>
          <p:spPr bwMode="auto">
            <a:xfrm>
              <a:off x="4071336" y="3769662"/>
              <a:ext cx="62105" cy="62105"/>
            </a:xfrm>
            <a:prstGeom prst="ellipse">
              <a:avLst/>
            </a:prstGeom>
            <a:grpFill/>
            <a:ln w="1079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Oval 171">
              <a:extLst>
                <a:ext uri="{FF2B5EF4-FFF2-40B4-BE49-F238E27FC236}">
                  <a16:creationId xmlns:a16="http://schemas.microsoft.com/office/drawing/2014/main" id="{62E2BEE3-9C4B-D046-950C-440C7EC6324E}"/>
                </a:ext>
              </a:extLst>
            </p:cNvPr>
            <p:cNvSpPr>
              <a:spLocks noChangeArrowheads="1"/>
            </p:cNvSpPr>
            <p:nvPr/>
          </p:nvSpPr>
          <p:spPr bwMode="auto">
            <a:xfrm>
              <a:off x="4192441" y="3999452"/>
              <a:ext cx="59001" cy="62105"/>
            </a:xfrm>
            <a:prstGeom prst="ellipse">
              <a:avLst/>
            </a:prstGeom>
            <a:grpFill/>
            <a:ln w="1079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172">
              <a:extLst>
                <a:ext uri="{FF2B5EF4-FFF2-40B4-BE49-F238E27FC236}">
                  <a16:creationId xmlns:a16="http://schemas.microsoft.com/office/drawing/2014/main" id="{84C8C6C1-B878-A74B-98C0-D1338F15F21C}"/>
                </a:ext>
              </a:extLst>
            </p:cNvPr>
            <p:cNvSpPr>
              <a:spLocks/>
            </p:cNvSpPr>
            <p:nvPr/>
          </p:nvSpPr>
          <p:spPr bwMode="auto">
            <a:xfrm>
              <a:off x="4214179" y="3800715"/>
              <a:ext cx="142843" cy="0"/>
            </a:xfrm>
            <a:custGeom>
              <a:avLst/>
              <a:gdLst>
                <a:gd name="T0" fmla="*/ 0 w 46"/>
                <a:gd name="T1" fmla="*/ 46 w 46"/>
                <a:gd name="T2" fmla="*/ 0 w 46"/>
              </a:gdLst>
              <a:ahLst/>
              <a:cxnLst>
                <a:cxn ang="0">
                  <a:pos x="T0" y="0"/>
                </a:cxn>
                <a:cxn ang="0">
                  <a:pos x="T1" y="0"/>
                </a:cxn>
                <a:cxn ang="0">
                  <a:pos x="T2" y="0"/>
                </a:cxn>
              </a:cxnLst>
              <a:rect l="0" t="0" r="r" b="b"/>
              <a:pathLst>
                <a:path w="46">
                  <a:moveTo>
                    <a:pt x="0" y="0"/>
                  </a:moveTo>
                  <a:lnTo>
                    <a:pt x="46" y="0"/>
                  </a:lnTo>
                  <a:lnTo>
                    <a:pt x="0" y="0"/>
                  </a:lnTo>
                  <a:close/>
                </a:path>
              </a:pathLst>
            </a:custGeom>
            <a:grpFill/>
            <a:ln w="1079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Line 173">
              <a:extLst>
                <a:ext uri="{FF2B5EF4-FFF2-40B4-BE49-F238E27FC236}">
                  <a16:creationId xmlns:a16="http://schemas.microsoft.com/office/drawing/2014/main" id="{F62C9BFE-DB45-C54D-B3DA-A70CC75ECC16}"/>
                </a:ext>
              </a:extLst>
            </p:cNvPr>
            <p:cNvSpPr>
              <a:spLocks noChangeShapeType="1"/>
            </p:cNvSpPr>
            <p:nvPr/>
          </p:nvSpPr>
          <p:spPr bwMode="auto">
            <a:xfrm>
              <a:off x="4214179" y="3800715"/>
              <a:ext cx="142843" cy="0"/>
            </a:xfrm>
            <a:prstGeom prst="line">
              <a:avLst/>
            </a:prstGeom>
            <a:grpFill/>
            <a:ln w="1079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174">
              <a:extLst>
                <a:ext uri="{FF2B5EF4-FFF2-40B4-BE49-F238E27FC236}">
                  <a16:creationId xmlns:a16="http://schemas.microsoft.com/office/drawing/2014/main" id="{6F7E169F-75C2-A046-87B5-B0CC2E774D23}"/>
                </a:ext>
              </a:extLst>
            </p:cNvPr>
            <p:cNvSpPr>
              <a:spLocks/>
            </p:cNvSpPr>
            <p:nvPr/>
          </p:nvSpPr>
          <p:spPr bwMode="auto">
            <a:xfrm>
              <a:off x="4329073" y="4030505"/>
              <a:ext cx="142843" cy="0"/>
            </a:xfrm>
            <a:custGeom>
              <a:avLst/>
              <a:gdLst>
                <a:gd name="T0" fmla="*/ 0 w 46"/>
                <a:gd name="T1" fmla="*/ 46 w 46"/>
                <a:gd name="T2" fmla="*/ 0 w 46"/>
              </a:gdLst>
              <a:ahLst/>
              <a:cxnLst>
                <a:cxn ang="0">
                  <a:pos x="T0" y="0"/>
                </a:cxn>
                <a:cxn ang="0">
                  <a:pos x="T1" y="0"/>
                </a:cxn>
                <a:cxn ang="0">
                  <a:pos x="T2" y="0"/>
                </a:cxn>
              </a:cxnLst>
              <a:rect l="0" t="0" r="r" b="b"/>
              <a:pathLst>
                <a:path w="46">
                  <a:moveTo>
                    <a:pt x="0" y="0"/>
                  </a:moveTo>
                  <a:lnTo>
                    <a:pt x="46" y="0"/>
                  </a:lnTo>
                  <a:lnTo>
                    <a:pt x="0" y="0"/>
                  </a:lnTo>
                  <a:close/>
                </a:path>
              </a:pathLst>
            </a:custGeom>
            <a:grpFill/>
            <a:ln w="1079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175">
              <a:extLst>
                <a:ext uri="{FF2B5EF4-FFF2-40B4-BE49-F238E27FC236}">
                  <a16:creationId xmlns:a16="http://schemas.microsoft.com/office/drawing/2014/main" id="{858C49B0-2CF3-5F41-9AD3-DD33FD6F775D}"/>
                </a:ext>
              </a:extLst>
            </p:cNvPr>
            <p:cNvSpPr>
              <a:spLocks noChangeShapeType="1"/>
            </p:cNvSpPr>
            <p:nvPr/>
          </p:nvSpPr>
          <p:spPr bwMode="auto">
            <a:xfrm>
              <a:off x="4329073" y="4030505"/>
              <a:ext cx="142843" cy="0"/>
            </a:xfrm>
            <a:prstGeom prst="line">
              <a:avLst/>
            </a:prstGeom>
            <a:grpFill/>
            <a:ln w="1079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176">
              <a:extLst>
                <a:ext uri="{FF2B5EF4-FFF2-40B4-BE49-F238E27FC236}">
                  <a16:creationId xmlns:a16="http://schemas.microsoft.com/office/drawing/2014/main" id="{65A2F37A-330B-C047-8625-22DECED8080B}"/>
                </a:ext>
              </a:extLst>
            </p:cNvPr>
            <p:cNvSpPr>
              <a:spLocks noEditPoints="1"/>
            </p:cNvSpPr>
            <p:nvPr/>
          </p:nvSpPr>
          <p:spPr bwMode="auto">
            <a:xfrm flipH="1">
              <a:off x="3790156" y="3303871"/>
              <a:ext cx="552739" cy="552739"/>
            </a:xfrm>
            <a:custGeom>
              <a:avLst/>
              <a:gdLst>
                <a:gd name="T0" fmla="*/ 30 w 291"/>
                <a:gd name="T1" fmla="*/ 15 h 291"/>
                <a:gd name="T2" fmla="*/ 74 w 291"/>
                <a:gd name="T3" fmla="*/ 59 h 291"/>
                <a:gd name="T4" fmla="*/ 74 w 291"/>
                <a:gd name="T5" fmla="*/ 74 h 291"/>
                <a:gd name="T6" fmla="*/ 74 w 291"/>
                <a:gd name="T7" fmla="*/ 74 h 291"/>
                <a:gd name="T8" fmla="*/ 58 w 291"/>
                <a:gd name="T9" fmla="*/ 74 h 291"/>
                <a:gd name="T10" fmla="*/ 15 w 291"/>
                <a:gd name="T11" fmla="*/ 30 h 291"/>
                <a:gd name="T12" fmla="*/ 22 w 291"/>
                <a:gd name="T13" fmla="*/ 101 h 291"/>
                <a:gd name="T14" fmla="*/ 67 w 291"/>
                <a:gd name="T15" fmla="*/ 117 h 291"/>
                <a:gd name="T16" fmla="*/ 91 w 291"/>
                <a:gd name="T17" fmla="*/ 126 h 291"/>
                <a:gd name="T18" fmla="*/ 247 w 291"/>
                <a:gd name="T19" fmla="*/ 282 h 291"/>
                <a:gd name="T20" fmla="*/ 281 w 291"/>
                <a:gd name="T21" fmla="*/ 282 h 291"/>
                <a:gd name="T22" fmla="*/ 281 w 291"/>
                <a:gd name="T23" fmla="*/ 282 h 291"/>
                <a:gd name="T24" fmla="*/ 281 w 291"/>
                <a:gd name="T25" fmla="*/ 247 h 291"/>
                <a:gd name="T26" fmla="*/ 125 w 291"/>
                <a:gd name="T27" fmla="*/ 91 h 291"/>
                <a:gd name="T28" fmla="*/ 117 w 291"/>
                <a:gd name="T29" fmla="*/ 68 h 291"/>
                <a:gd name="T30" fmla="*/ 101 w 291"/>
                <a:gd name="T31" fmla="*/ 22 h 291"/>
                <a:gd name="T32" fmla="*/ 30 w 291"/>
                <a:gd name="T33" fmla="*/ 15 h 291"/>
                <a:gd name="T34" fmla="*/ 98 w 291"/>
                <a:gd name="T35" fmla="*/ 98 h 291"/>
                <a:gd name="T36" fmla="*/ 82 w 291"/>
                <a:gd name="T37" fmla="*/ 98 h 291"/>
                <a:gd name="T38" fmla="*/ 82 w 291"/>
                <a:gd name="T39" fmla="*/ 82 h 291"/>
                <a:gd name="T40" fmla="*/ 98 w 291"/>
                <a:gd name="T41" fmla="*/ 82 h 291"/>
                <a:gd name="T42" fmla="*/ 98 w 291"/>
                <a:gd name="T43" fmla="*/ 98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1" h="291">
                  <a:moveTo>
                    <a:pt x="30" y="15"/>
                  </a:moveTo>
                  <a:cubicBezTo>
                    <a:pt x="74" y="59"/>
                    <a:pt x="74" y="59"/>
                    <a:pt x="74" y="59"/>
                  </a:cubicBezTo>
                  <a:cubicBezTo>
                    <a:pt x="78" y="63"/>
                    <a:pt x="78" y="70"/>
                    <a:pt x="74" y="74"/>
                  </a:cubicBezTo>
                  <a:cubicBezTo>
                    <a:pt x="74" y="74"/>
                    <a:pt x="74" y="74"/>
                    <a:pt x="74" y="74"/>
                  </a:cubicBezTo>
                  <a:cubicBezTo>
                    <a:pt x="69" y="78"/>
                    <a:pt x="63" y="78"/>
                    <a:pt x="58" y="74"/>
                  </a:cubicBezTo>
                  <a:cubicBezTo>
                    <a:pt x="15" y="30"/>
                    <a:pt x="15" y="30"/>
                    <a:pt x="15" y="30"/>
                  </a:cubicBezTo>
                  <a:cubicBezTo>
                    <a:pt x="0" y="52"/>
                    <a:pt x="2" y="82"/>
                    <a:pt x="22" y="101"/>
                  </a:cubicBezTo>
                  <a:cubicBezTo>
                    <a:pt x="34" y="114"/>
                    <a:pt x="51" y="119"/>
                    <a:pt x="67" y="117"/>
                  </a:cubicBezTo>
                  <a:cubicBezTo>
                    <a:pt x="76" y="116"/>
                    <a:pt x="85" y="119"/>
                    <a:pt x="91" y="126"/>
                  </a:cubicBezTo>
                  <a:cubicBezTo>
                    <a:pt x="247" y="282"/>
                    <a:pt x="247" y="282"/>
                    <a:pt x="247" y="282"/>
                  </a:cubicBezTo>
                  <a:cubicBezTo>
                    <a:pt x="256" y="291"/>
                    <a:pt x="272" y="291"/>
                    <a:pt x="281" y="282"/>
                  </a:cubicBezTo>
                  <a:cubicBezTo>
                    <a:pt x="281" y="282"/>
                    <a:pt x="281" y="282"/>
                    <a:pt x="281" y="282"/>
                  </a:cubicBezTo>
                  <a:cubicBezTo>
                    <a:pt x="291" y="272"/>
                    <a:pt x="291" y="257"/>
                    <a:pt x="281" y="247"/>
                  </a:cubicBezTo>
                  <a:cubicBezTo>
                    <a:pt x="125" y="91"/>
                    <a:pt x="125" y="91"/>
                    <a:pt x="125" y="91"/>
                  </a:cubicBezTo>
                  <a:cubicBezTo>
                    <a:pt x="119" y="85"/>
                    <a:pt x="116" y="76"/>
                    <a:pt x="117" y="68"/>
                  </a:cubicBezTo>
                  <a:cubicBezTo>
                    <a:pt x="119" y="51"/>
                    <a:pt x="114" y="34"/>
                    <a:pt x="101" y="22"/>
                  </a:cubicBezTo>
                  <a:cubicBezTo>
                    <a:pt x="82" y="3"/>
                    <a:pt x="52" y="0"/>
                    <a:pt x="30" y="15"/>
                  </a:cubicBezTo>
                  <a:close/>
                  <a:moveTo>
                    <a:pt x="98" y="98"/>
                  </a:moveTo>
                  <a:cubicBezTo>
                    <a:pt x="94" y="102"/>
                    <a:pt x="86" y="102"/>
                    <a:pt x="82" y="98"/>
                  </a:cubicBezTo>
                  <a:cubicBezTo>
                    <a:pt x="78" y="94"/>
                    <a:pt x="78" y="87"/>
                    <a:pt x="82" y="82"/>
                  </a:cubicBezTo>
                  <a:cubicBezTo>
                    <a:pt x="86" y="78"/>
                    <a:pt x="94" y="78"/>
                    <a:pt x="98" y="82"/>
                  </a:cubicBezTo>
                  <a:cubicBezTo>
                    <a:pt x="102" y="87"/>
                    <a:pt x="102" y="94"/>
                    <a:pt x="98" y="98"/>
                  </a:cubicBezTo>
                  <a:close/>
                </a:path>
              </a:pathLst>
            </a:custGeom>
            <a:grpFill/>
            <a:ln w="1079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37" name="Picture 36">
            <a:extLst>
              <a:ext uri="{FF2B5EF4-FFF2-40B4-BE49-F238E27FC236}">
                <a16:creationId xmlns:a16="http://schemas.microsoft.com/office/drawing/2014/main" id="{99E22887-9292-454C-99E7-3624DD5BE684}"/>
              </a:ext>
            </a:extLst>
          </p:cNvPr>
          <p:cNvPicPr>
            <a:picLocks noChangeAspect="1"/>
          </p:cNvPicPr>
          <p:nvPr/>
        </p:nvPicPr>
        <p:blipFill>
          <a:blip r:embed="rId3"/>
          <a:stretch>
            <a:fillRect/>
          </a:stretch>
        </p:blipFill>
        <p:spPr>
          <a:xfrm>
            <a:off x="8481180" y="173267"/>
            <a:ext cx="492414" cy="365264"/>
          </a:xfrm>
          <a:prstGeom prst="rect">
            <a:avLst/>
          </a:prstGeom>
        </p:spPr>
      </p:pic>
    </p:spTree>
    <p:extLst>
      <p:ext uri="{BB962C8B-B14F-4D97-AF65-F5344CB8AC3E}">
        <p14:creationId xmlns:p14="http://schemas.microsoft.com/office/powerpoint/2010/main" val="5475135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ED2417C-A308-524D-8589-0FFBE69ABFC7}"/>
              </a:ext>
            </a:extLst>
          </p:cNvPr>
          <p:cNvSpPr/>
          <p:nvPr/>
        </p:nvSpPr>
        <p:spPr>
          <a:xfrm>
            <a:off x="390647" y="916484"/>
            <a:ext cx="8222456" cy="400110"/>
          </a:xfrm>
          <a:prstGeom prst="rect">
            <a:avLst/>
          </a:prstGeom>
        </p:spPr>
        <p:txBody>
          <a:bodyPr wrap="square">
            <a:spAutoFit/>
          </a:bodyPr>
          <a:lstStyle/>
          <a:p>
            <a:pPr marL="6350">
              <a:spcBef>
                <a:spcPts val="3600"/>
              </a:spcBef>
            </a:pPr>
            <a:r>
              <a:rPr lang="en-US" sz="2000" b="1" dirty="0">
                <a:solidFill>
                  <a:schemeClr val="bg1">
                    <a:lumMod val="50000"/>
                  </a:schemeClr>
                </a:solidFill>
                <a:latin typeface="Amazon Ember Regular"/>
              </a:rPr>
              <a:t>2. </a:t>
            </a:r>
            <a:r>
              <a:rPr lang="en-US" sz="2000" dirty="0">
                <a:solidFill>
                  <a:schemeClr val="bg1">
                    <a:lumMod val="50000"/>
                  </a:schemeClr>
                </a:solidFill>
                <a:latin typeface="Amazon Ember Regular"/>
              </a:rPr>
              <a:t>Why migrate to the cloud</a:t>
            </a:r>
          </a:p>
        </p:txBody>
      </p:sp>
      <p:sp>
        <p:nvSpPr>
          <p:cNvPr id="32" name="Rectangle 31">
            <a:extLst>
              <a:ext uri="{FF2B5EF4-FFF2-40B4-BE49-F238E27FC236}">
                <a16:creationId xmlns:a16="http://schemas.microsoft.com/office/drawing/2014/main" id="{DFEA4FFE-33AD-274B-8BA8-192D77E1E437}"/>
              </a:ext>
            </a:extLst>
          </p:cNvPr>
          <p:cNvSpPr/>
          <p:nvPr/>
        </p:nvSpPr>
        <p:spPr>
          <a:xfrm>
            <a:off x="390647" y="1921373"/>
            <a:ext cx="8222456" cy="400110"/>
          </a:xfrm>
          <a:prstGeom prst="rect">
            <a:avLst/>
          </a:prstGeom>
        </p:spPr>
        <p:txBody>
          <a:bodyPr wrap="square">
            <a:spAutoFit/>
          </a:bodyPr>
          <a:lstStyle/>
          <a:p>
            <a:pPr marL="6350" lvl="0">
              <a:spcBef>
                <a:spcPts val="3600"/>
              </a:spcBef>
            </a:pPr>
            <a:r>
              <a:rPr lang="en-US" sz="2000" b="1" dirty="0">
                <a:solidFill>
                  <a:schemeClr val="bg1">
                    <a:lumMod val="50000"/>
                  </a:schemeClr>
                </a:solidFill>
                <a:latin typeface="Amazon Ember Regular"/>
              </a:rPr>
              <a:t>4. </a:t>
            </a:r>
            <a:r>
              <a:rPr lang="en-US" sz="2000" dirty="0">
                <a:solidFill>
                  <a:schemeClr val="bg1">
                    <a:lumMod val="50000"/>
                  </a:schemeClr>
                </a:solidFill>
                <a:latin typeface="Amazon Ember Regular"/>
              </a:rPr>
              <a:t>Benefits of AWS for Windows workloads</a:t>
            </a:r>
          </a:p>
        </p:txBody>
      </p:sp>
      <p:sp>
        <p:nvSpPr>
          <p:cNvPr id="34" name="Rectangle 33">
            <a:extLst>
              <a:ext uri="{FF2B5EF4-FFF2-40B4-BE49-F238E27FC236}">
                <a16:creationId xmlns:a16="http://schemas.microsoft.com/office/drawing/2014/main" id="{40008E3C-9042-2A4F-86F2-FF445EFC16EF}"/>
              </a:ext>
            </a:extLst>
          </p:cNvPr>
          <p:cNvSpPr/>
          <p:nvPr/>
        </p:nvSpPr>
        <p:spPr>
          <a:xfrm>
            <a:off x="390647" y="2415912"/>
            <a:ext cx="8222456" cy="400110"/>
          </a:xfrm>
          <a:prstGeom prst="rect">
            <a:avLst/>
          </a:prstGeom>
        </p:spPr>
        <p:txBody>
          <a:bodyPr wrap="square">
            <a:spAutoFit/>
          </a:bodyPr>
          <a:lstStyle/>
          <a:p>
            <a:pPr marL="6350" lvl="0">
              <a:spcBef>
                <a:spcPts val="3600"/>
              </a:spcBef>
            </a:pPr>
            <a:r>
              <a:rPr lang="en-US" sz="2000" b="1" dirty="0">
                <a:solidFill>
                  <a:srgbClr val="FF9900"/>
                </a:solidFill>
                <a:latin typeface="Amazon Ember Regular"/>
              </a:rPr>
              <a:t>5. </a:t>
            </a:r>
            <a:r>
              <a:rPr lang="en-US" sz="2000" dirty="0">
                <a:solidFill>
                  <a:srgbClr val="FFFFFF"/>
                </a:solidFill>
                <a:latin typeface="Amazon Ember Regular"/>
              </a:rPr>
              <a:t>Flexible licensing options</a:t>
            </a:r>
          </a:p>
        </p:txBody>
      </p:sp>
      <p:sp>
        <p:nvSpPr>
          <p:cNvPr id="36" name="Rectangle 35">
            <a:extLst>
              <a:ext uri="{FF2B5EF4-FFF2-40B4-BE49-F238E27FC236}">
                <a16:creationId xmlns:a16="http://schemas.microsoft.com/office/drawing/2014/main" id="{A6D582BC-5BE2-CA42-842B-6E0583F0180B}"/>
              </a:ext>
            </a:extLst>
          </p:cNvPr>
          <p:cNvSpPr/>
          <p:nvPr/>
        </p:nvSpPr>
        <p:spPr>
          <a:xfrm>
            <a:off x="390647" y="2940757"/>
            <a:ext cx="8222456" cy="400110"/>
          </a:xfrm>
          <a:prstGeom prst="rect">
            <a:avLst/>
          </a:prstGeom>
        </p:spPr>
        <p:txBody>
          <a:bodyPr wrap="square">
            <a:spAutoFit/>
          </a:bodyPr>
          <a:lstStyle/>
          <a:p>
            <a:pPr marL="6350" lvl="0">
              <a:spcBef>
                <a:spcPts val="3600"/>
              </a:spcBef>
            </a:pPr>
            <a:r>
              <a:rPr lang="en-US" sz="2000" b="1" dirty="0">
                <a:solidFill>
                  <a:schemeClr val="bg1">
                    <a:lumMod val="50000"/>
                  </a:schemeClr>
                </a:solidFill>
                <a:latin typeface="Amazon Ember Regular"/>
              </a:rPr>
              <a:t>6. </a:t>
            </a:r>
            <a:r>
              <a:rPr lang="en-US" sz="2000" dirty="0">
                <a:solidFill>
                  <a:schemeClr val="bg1">
                    <a:lumMod val="50000"/>
                  </a:schemeClr>
                </a:solidFill>
                <a:latin typeface="Amazon Ember Regular"/>
              </a:rPr>
              <a:t>Jumpstart cloud migration</a:t>
            </a:r>
          </a:p>
        </p:txBody>
      </p:sp>
      <p:sp>
        <p:nvSpPr>
          <p:cNvPr id="38" name="Rectangle 37">
            <a:extLst>
              <a:ext uri="{FF2B5EF4-FFF2-40B4-BE49-F238E27FC236}">
                <a16:creationId xmlns:a16="http://schemas.microsoft.com/office/drawing/2014/main" id="{C0530590-26F2-8E48-8277-FDCF3334E597}"/>
              </a:ext>
            </a:extLst>
          </p:cNvPr>
          <p:cNvSpPr/>
          <p:nvPr/>
        </p:nvSpPr>
        <p:spPr>
          <a:xfrm>
            <a:off x="390647" y="3467751"/>
            <a:ext cx="8222456" cy="400110"/>
          </a:xfrm>
          <a:prstGeom prst="rect">
            <a:avLst/>
          </a:prstGeom>
        </p:spPr>
        <p:txBody>
          <a:bodyPr wrap="square">
            <a:spAutoFit/>
          </a:bodyPr>
          <a:lstStyle/>
          <a:p>
            <a:pPr marL="6350" lvl="0">
              <a:spcBef>
                <a:spcPts val="3600"/>
              </a:spcBef>
            </a:pPr>
            <a:r>
              <a:rPr lang="en-US" sz="2000" b="1" dirty="0">
                <a:solidFill>
                  <a:schemeClr val="bg1">
                    <a:lumMod val="50000"/>
                  </a:schemeClr>
                </a:solidFill>
                <a:latin typeface="Amazon Ember Regular"/>
              </a:rPr>
              <a:t>7. </a:t>
            </a:r>
            <a:r>
              <a:rPr lang="en-US" sz="2000" dirty="0">
                <a:solidFill>
                  <a:schemeClr val="bg1">
                    <a:lumMod val="50000"/>
                  </a:schemeClr>
                </a:solidFill>
                <a:latin typeface="Amazon Ember Regular"/>
              </a:rPr>
              <a:t>Migration tools &amp; programs</a:t>
            </a:r>
          </a:p>
        </p:txBody>
      </p:sp>
      <p:pic>
        <p:nvPicPr>
          <p:cNvPr id="6" name="Picture 5">
            <a:extLst>
              <a:ext uri="{FF2B5EF4-FFF2-40B4-BE49-F238E27FC236}">
                <a16:creationId xmlns:a16="http://schemas.microsoft.com/office/drawing/2014/main" id="{076BBBFD-7226-6445-8329-251C30666A4F}"/>
              </a:ext>
            </a:extLst>
          </p:cNvPr>
          <p:cNvPicPr>
            <a:picLocks noChangeAspect="1"/>
          </p:cNvPicPr>
          <p:nvPr/>
        </p:nvPicPr>
        <p:blipFill>
          <a:blip r:embed="rId3"/>
          <a:stretch>
            <a:fillRect/>
          </a:stretch>
        </p:blipFill>
        <p:spPr>
          <a:xfrm>
            <a:off x="7768359" y="238562"/>
            <a:ext cx="949614" cy="542338"/>
          </a:xfrm>
          <a:prstGeom prst="rect">
            <a:avLst/>
          </a:prstGeom>
        </p:spPr>
      </p:pic>
      <p:sp>
        <p:nvSpPr>
          <p:cNvPr id="8" name="Rectangle 7">
            <a:extLst>
              <a:ext uri="{FF2B5EF4-FFF2-40B4-BE49-F238E27FC236}">
                <a16:creationId xmlns:a16="http://schemas.microsoft.com/office/drawing/2014/main" id="{6EE3BA29-24AA-0547-BD6D-F799EE24B784}"/>
              </a:ext>
            </a:extLst>
          </p:cNvPr>
          <p:cNvSpPr/>
          <p:nvPr/>
        </p:nvSpPr>
        <p:spPr>
          <a:xfrm>
            <a:off x="390647" y="309676"/>
            <a:ext cx="8222456" cy="400110"/>
          </a:xfrm>
          <a:prstGeom prst="rect">
            <a:avLst/>
          </a:prstGeom>
        </p:spPr>
        <p:txBody>
          <a:bodyPr wrap="square">
            <a:spAutoFit/>
          </a:bodyPr>
          <a:lstStyle/>
          <a:p>
            <a:pPr marL="6350">
              <a:spcBef>
                <a:spcPts val="3600"/>
              </a:spcBef>
            </a:pPr>
            <a:r>
              <a:rPr lang="en-US" sz="2000" b="1" dirty="0">
                <a:solidFill>
                  <a:schemeClr val="bg1">
                    <a:lumMod val="50000"/>
                  </a:schemeClr>
                </a:solidFill>
                <a:latin typeface="Amazon Ember Regular"/>
              </a:rPr>
              <a:t>1. </a:t>
            </a:r>
            <a:r>
              <a:rPr lang="en-US" sz="2000" dirty="0">
                <a:solidFill>
                  <a:schemeClr val="bg1">
                    <a:lumMod val="50000"/>
                  </a:schemeClr>
                </a:solidFill>
                <a:latin typeface="Amazon Ember Regular"/>
              </a:rPr>
              <a:t>Infrastructure Modernization Challenges</a:t>
            </a:r>
          </a:p>
        </p:txBody>
      </p:sp>
      <p:sp>
        <p:nvSpPr>
          <p:cNvPr id="9" name="Rectangle 8">
            <a:extLst>
              <a:ext uri="{FF2B5EF4-FFF2-40B4-BE49-F238E27FC236}">
                <a16:creationId xmlns:a16="http://schemas.microsoft.com/office/drawing/2014/main" id="{B5EA5E56-A6BD-0C46-A6EC-52002455FFFE}"/>
              </a:ext>
            </a:extLst>
          </p:cNvPr>
          <p:cNvSpPr/>
          <p:nvPr/>
        </p:nvSpPr>
        <p:spPr>
          <a:xfrm>
            <a:off x="390647" y="1441329"/>
            <a:ext cx="8222456" cy="400110"/>
          </a:xfrm>
          <a:prstGeom prst="rect">
            <a:avLst/>
          </a:prstGeom>
        </p:spPr>
        <p:txBody>
          <a:bodyPr wrap="square">
            <a:spAutoFit/>
          </a:bodyPr>
          <a:lstStyle/>
          <a:p>
            <a:pPr marL="6350" lvl="0">
              <a:spcBef>
                <a:spcPts val="3600"/>
              </a:spcBef>
            </a:pPr>
            <a:r>
              <a:rPr lang="en-US" sz="2000" b="1" dirty="0">
                <a:solidFill>
                  <a:schemeClr val="bg1">
                    <a:lumMod val="50000"/>
                  </a:schemeClr>
                </a:solidFill>
                <a:latin typeface="Amazon Ember Regular"/>
              </a:rPr>
              <a:t>3. </a:t>
            </a:r>
            <a:r>
              <a:rPr lang="en-US" sz="2000" dirty="0">
                <a:solidFill>
                  <a:schemeClr val="bg1">
                    <a:lumMod val="50000"/>
                  </a:schemeClr>
                </a:solidFill>
                <a:latin typeface="Amazon Ember Regular"/>
              </a:rPr>
              <a:t>Migration Vs Hybrid Approach</a:t>
            </a:r>
          </a:p>
        </p:txBody>
      </p:sp>
    </p:spTree>
    <p:extLst>
      <p:ext uri="{BB962C8B-B14F-4D97-AF65-F5344CB8AC3E}">
        <p14:creationId xmlns:p14="http://schemas.microsoft.com/office/powerpoint/2010/main" val="4451673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605080" cy="914967"/>
          </a:xfrm>
        </p:spPr>
        <p:txBody>
          <a:bodyPr/>
          <a:lstStyle/>
          <a:p>
            <a:r>
              <a:rPr lang="en-US" dirty="0"/>
              <a:t>Reduce costs by leveraging existing Microsoft investments</a:t>
            </a:r>
          </a:p>
        </p:txBody>
      </p:sp>
      <p:sp>
        <p:nvSpPr>
          <p:cNvPr id="3" name="Content Placeholder 2"/>
          <p:cNvSpPr>
            <a:spLocks noGrp="1"/>
          </p:cNvSpPr>
          <p:nvPr>
            <p:ph idx="1"/>
          </p:nvPr>
        </p:nvSpPr>
        <p:spPr>
          <a:xfrm>
            <a:off x="336789" y="1504840"/>
            <a:ext cx="8205304" cy="3553926"/>
          </a:xfrm>
        </p:spPr>
        <p:txBody>
          <a:bodyPr/>
          <a:lstStyle/>
          <a:p>
            <a:pPr marL="342900" indent="-342900">
              <a:buClr>
                <a:schemeClr val="accent1"/>
              </a:buClr>
              <a:buFont typeface="Arial" panose="020B0604020202020204" pitchFamily="34" charset="0"/>
              <a:buChar char="•"/>
            </a:pPr>
            <a:r>
              <a:rPr lang="en-US" sz="2000" dirty="0"/>
              <a:t>Minimize risk with your digital transformation</a:t>
            </a:r>
          </a:p>
          <a:p>
            <a:pPr>
              <a:buClr>
                <a:schemeClr val="accent1"/>
              </a:buClr>
            </a:pPr>
            <a:endParaRPr lang="en-US" sz="2000" dirty="0"/>
          </a:p>
          <a:p>
            <a:pPr marL="342900" indent="-342900">
              <a:buClr>
                <a:schemeClr val="accent1"/>
              </a:buClr>
              <a:buFont typeface="Arial" panose="020B0604020202020204" pitchFamily="34" charset="0"/>
              <a:buChar char="•"/>
            </a:pPr>
            <a:r>
              <a:rPr lang="en-US" sz="2000" dirty="0"/>
              <a:t>Improve your security posture with end-of-support workloads (EOS)</a:t>
            </a:r>
          </a:p>
          <a:p>
            <a:pPr>
              <a:buClr>
                <a:schemeClr val="accent1"/>
              </a:buClr>
            </a:pPr>
            <a:endParaRPr lang="en-US" sz="2000" dirty="0"/>
          </a:p>
          <a:p>
            <a:pPr marL="342900" indent="-342900">
              <a:buClr>
                <a:schemeClr val="accent1"/>
              </a:buClr>
              <a:buFont typeface="Arial" panose="020B0604020202020204" pitchFamily="34" charset="0"/>
              <a:buChar char="•"/>
            </a:pPr>
            <a:r>
              <a:rPr lang="en-US" sz="2000" dirty="0"/>
              <a:t>Extend your existing Microsoft investments with bring-your-own-licenses (BYOL)</a:t>
            </a:r>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1888" y="959436"/>
            <a:ext cx="1282540" cy="1282540"/>
          </a:xfrm>
          <a:prstGeom prst="rect">
            <a:avLst/>
          </a:prstGeom>
        </p:spPr>
      </p:pic>
    </p:spTree>
    <p:extLst>
      <p:ext uri="{BB962C8B-B14F-4D97-AF65-F5344CB8AC3E}">
        <p14:creationId xmlns:p14="http://schemas.microsoft.com/office/powerpoint/2010/main" val="32623565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dirty="0"/>
              <a:t>Flexible options for Microsoft licenses in the AWS cloud</a:t>
            </a:r>
          </a:p>
        </p:txBody>
      </p:sp>
      <p:sp>
        <p:nvSpPr>
          <p:cNvPr id="3" name="TextBox 2"/>
          <p:cNvSpPr txBox="1"/>
          <p:nvPr/>
        </p:nvSpPr>
        <p:spPr>
          <a:xfrm>
            <a:off x="333039" y="1765682"/>
            <a:ext cx="3419256" cy="1723549"/>
          </a:xfrm>
          <a:prstGeom prst="rect">
            <a:avLst/>
          </a:prstGeom>
          <a:noFill/>
        </p:spPr>
        <p:txBody>
          <a:bodyPr wrap="square" rtlCol="0">
            <a:spAutoFit/>
          </a:bodyPr>
          <a:lstStyle/>
          <a:p>
            <a:pPr marL="342900" indent="-342900" defTabSz="666750">
              <a:spcBef>
                <a:spcPct val="0"/>
              </a:spcBef>
              <a:spcAft>
                <a:spcPts val="600"/>
              </a:spcAft>
              <a:buClr>
                <a:schemeClr val="accent1"/>
              </a:buClr>
              <a:buFont typeface="+mj-lt"/>
              <a:buAutoNum type="arabicPeriod"/>
              <a:defRPr/>
            </a:pPr>
            <a:r>
              <a:rPr lang="en-US" sz="1600" dirty="0">
                <a:solidFill>
                  <a:schemeClr val="bg1"/>
                </a:solidFill>
                <a:latin typeface="Amazon Ember Regular"/>
              </a:rPr>
              <a:t>Flexible </a:t>
            </a:r>
            <a:r>
              <a:rPr lang="en-US" sz="1600" b="1" dirty="0">
                <a:solidFill>
                  <a:schemeClr val="bg1"/>
                </a:solidFill>
                <a:latin typeface="Amazon Ember Regular"/>
              </a:rPr>
              <a:t>pay-as-you-go</a:t>
            </a:r>
            <a:r>
              <a:rPr lang="en-US" sz="1600" dirty="0">
                <a:solidFill>
                  <a:schemeClr val="bg1"/>
                </a:solidFill>
                <a:latin typeface="Amazon Ember Regular"/>
              </a:rPr>
              <a:t> licensing choices</a:t>
            </a:r>
          </a:p>
          <a:p>
            <a:pPr marL="342900" indent="-342900" defTabSz="666750">
              <a:spcBef>
                <a:spcPct val="0"/>
              </a:spcBef>
              <a:spcAft>
                <a:spcPts val="600"/>
              </a:spcAft>
              <a:buClr>
                <a:schemeClr val="accent1"/>
              </a:buClr>
              <a:buFont typeface="+mj-lt"/>
              <a:buAutoNum type="arabicPeriod"/>
              <a:defRPr/>
            </a:pPr>
            <a:r>
              <a:rPr lang="en-US" sz="1600" dirty="0">
                <a:solidFill>
                  <a:schemeClr val="bg1"/>
                </a:solidFill>
                <a:latin typeface="Amazon Ember Regular"/>
              </a:rPr>
              <a:t>Bring your </a:t>
            </a:r>
            <a:r>
              <a:rPr lang="en-US" sz="1600" b="1" dirty="0">
                <a:solidFill>
                  <a:schemeClr val="bg1"/>
                </a:solidFill>
                <a:latin typeface="Amazon Ember Regular"/>
              </a:rPr>
              <a:t>license mobility </a:t>
            </a:r>
            <a:r>
              <a:rPr lang="en-US" sz="1600" dirty="0">
                <a:solidFill>
                  <a:schemeClr val="bg1"/>
                </a:solidFill>
                <a:latin typeface="Amazon Ember Regular"/>
              </a:rPr>
              <a:t>benefits to AWS</a:t>
            </a:r>
          </a:p>
          <a:p>
            <a:pPr marL="342900" indent="-342900" defTabSz="666750">
              <a:spcBef>
                <a:spcPct val="0"/>
              </a:spcBef>
              <a:spcAft>
                <a:spcPts val="600"/>
              </a:spcAft>
              <a:buClr>
                <a:schemeClr val="accent1"/>
              </a:buClr>
              <a:buFont typeface="+mj-lt"/>
              <a:buAutoNum type="arabicPeriod"/>
              <a:defRPr/>
            </a:pPr>
            <a:r>
              <a:rPr lang="en-US" sz="1600" dirty="0">
                <a:solidFill>
                  <a:schemeClr val="bg1"/>
                </a:solidFill>
                <a:latin typeface="Amazon Ember Regular"/>
              </a:rPr>
              <a:t>Bring licenses to AWS </a:t>
            </a:r>
            <a:r>
              <a:rPr lang="en-US" sz="1600" b="1" dirty="0">
                <a:solidFill>
                  <a:schemeClr val="bg1"/>
                </a:solidFill>
                <a:latin typeface="Amazon Ember Regular"/>
              </a:rPr>
              <a:t>without paying software assurance</a:t>
            </a:r>
          </a:p>
        </p:txBody>
      </p:sp>
      <p:grpSp>
        <p:nvGrpSpPr>
          <p:cNvPr id="39" name="Group 38">
            <a:extLst>
              <a:ext uri="{FF2B5EF4-FFF2-40B4-BE49-F238E27FC236}">
                <a16:creationId xmlns:a16="http://schemas.microsoft.com/office/drawing/2014/main" id="{22AB76C7-9E0B-5F4F-A07B-AD17D3F103AE}"/>
              </a:ext>
            </a:extLst>
          </p:cNvPr>
          <p:cNvGrpSpPr/>
          <p:nvPr/>
        </p:nvGrpSpPr>
        <p:grpSpPr>
          <a:xfrm>
            <a:off x="4305753" y="1404798"/>
            <a:ext cx="4080742" cy="2949731"/>
            <a:chOff x="441078" y="858492"/>
            <a:chExt cx="5028018" cy="2949731"/>
          </a:xfrm>
        </p:grpSpPr>
        <p:sp>
          <p:nvSpPr>
            <p:cNvPr id="6" name="Rectangle 5">
              <a:extLst>
                <a:ext uri="{FF2B5EF4-FFF2-40B4-BE49-F238E27FC236}">
                  <a16:creationId xmlns:a16="http://schemas.microsoft.com/office/drawing/2014/main" id="{06C3DB73-29B7-4B74-9B19-6C2EEAD03BF1}"/>
                </a:ext>
              </a:extLst>
            </p:cNvPr>
            <p:cNvSpPr/>
            <p:nvPr/>
          </p:nvSpPr>
          <p:spPr>
            <a:xfrm>
              <a:off x="1496279" y="2944736"/>
              <a:ext cx="1907401" cy="863487"/>
            </a:xfrm>
            <a:prstGeom prst="rect">
              <a:avLst/>
            </a:prstGeom>
            <a:solidFill>
              <a:srgbClr val="0D2736"/>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09"/>
              <a:r>
                <a:rPr lang="en-IN" sz="105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Dedicated options for </a:t>
              </a:r>
            </a:p>
            <a:p>
              <a:pPr algn="ctr" defTabSz="914309"/>
              <a:r>
                <a:rPr lang="en-IN" sz="105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licenses not eligible for </a:t>
              </a:r>
            </a:p>
            <a:p>
              <a:pPr algn="ctr" defTabSz="914309"/>
              <a:r>
                <a:rPr lang="en-IN" sz="105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License Mobility</a:t>
              </a:r>
            </a:p>
          </p:txBody>
        </p:sp>
        <p:sp>
          <p:nvSpPr>
            <p:cNvPr id="7" name="Rectangle 6">
              <a:extLst>
                <a:ext uri="{FF2B5EF4-FFF2-40B4-BE49-F238E27FC236}">
                  <a16:creationId xmlns:a16="http://schemas.microsoft.com/office/drawing/2014/main" id="{E0462750-222C-46D8-97CB-33821CD07BE3}"/>
                </a:ext>
              </a:extLst>
            </p:cNvPr>
            <p:cNvSpPr/>
            <p:nvPr/>
          </p:nvSpPr>
          <p:spPr>
            <a:xfrm>
              <a:off x="3561694" y="2944736"/>
              <a:ext cx="1907402" cy="863487"/>
            </a:xfrm>
            <a:prstGeom prst="rect">
              <a:avLst/>
            </a:prstGeom>
            <a:solidFill>
              <a:srgbClr val="0D2736"/>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09"/>
              <a:r>
                <a:rPr lang="en-IN" sz="1050" dirty="0">
                  <a:solidFill>
                    <a:schemeClr val="bg1"/>
                  </a:solidFill>
                  <a:latin typeface="Amazon Ember Light" panose="020B0403020204020204" pitchFamily="34" charset="0"/>
                </a:rPr>
                <a:t>Default tenancy </a:t>
              </a:r>
              <a:br>
                <a:rPr lang="en-IN" sz="1050" dirty="0">
                  <a:solidFill>
                    <a:schemeClr val="bg1"/>
                  </a:solidFill>
                  <a:latin typeface="Amazon Ember Light" panose="020B0403020204020204" pitchFamily="34" charset="0"/>
                </a:rPr>
              </a:br>
              <a:r>
                <a:rPr lang="en-IN" sz="1050" dirty="0">
                  <a:solidFill>
                    <a:schemeClr val="bg1"/>
                  </a:solidFill>
                  <a:latin typeface="Amazon Ember Light" panose="020B0403020204020204" pitchFamily="34" charset="0"/>
                </a:rPr>
                <a:t>for License Mobility eligible products with </a:t>
              </a:r>
              <a:br>
                <a:rPr lang="en-IN" sz="1050" dirty="0">
                  <a:solidFill>
                    <a:schemeClr val="bg1"/>
                  </a:solidFill>
                  <a:latin typeface="Amazon Ember Light" panose="020B0403020204020204" pitchFamily="34" charset="0"/>
                </a:rPr>
              </a:br>
              <a:r>
                <a:rPr lang="en-IN" sz="1050" dirty="0">
                  <a:solidFill>
                    <a:schemeClr val="bg1"/>
                  </a:solidFill>
                  <a:latin typeface="Amazon Ember Light" panose="020B0403020204020204" pitchFamily="34" charset="0"/>
                </a:rPr>
                <a:t>Software Assurance</a:t>
              </a:r>
            </a:p>
          </p:txBody>
        </p:sp>
        <p:cxnSp>
          <p:nvCxnSpPr>
            <p:cNvPr id="8" name="Connector: Elbow 23">
              <a:extLst>
                <a:ext uri="{FF2B5EF4-FFF2-40B4-BE49-F238E27FC236}">
                  <a16:creationId xmlns:a16="http://schemas.microsoft.com/office/drawing/2014/main" id="{C42513A0-1C45-400B-BCFC-7073FD623381}"/>
                </a:ext>
              </a:extLst>
            </p:cNvPr>
            <p:cNvCxnSpPr>
              <a:cxnSpLocks/>
              <a:stCxn id="12" idx="2"/>
              <a:endCxn id="15" idx="0"/>
            </p:cNvCxnSpPr>
            <p:nvPr/>
          </p:nvCxnSpPr>
          <p:spPr>
            <a:xfrm rot="16200000" flipH="1">
              <a:off x="2728071" y="1003397"/>
              <a:ext cx="478663" cy="1035466"/>
            </a:xfrm>
            <a:prstGeom prst="bentConnector3">
              <a:avLst>
                <a:gd name="adj1" fmla="val 50000"/>
              </a:avLst>
            </a:prstGeom>
            <a:solidFill>
              <a:schemeClr val="bg1">
                <a:lumMod val="50000"/>
              </a:schemeClr>
            </a:solid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9" name="Connector: Elbow 25">
              <a:extLst>
                <a:ext uri="{FF2B5EF4-FFF2-40B4-BE49-F238E27FC236}">
                  <a16:creationId xmlns:a16="http://schemas.microsoft.com/office/drawing/2014/main" id="{C18DA581-1A1F-49B7-8B09-0342C05DC876}"/>
                </a:ext>
              </a:extLst>
            </p:cNvPr>
            <p:cNvCxnSpPr>
              <a:cxnSpLocks/>
              <a:stCxn id="12" idx="2"/>
              <a:endCxn id="14" idx="0"/>
            </p:cNvCxnSpPr>
            <p:nvPr/>
          </p:nvCxnSpPr>
          <p:spPr>
            <a:xfrm rot="5400000">
              <a:off x="1682841" y="993737"/>
              <a:ext cx="478767" cy="1054890"/>
            </a:xfrm>
            <a:prstGeom prst="bentConnector3">
              <a:avLst/>
            </a:prstGeom>
            <a:solidFill>
              <a:schemeClr val="bg1">
                <a:lumMod val="50000"/>
              </a:schemeClr>
            </a:solid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10" name="Connector: Elbow 27">
              <a:extLst>
                <a:ext uri="{FF2B5EF4-FFF2-40B4-BE49-F238E27FC236}">
                  <a16:creationId xmlns:a16="http://schemas.microsoft.com/office/drawing/2014/main" id="{F8BEB4CE-3624-4A36-9B88-06DA5784A503}"/>
                </a:ext>
              </a:extLst>
            </p:cNvPr>
            <p:cNvCxnSpPr>
              <a:cxnSpLocks/>
              <a:stCxn id="15" idx="2"/>
              <a:endCxn id="7" idx="0"/>
            </p:cNvCxnSpPr>
            <p:nvPr/>
          </p:nvCxnSpPr>
          <p:spPr>
            <a:xfrm rot="16200000" flipH="1">
              <a:off x="3781212" y="2210551"/>
              <a:ext cx="438107" cy="1030262"/>
            </a:xfrm>
            <a:prstGeom prst="bentConnector3">
              <a:avLst/>
            </a:prstGeom>
            <a:solidFill>
              <a:schemeClr val="bg1">
                <a:lumMod val="50000"/>
              </a:schemeClr>
            </a:solid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11" name="Connector: Elbow 29">
              <a:extLst>
                <a:ext uri="{FF2B5EF4-FFF2-40B4-BE49-F238E27FC236}">
                  <a16:creationId xmlns:a16="http://schemas.microsoft.com/office/drawing/2014/main" id="{C8B30E42-B7D9-44E2-86B9-8638C6408C63}"/>
                </a:ext>
              </a:extLst>
            </p:cNvPr>
            <p:cNvCxnSpPr>
              <a:cxnSpLocks/>
              <a:stCxn id="15" idx="2"/>
              <a:endCxn id="6" idx="0"/>
            </p:cNvCxnSpPr>
            <p:nvPr/>
          </p:nvCxnSpPr>
          <p:spPr>
            <a:xfrm rot="5400000">
              <a:off x="2748504" y="2208105"/>
              <a:ext cx="438107" cy="1035154"/>
            </a:xfrm>
            <a:prstGeom prst="bentConnector3">
              <a:avLst/>
            </a:prstGeom>
            <a:solidFill>
              <a:schemeClr val="bg1">
                <a:lumMod val="50000"/>
              </a:schemeClr>
            </a:solid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12" name="Rectangle 11">
              <a:extLst>
                <a:ext uri="{FF2B5EF4-FFF2-40B4-BE49-F238E27FC236}">
                  <a16:creationId xmlns:a16="http://schemas.microsoft.com/office/drawing/2014/main" id="{00EBAF2F-B012-47F8-AA59-68A14B206A1E}"/>
                </a:ext>
              </a:extLst>
            </p:cNvPr>
            <p:cNvSpPr/>
            <p:nvPr/>
          </p:nvSpPr>
          <p:spPr>
            <a:xfrm>
              <a:off x="460503" y="858492"/>
              <a:ext cx="3978332" cy="423307"/>
            </a:xfrm>
            <a:prstGeom prst="rect">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defTabSz="914309"/>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AWS licensing</a:t>
              </a:r>
              <a:endParaRPr lang="en-IN"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3" name="Group 12">
              <a:extLst>
                <a:ext uri="{FF2B5EF4-FFF2-40B4-BE49-F238E27FC236}">
                  <a16:creationId xmlns:a16="http://schemas.microsoft.com/office/drawing/2014/main" id="{3A36C51D-DE17-4EAE-B023-DE27FB78668A}"/>
                </a:ext>
              </a:extLst>
            </p:cNvPr>
            <p:cNvGrpSpPr/>
            <p:nvPr/>
          </p:nvGrpSpPr>
          <p:grpSpPr>
            <a:xfrm>
              <a:off x="441078" y="1760462"/>
              <a:ext cx="3997757" cy="746271"/>
              <a:chOff x="798687" y="2040012"/>
              <a:chExt cx="6403920" cy="759566"/>
            </a:xfrm>
          </p:grpSpPr>
          <p:sp>
            <p:nvSpPr>
              <p:cNvPr id="14" name="Rectangle 13">
                <a:extLst>
                  <a:ext uri="{FF2B5EF4-FFF2-40B4-BE49-F238E27FC236}">
                    <a16:creationId xmlns:a16="http://schemas.microsoft.com/office/drawing/2014/main" id="{DCA5F1FB-B985-429F-B8A4-3803E8159B03}"/>
                  </a:ext>
                </a:extLst>
              </p:cNvPr>
              <p:cNvSpPr/>
              <p:nvPr/>
            </p:nvSpPr>
            <p:spPr>
              <a:xfrm>
                <a:off x="798687" y="2040118"/>
                <a:ext cx="3055424" cy="759460"/>
              </a:xfrm>
              <a:prstGeom prst="rect">
                <a:avLst/>
              </a:prstGeom>
              <a:solidFill>
                <a:srgbClr val="0D2736"/>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09"/>
                <a:r>
                  <a:rPr lang="en-US" sz="1050" dirty="0">
                    <a:solidFill>
                      <a:schemeClr val="bg1"/>
                    </a:solidFill>
                    <a:latin typeface="Amazon Ember Light" panose="020B0403020204020204" pitchFamily="34" charset="0"/>
                  </a:rPr>
                  <a:t>Buy license-included instances from AWS (Windows Server, SQL Server)</a:t>
                </a:r>
                <a:endParaRPr lang="en-IN" sz="1050" dirty="0">
                  <a:solidFill>
                    <a:schemeClr val="bg1"/>
                  </a:solidFill>
                  <a:latin typeface="Amazon Ember Light" panose="020B0403020204020204" pitchFamily="34" charset="0"/>
                </a:endParaRPr>
              </a:p>
            </p:txBody>
          </p:sp>
          <p:sp>
            <p:nvSpPr>
              <p:cNvPr id="15" name="Rectangle 14">
                <a:extLst>
                  <a:ext uri="{FF2B5EF4-FFF2-40B4-BE49-F238E27FC236}">
                    <a16:creationId xmlns:a16="http://schemas.microsoft.com/office/drawing/2014/main" id="{3660E53A-BD18-48CB-967F-A45B0288D2C9}"/>
                  </a:ext>
                </a:extLst>
              </p:cNvPr>
              <p:cNvSpPr/>
              <p:nvPr/>
            </p:nvSpPr>
            <p:spPr>
              <a:xfrm>
                <a:off x="4147183" y="2040012"/>
                <a:ext cx="3055424" cy="759460"/>
              </a:xfrm>
              <a:prstGeom prst="rect">
                <a:avLst/>
              </a:prstGeom>
              <a:solidFill>
                <a:srgbClr val="0D2736"/>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09"/>
                <a:r>
                  <a:rPr lang="en-US" sz="1050" dirty="0">
                    <a:solidFill>
                      <a:schemeClr val="bg1"/>
                    </a:solidFill>
                    <a:latin typeface="Amazon Ember Light" panose="020B0403020204020204" pitchFamily="34" charset="0"/>
                  </a:rPr>
                  <a:t>Bring licenses to AWS</a:t>
                </a:r>
                <a:endParaRPr lang="en-IN" sz="1050" dirty="0">
                  <a:solidFill>
                    <a:schemeClr val="bg1"/>
                  </a:solidFill>
                  <a:latin typeface="Amazon Ember Light" panose="020B0403020204020204" pitchFamily="34" charset="0"/>
                </a:endParaRPr>
              </a:p>
            </p:txBody>
          </p:sp>
        </p:grpSp>
      </p:grpSp>
    </p:spTree>
    <p:extLst>
      <p:ext uri="{BB962C8B-B14F-4D97-AF65-F5344CB8AC3E}">
        <p14:creationId xmlns:p14="http://schemas.microsoft.com/office/powerpoint/2010/main" val="4097700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ED2417C-A308-524D-8589-0FFBE69ABFC7}"/>
              </a:ext>
            </a:extLst>
          </p:cNvPr>
          <p:cNvSpPr/>
          <p:nvPr/>
        </p:nvSpPr>
        <p:spPr>
          <a:xfrm>
            <a:off x="390647" y="916484"/>
            <a:ext cx="8222456" cy="400110"/>
          </a:xfrm>
          <a:prstGeom prst="rect">
            <a:avLst/>
          </a:prstGeom>
        </p:spPr>
        <p:txBody>
          <a:bodyPr wrap="square">
            <a:spAutoFit/>
          </a:bodyPr>
          <a:lstStyle/>
          <a:p>
            <a:pPr marL="6350">
              <a:spcBef>
                <a:spcPts val="3600"/>
              </a:spcBef>
            </a:pPr>
            <a:r>
              <a:rPr lang="en-US" sz="2000" b="1" dirty="0">
                <a:solidFill>
                  <a:schemeClr val="accent1"/>
                </a:solidFill>
                <a:latin typeface="Amazon Ember Regular"/>
              </a:rPr>
              <a:t>2. </a:t>
            </a:r>
            <a:r>
              <a:rPr lang="en-US" sz="2000" dirty="0">
                <a:solidFill>
                  <a:schemeClr val="bg1"/>
                </a:solidFill>
                <a:latin typeface="Amazon Ember Regular"/>
              </a:rPr>
              <a:t>Why migrate to the cloud</a:t>
            </a:r>
          </a:p>
        </p:txBody>
      </p:sp>
      <p:sp>
        <p:nvSpPr>
          <p:cNvPr id="32" name="Rectangle 31">
            <a:extLst>
              <a:ext uri="{FF2B5EF4-FFF2-40B4-BE49-F238E27FC236}">
                <a16:creationId xmlns:a16="http://schemas.microsoft.com/office/drawing/2014/main" id="{DFEA4FFE-33AD-274B-8BA8-192D77E1E437}"/>
              </a:ext>
            </a:extLst>
          </p:cNvPr>
          <p:cNvSpPr/>
          <p:nvPr/>
        </p:nvSpPr>
        <p:spPr>
          <a:xfrm>
            <a:off x="390647" y="1921373"/>
            <a:ext cx="8222456" cy="400110"/>
          </a:xfrm>
          <a:prstGeom prst="rect">
            <a:avLst/>
          </a:prstGeom>
        </p:spPr>
        <p:txBody>
          <a:bodyPr wrap="square">
            <a:spAutoFit/>
          </a:bodyPr>
          <a:lstStyle/>
          <a:p>
            <a:pPr marL="6350" lvl="0">
              <a:spcBef>
                <a:spcPts val="3600"/>
              </a:spcBef>
            </a:pPr>
            <a:r>
              <a:rPr lang="en-US" sz="2000" b="1" dirty="0">
                <a:solidFill>
                  <a:srgbClr val="FF9900"/>
                </a:solidFill>
                <a:latin typeface="Amazon Ember Regular"/>
              </a:rPr>
              <a:t>4. </a:t>
            </a:r>
            <a:r>
              <a:rPr lang="en-US" sz="2000" dirty="0">
                <a:solidFill>
                  <a:srgbClr val="FFFFFF"/>
                </a:solidFill>
                <a:latin typeface="Amazon Ember Regular"/>
              </a:rPr>
              <a:t>Benefits of AWS for Windows workloads</a:t>
            </a:r>
          </a:p>
        </p:txBody>
      </p:sp>
      <p:sp>
        <p:nvSpPr>
          <p:cNvPr id="34" name="Rectangle 33">
            <a:extLst>
              <a:ext uri="{FF2B5EF4-FFF2-40B4-BE49-F238E27FC236}">
                <a16:creationId xmlns:a16="http://schemas.microsoft.com/office/drawing/2014/main" id="{40008E3C-9042-2A4F-86F2-FF445EFC16EF}"/>
              </a:ext>
            </a:extLst>
          </p:cNvPr>
          <p:cNvSpPr/>
          <p:nvPr/>
        </p:nvSpPr>
        <p:spPr>
          <a:xfrm>
            <a:off x="390647" y="2415912"/>
            <a:ext cx="8222456" cy="400110"/>
          </a:xfrm>
          <a:prstGeom prst="rect">
            <a:avLst/>
          </a:prstGeom>
        </p:spPr>
        <p:txBody>
          <a:bodyPr wrap="square">
            <a:spAutoFit/>
          </a:bodyPr>
          <a:lstStyle/>
          <a:p>
            <a:pPr marL="6350" lvl="0">
              <a:spcBef>
                <a:spcPts val="3600"/>
              </a:spcBef>
            </a:pPr>
            <a:r>
              <a:rPr lang="en-US" sz="2000" b="1" dirty="0">
                <a:solidFill>
                  <a:srgbClr val="FF9900"/>
                </a:solidFill>
                <a:latin typeface="Amazon Ember Regular"/>
              </a:rPr>
              <a:t>5. </a:t>
            </a:r>
            <a:r>
              <a:rPr lang="en-US" sz="2000" dirty="0">
                <a:solidFill>
                  <a:srgbClr val="FFFFFF"/>
                </a:solidFill>
                <a:latin typeface="Amazon Ember Regular"/>
              </a:rPr>
              <a:t>Flexible licensing options</a:t>
            </a:r>
          </a:p>
        </p:txBody>
      </p:sp>
      <p:sp>
        <p:nvSpPr>
          <p:cNvPr id="36" name="Rectangle 35">
            <a:extLst>
              <a:ext uri="{FF2B5EF4-FFF2-40B4-BE49-F238E27FC236}">
                <a16:creationId xmlns:a16="http://schemas.microsoft.com/office/drawing/2014/main" id="{A6D582BC-5BE2-CA42-842B-6E0583F0180B}"/>
              </a:ext>
            </a:extLst>
          </p:cNvPr>
          <p:cNvSpPr/>
          <p:nvPr/>
        </p:nvSpPr>
        <p:spPr>
          <a:xfrm>
            <a:off x="390647" y="2940757"/>
            <a:ext cx="8222456" cy="400110"/>
          </a:xfrm>
          <a:prstGeom prst="rect">
            <a:avLst/>
          </a:prstGeom>
        </p:spPr>
        <p:txBody>
          <a:bodyPr wrap="square">
            <a:spAutoFit/>
          </a:bodyPr>
          <a:lstStyle/>
          <a:p>
            <a:pPr marL="6350" lvl="0">
              <a:spcBef>
                <a:spcPts val="3600"/>
              </a:spcBef>
            </a:pPr>
            <a:r>
              <a:rPr lang="en-US" sz="2000" b="1" dirty="0">
                <a:solidFill>
                  <a:srgbClr val="FF9900"/>
                </a:solidFill>
                <a:latin typeface="Amazon Ember Regular"/>
              </a:rPr>
              <a:t>6. </a:t>
            </a:r>
            <a:r>
              <a:rPr lang="en-US" sz="2000" dirty="0">
                <a:solidFill>
                  <a:srgbClr val="FFFFFF"/>
                </a:solidFill>
                <a:latin typeface="Amazon Ember Regular"/>
              </a:rPr>
              <a:t>Jumpstart cloud migration</a:t>
            </a:r>
          </a:p>
        </p:txBody>
      </p:sp>
      <p:sp>
        <p:nvSpPr>
          <p:cNvPr id="38" name="Rectangle 37">
            <a:extLst>
              <a:ext uri="{FF2B5EF4-FFF2-40B4-BE49-F238E27FC236}">
                <a16:creationId xmlns:a16="http://schemas.microsoft.com/office/drawing/2014/main" id="{C0530590-26F2-8E48-8277-FDCF3334E597}"/>
              </a:ext>
            </a:extLst>
          </p:cNvPr>
          <p:cNvSpPr/>
          <p:nvPr/>
        </p:nvSpPr>
        <p:spPr>
          <a:xfrm>
            <a:off x="390647" y="3467751"/>
            <a:ext cx="8222456" cy="400110"/>
          </a:xfrm>
          <a:prstGeom prst="rect">
            <a:avLst/>
          </a:prstGeom>
        </p:spPr>
        <p:txBody>
          <a:bodyPr wrap="square">
            <a:spAutoFit/>
          </a:bodyPr>
          <a:lstStyle/>
          <a:p>
            <a:pPr marL="6350" lvl="0">
              <a:spcBef>
                <a:spcPts val="3600"/>
              </a:spcBef>
            </a:pPr>
            <a:r>
              <a:rPr lang="en-US" sz="2000" b="1" dirty="0">
                <a:solidFill>
                  <a:srgbClr val="FF9900"/>
                </a:solidFill>
                <a:latin typeface="Amazon Ember Regular"/>
              </a:rPr>
              <a:t>7. </a:t>
            </a:r>
            <a:r>
              <a:rPr lang="en-US" sz="2000" dirty="0">
                <a:solidFill>
                  <a:srgbClr val="FFFFFF"/>
                </a:solidFill>
                <a:latin typeface="Amazon Ember Regular"/>
              </a:rPr>
              <a:t>Migration tools &amp; programs</a:t>
            </a:r>
          </a:p>
        </p:txBody>
      </p:sp>
      <p:pic>
        <p:nvPicPr>
          <p:cNvPr id="6" name="Picture 5">
            <a:extLst>
              <a:ext uri="{FF2B5EF4-FFF2-40B4-BE49-F238E27FC236}">
                <a16:creationId xmlns:a16="http://schemas.microsoft.com/office/drawing/2014/main" id="{076BBBFD-7226-6445-8329-251C30666A4F}"/>
              </a:ext>
            </a:extLst>
          </p:cNvPr>
          <p:cNvPicPr>
            <a:picLocks noChangeAspect="1"/>
          </p:cNvPicPr>
          <p:nvPr/>
        </p:nvPicPr>
        <p:blipFill>
          <a:blip r:embed="rId3"/>
          <a:stretch>
            <a:fillRect/>
          </a:stretch>
        </p:blipFill>
        <p:spPr>
          <a:xfrm>
            <a:off x="7768359" y="238562"/>
            <a:ext cx="949614" cy="542338"/>
          </a:xfrm>
          <a:prstGeom prst="rect">
            <a:avLst/>
          </a:prstGeom>
        </p:spPr>
      </p:pic>
      <p:sp>
        <p:nvSpPr>
          <p:cNvPr id="8" name="Rectangle 7">
            <a:extLst>
              <a:ext uri="{FF2B5EF4-FFF2-40B4-BE49-F238E27FC236}">
                <a16:creationId xmlns:a16="http://schemas.microsoft.com/office/drawing/2014/main" id="{6EE3BA29-24AA-0547-BD6D-F799EE24B784}"/>
              </a:ext>
            </a:extLst>
          </p:cNvPr>
          <p:cNvSpPr/>
          <p:nvPr/>
        </p:nvSpPr>
        <p:spPr>
          <a:xfrm>
            <a:off x="390647" y="309676"/>
            <a:ext cx="8222456" cy="400110"/>
          </a:xfrm>
          <a:prstGeom prst="rect">
            <a:avLst/>
          </a:prstGeom>
        </p:spPr>
        <p:txBody>
          <a:bodyPr wrap="square">
            <a:spAutoFit/>
          </a:bodyPr>
          <a:lstStyle/>
          <a:p>
            <a:pPr marL="6350">
              <a:spcBef>
                <a:spcPts val="3600"/>
              </a:spcBef>
            </a:pPr>
            <a:r>
              <a:rPr lang="en-US" sz="2000" b="1" dirty="0">
                <a:solidFill>
                  <a:schemeClr val="accent1"/>
                </a:solidFill>
                <a:latin typeface="Amazon Ember Regular"/>
              </a:rPr>
              <a:t>1. </a:t>
            </a:r>
            <a:r>
              <a:rPr lang="en-US" sz="2000" dirty="0">
                <a:solidFill>
                  <a:schemeClr val="bg1"/>
                </a:solidFill>
                <a:latin typeface="Amazon Ember Regular"/>
              </a:rPr>
              <a:t>Infrastructure Modernization Challenges</a:t>
            </a:r>
          </a:p>
        </p:txBody>
      </p:sp>
      <p:sp>
        <p:nvSpPr>
          <p:cNvPr id="9" name="Rectangle 8">
            <a:extLst>
              <a:ext uri="{FF2B5EF4-FFF2-40B4-BE49-F238E27FC236}">
                <a16:creationId xmlns:a16="http://schemas.microsoft.com/office/drawing/2014/main" id="{B5EA5E56-A6BD-0C46-A6EC-52002455FFFE}"/>
              </a:ext>
            </a:extLst>
          </p:cNvPr>
          <p:cNvSpPr/>
          <p:nvPr/>
        </p:nvSpPr>
        <p:spPr>
          <a:xfrm>
            <a:off x="390647" y="1441329"/>
            <a:ext cx="8222456" cy="400110"/>
          </a:xfrm>
          <a:prstGeom prst="rect">
            <a:avLst/>
          </a:prstGeom>
        </p:spPr>
        <p:txBody>
          <a:bodyPr wrap="square">
            <a:spAutoFit/>
          </a:bodyPr>
          <a:lstStyle/>
          <a:p>
            <a:pPr marL="6350" lvl="0">
              <a:spcBef>
                <a:spcPts val="3600"/>
              </a:spcBef>
            </a:pPr>
            <a:r>
              <a:rPr lang="en-US" sz="2000" b="1" dirty="0">
                <a:solidFill>
                  <a:srgbClr val="FF9900"/>
                </a:solidFill>
                <a:latin typeface="Amazon Ember Regular"/>
              </a:rPr>
              <a:t>3. </a:t>
            </a:r>
            <a:r>
              <a:rPr lang="en-US" sz="2000" dirty="0">
                <a:solidFill>
                  <a:srgbClr val="FFFFFF"/>
                </a:solidFill>
                <a:latin typeface="Amazon Ember Regular"/>
              </a:rPr>
              <a:t>Migration Vs Hybrid Approach</a:t>
            </a:r>
          </a:p>
        </p:txBody>
      </p:sp>
    </p:spTree>
    <p:extLst>
      <p:ext uri="{BB962C8B-B14F-4D97-AF65-F5344CB8AC3E}">
        <p14:creationId xmlns:p14="http://schemas.microsoft.com/office/powerpoint/2010/main" val="4923433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Rounded Corners 71">
            <a:extLst>
              <a:ext uri="{FF2B5EF4-FFF2-40B4-BE49-F238E27FC236}">
                <a16:creationId xmlns:a16="http://schemas.microsoft.com/office/drawing/2014/main" id="{ACEAE214-246D-4F87-ACD6-45B44290F302}"/>
              </a:ext>
            </a:extLst>
          </p:cNvPr>
          <p:cNvSpPr/>
          <p:nvPr/>
        </p:nvSpPr>
        <p:spPr bwMode="auto">
          <a:xfrm>
            <a:off x="342856" y="1569572"/>
            <a:ext cx="8464793" cy="2002303"/>
          </a:xfrm>
          <a:prstGeom prst="roundRect">
            <a:avLst>
              <a:gd name="adj" fmla="val 0"/>
            </a:avLst>
          </a:prstGeom>
          <a:solidFill>
            <a:schemeClr val="bg1">
              <a:alpha val="10000"/>
            </a:schemeClr>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758">
              <a:lnSpc>
                <a:spcPct val="90000"/>
              </a:lnSpc>
              <a:spcBef>
                <a:spcPts val="1125"/>
              </a:spcBef>
              <a:defRPr/>
            </a:pPr>
            <a:endParaRPr lang="en-US" sz="1250" dirty="0">
              <a:solidFill>
                <a:srgbClr val="FFFFFF"/>
              </a:solidFill>
              <a:latin typeface="Amazon Ember"/>
            </a:endParaRPr>
          </a:p>
        </p:txBody>
      </p:sp>
      <p:sp>
        <p:nvSpPr>
          <p:cNvPr id="112" name="TextBox 111">
            <a:extLst>
              <a:ext uri="{FF2B5EF4-FFF2-40B4-BE49-F238E27FC236}">
                <a16:creationId xmlns:a16="http://schemas.microsoft.com/office/drawing/2014/main" id="{D4E2181E-4D20-3642-9F98-C0CF7E3D17A7}"/>
              </a:ext>
            </a:extLst>
          </p:cNvPr>
          <p:cNvSpPr txBox="1"/>
          <p:nvPr/>
        </p:nvSpPr>
        <p:spPr>
          <a:xfrm>
            <a:off x="3526288" y="2803486"/>
            <a:ext cx="2037506" cy="477054"/>
          </a:xfrm>
          <a:prstGeom prst="rect">
            <a:avLst/>
          </a:prstGeom>
          <a:noFill/>
        </p:spPr>
        <p:txBody>
          <a:bodyPr wrap="square" rtlCol="0">
            <a:spAutoFit/>
          </a:bodyPr>
          <a:lstStyle/>
          <a:p>
            <a:pPr algn="ctr" defTabSz="685758"/>
            <a:r>
              <a:rPr lang="en-US" sz="12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Flexibility to enforce license usage</a:t>
            </a:r>
          </a:p>
        </p:txBody>
      </p:sp>
      <p:sp>
        <p:nvSpPr>
          <p:cNvPr id="48" name="TextBox 47">
            <a:extLst>
              <a:ext uri="{FF2B5EF4-FFF2-40B4-BE49-F238E27FC236}">
                <a16:creationId xmlns:a16="http://schemas.microsoft.com/office/drawing/2014/main" id="{D4E2181E-4D20-3642-9F98-C0CF7E3D17A7}"/>
              </a:ext>
            </a:extLst>
          </p:cNvPr>
          <p:cNvSpPr txBox="1"/>
          <p:nvPr/>
        </p:nvSpPr>
        <p:spPr>
          <a:xfrm>
            <a:off x="1533986" y="3825108"/>
            <a:ext cx="6076029" cy="361637"/>
          </a:xfrm>
          <a:prstGeom prst="rect">
            <a:avLst/>
          </a:prstGeom>
          <a:noFill/>
        </p:spPr>
        <p:txBody>
          <a:bodyPr wrap="square" rtlCol="0">
            <a:spAutoFit/>
          </a:bodyPr>
          <a:lstStyle/>
          <a:p>
            <a:pPr algn="ctr" defTabSz="285750">
              <a:spcBef>
                <a:spcPct val="20000"/>
              </a:spcBef>
              <a:defRPr/>
            </a:pPr>
            <a:r>
              <a:rPr lang="en-US" sz="1750" b="1" dirty="0">
                <a:gradFill>
                  <a:gsLst>
                    <a:gs pos="2917">
                      <a:srgbClr val="FFFFFF"/>
                    </a:gs>
                    <a:gs pos="100000">
                      <a:srgbClr val="FFFFFF"/>
                    </a:gs>
                  </a:gsLst>
                  <a:lin ang="5400000" scaled="0"/>
                </a:gradFill>
                <a:latin typeface="Amazon Ember"/>
              </a:rPr>
              <a:t>Learn more at </a:t>
            </a:r>
            <a:r>
              <a:rPr lang="en-US" sz="1750" b="1" dirty="0">
                <a:solidFill>
                  <a:schemeClr val="accent2"/>
                </a:solidFill>
                <a:latin typeface="Amazon Ember"/>
              </a:rPr>
              <a:t>aws.amazon.com/license-manager</a:t>
            </a:r>
            <a:endParaRPr lang="en-US" sz="2000" b="1" dirty="0">
              <a:solidFill>
                <a:schemeClr val="accent2"/>
              </a:solidFill>
              <a:latin typeface="Amazon Ember"/>
            </a:endParaRPr>
          </a:p>
        </p:txBody>
      </p:sp>
      <p:sp>
        <p:nvSpPr>
          <p:cNvPr id="2" name="Title 1"/>
          <p:cNvSpPr>
            <a:spLocks noGrp="1"/>
          </p:cNvSpPr>
          <p:nvPr>
            <p:ph type="title"/>
          </p:nvPr>
        </p:nvSpPr>
        <p:spPr/>
        <p:txBody>
          <a:bodyPr/>
          <a:lstStyle/>
          <a:p>
            <a:r>
              <a:rPr lang="en-US" dirty="0"/>
              <a:t>AWS License Manager</a:t>
            </a:r>
          </a:p>
        </p:txBody>
      </p:sp>
      <p:grpSp>
        <p:nvGrpSpPr>
          <p:cNvPr id="8" name="Group 7">
            <a:extLst>
              <a:ext uri="{FF2B5EF4-FFF2-40B4-BE49-F238E27FC236}">
                <a16:creationId xmlns:a16="http://schemas.microsoft.com/office/drawing/2014/main" id="{5E262088-1613-4EFE-97DA-EBF0BA0BF2F4}"/>
              </a:ext>
            </a:extLst>
          </p:cNvPr>
          <p:cNvGrpSpPr/>
          <p:nvPr/>
        </p:nvGrpSpPr>
        <p:grpSpPr>
          <a:xfrm>
            <a:off x="4210051" y="1847747"/>
            <a:ext cx="669981" cy="702509"/>
            <a:chOff x="4210051" y="1847747"/>
            <a:chExt cx="669981" cy="702509"/>
          </a:xfrm>
        </p:grpSpPr>
        <p:sp>
          <p:nvSpPr>
            <p:cNvPr id="21" name="Freeform: Shape 39">
              <a:extLst>
                <a:ext uri="{FF2B5EF4-FFF2-40B4-BE49-F238E27FC236}">
                  <a16:creationId xmlns:a16="http://schemas.microsoft.com/office/drawing/2014/main" id="{5349A4BA-778C-4E4F-9295-A3E96FBB3F2B}"/>
                </a:ext>
              </a:extLst>
            </p:cNvPr>
            <p:cNvSpPr/>
            <p:nvPr/>
          </p:nvSpPr>
          <p:spPr>
            <a:xfrm>
              <a:off x="4355320" y="2074110"/>
              <a:ext cx="385946" cy="39028"/>
            </a:xfrm>
            <a:custGeom>
              <a:avLst/>
              <a:gdLst>
                <a:gd name="connsiteX0" fmla="*/ 4828 w 286441"/>
                <a:gd name="connsiteY0" fmla="*/ 4828 h 28966"/>
                <a:gd name="connsiteX1" fmla="*/ 4828 w 286441"/>
                <a:gd name="connsiteY1" fmla="*/ 18667 h 28966"/>
                <a:gd name="connsiteX2" fmla="*/ 5793 w 286441"/>
                <a:gd name="connsiteY2" fmla="*/ 19311 h 28966"/>
                <a:gd name="connsiteX3" fmla="*/ 21242 w 286441"/>
                <a:gd name="connsiteY3" fmla="*/ 24460 h 28966"/>
                <a:gd name="connsiteX4" fmla="*/ 267131 w 286441"/>
                <a:gd name="connsiteY4" fmla="*/ 24460 h 28966"/>
                <a:gd name="connsiteX5" fmla="*/ 280005 w 286441"/>
                <a:gd name="connsiteY5" fmla="*/ 19954 h 28966"/>
                <a:gd name="connsiteX6" fmla="*/ 281936 w 286441"/>
                <a:gd name="connsiteY6" fmla="*/ 18667 h 28966"/>
                <a:gd name="connsiteX7" fmla="*/ 281936 w 286441"/>
                <a:gd name="connsiteY7" fmla="*/ 4828 h 28966"/>
                <a:gd name="connsiteX8" fmla="*/ 4828 w 286441"/>
                <a:gd name="connsiteY8" fmla="*/ 4828 h 2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441" h="28966">
                  <a:moveTo>
                    <a:pt x="4828" y="4828"/>
                  </a:moveTo>
                  <a:lnTo>
                    <a:pt x="4828" y="18667"/>
                  </a:lnTo>
                  <a:lnTo>
                    <a:pt x="5793" y="19311"/>
                  </a:lnTo>
                  <a:cubicBezTo>
                    <a:pt x="10299" y="22529"/>
                    <a:pt x="15770" y="24460"/>
                    <a:pt x="21242" y="24460"/>
                  </a:cubicBezTo>
                  <a:lnTo>
                    <a:pt x="267131" y="24460"/>
                  </a:lnTo>
                  <a:cubicBezTo>
                    <a:pt x="271637" y="24460"/>
                    <a:pt x="276143" y="22851"/>
                    <a:pt x="280005" y="19954"/>
                  </a:cubicBezTo>
                  <a:lnTo>
                    <a:pt x="281936" y="18667"/>
                  </a:lnTo>
                  <a:lnTo>
                    <a:pt x="281936" y="4828"/>
                  </a:lnTo>
                  <a:lnTo>
                    <a:pt x="4828" y="4828"/>
                  </a:lnTo>
                  <a:close/>
                </a:path>
              </a:pathLst>
            </a:custGeom>
            <a:noFill/>
            <a:ln w="15875" cap="flat">
              <a:solidFill>
                <a:schemeClr val="bg1"/>
              </a:solidFill>
              <a:prstDash val="solid"/>
              <a:round/>
            </a:ln>
          </p:spPr>
          <p:txBody>
            <a:bodyPr rtlCol="0" anchor="ctr"/>
            <a:lstStyle/>
            <a:p>
              <a:pPr defTabSz="685758"/>
              <a:endParaRPr lang="en-US" sz="1324">
                <a:solidFill>
                  <a:srgbClr val="FFFFFF"/>
                </a:solidFill>
                <a:latin typeface="Amazon Ember"/>
              </a:endParaRPr>
            </a:p>
          </p:txBody>
        </p:sp>
        <p:sp>
          <p:nvSpPr>
            <p:cNvPr id="22" name="Freeform: Shape 41">
              <a:extLst>
                <a:ext uri="{FF2B5EF4-FFF2-40B4-BE49-F238E27FC236}">
                  <a16:creationId xmlns:a16="http://schemas.microsoft.com/office/drawing/2014/main" id="{752AAF69-99A3-E04B-BCAD-D25CD446AE90}"/>
                </a:ext>
              </a:extLst>
            </p:cNvPr>
            <p:cNvSpPr/>
            <p:nvPr/>
          </p:nvSpPr>
          <p:spPr>
            <a:xfrm>
              <a:off x="4480643" y="1900218"/>
              <a:ext cx="60710" cy="60710"/>
            </a:xfrm>
            <a:custGeom>
              <a:avLst/>
              <a:gdLst>
                <a:gd name="connsiteX0" fmla="*/ 4828 w 45058"/>
                <a:gd name="connsiteY0" fmla="*/ 4828 h 45058"/>
                <a:gd name="connsiteX1" fmla="*/ 40552 w 45058"/>
                <a:gd name="connsiteY1" fmla="*/ 4828 h 45058"/>
                <a:gd name="connsiteX2" fmla="*/ 40552 w 45058"/>
                <a:gd name="connsiteY2" fmla="*/ 40552 h 45058"/>
                <a:gd name="connsiteX3" fmla="*/ 4828 w 45058"/>
                <a:gd name="connsiteY3" fmla="*/ 40552 h 45058"/>
              </a:gdLst>
              <a:ahLst/>
              <a:cxnLst>
                <a:cxn ang="0">
                  <a:pos x="connsiteX0" y="connsiteY0"/>
                </a:cxn>
                <a:cxn ang="0">
                  <a:pos x="connsiteX1" y="connsiteY1"/>
                </a:cxn>
                <a:cxn ang="0">
                  <a:pos x="connsiteX2" y="connsiteY2"/>
                </a:cxn>
                <a:cxn ang="0">
                  <a:pos x="connsiteX3" y="connsiteY3"/>
                </a:cxn>
              </a:cxnLst>
              <a:rect l="l" t="t" r="r" b="b"/>
              <a:pathLst>
                <a:path w="45058" h="45058">
                  <a:moveTo>
                    <a:pt x="4828" y="4828"/>
                  </a:moveTo>
                  <a:lnTo>
                    <a:pt x="40552" y="4828"/>
                  </a:lnTo>
                  <a:lnTo>
                    <a:pt x="40552" y="40552"/>
                  </a:lnTo>
                  <a:lnTo>
                    <a:pt x="4828" y="40552"/>
                  </a:lnTo>
                  <a:close/>
                </a:path>
              </a:pathLst>
            </a:custGeom>
            <a:noFill/>
            <a:ln w="15875" cap="flat">
              <a:solidFill>
                <a:schemeClr val="bg1"/>
              </a:solidFill>
              <a:prstDash val="solid"/>
              <a:round/>
            </a:ln>
          </p:spPr>
          <p:txBody>
            <a:bodyPr rtlCol="0" anchor="ctr"/>
            <a:lstStyle/>
            <a:p>
              <a:pPr defTabSz="685758"/>
              <a:endParaRPr lang="en-US" sz="1324">
                <a:solidFill>
                  <a:srgbClr val="FFFFFF"/>
                </a:solidFill>
                <a:latin typeface="Amazon Ember"/>
              </a:endParaRPr>
            </a:p>
          </p:txBody>
        </p:sp>
        <p:sp>
          <p:nvSpPr>
            <p:cNvPr id="23" name="Freeform: Shape 43">
              <a:extLst>
                <a:ext uri="{FF2B5EF4-FFF2-40B4-BE49-F238E27FC236}">
                  <a16:creationId xmlns:a16="http://schemas.microsoft.com/office/drawing/2014/main" id="{3D691DE8-3DAE-2345-85E4-DA6C12112C81}"/>
                </a:ext>
              </a:extLst>
            </p:cNvPr>
            <p:cNvSpPr/>
            <p:nvPr/>
          </p:nvSpPr>
          <p:spPr>
            <a:xfrm>
              <a:off x="4480643" y="1973504"/>
              <a:ext cx="60710" cy="60710"/>
            </a:xfrm>
            <a:custGeom>
              <a:avLst/>
              <a:gdLst>
                <a:gd name="connsiteX0" fmla="*/ 4828 w 45058"/>
                <a:gd name="connsiteY0" fmla="*/ 4828 h 45058"/>
                <a:gd name="connsiteX1" fmla="*/ 40552 w 45058"/>
                <a:gd name="connsiteY1" fmla="*/ 4828 h 45058"/>
                <a:gd name="connsiteX2" fmla="*/ 40552 w 45058"/>
                <a:gd name="connsiteY2" fmla="*/ 40552 h 45058"/>
                <a:gd name="connsiteX3" fmla="*/ 4828 w 45058"/>
                <a:gd name="connsiteY3" fmla="*/ 40552 h 45058"/>
              </a:gdLst>
              <a:ahLst/>
              <a:cxnLst>
                <a:cxn ang="0">
                  <a:pos x="connsiteX0" y="connsiteY0"/>
                </a:cxn>
                <a:cxn ang="0">
                  <a:pos x="connsiteX1" y="connsiteY1"/>
                </a:cxn>
                <a:cxn ang="0">
                  <a:pos x="connsiteX2" y="connsiteY2"/>
                </a:cxn>
                <a:cxn ang="0">
                  <a:pos x="connsiteX3" y="connsiteY3"/>
                </a:cxn>
              </a:cxnLst>
              <a:rect l="l" t="t" r="r" b="b"/>
              <a:pathLst>
                <a:path w="45058" h="45058">
                  <a:moveTo>
                    <a:pt x="4828" y="4828"/>
                  </a:moveTo>
                  <a:lnTo>
                    <a:pt x="40552" y="4828"/>
                  </a:lnTo>
                  <a:lnTo>
                    <a:pt x="40552" y="40552"/>
                  </a:lnTo>
                  <a:lnTo>
                    <a:pt x="4828" y="40552"/>
                  </a:lnTo>
                  <a:close/>
                </a:path>
              </a:pathLst>
            </a:custGeom>
            <a:noFill/>
            <a:ln w="15875" cap="flat">
              <a:solidFill>
                <a:schemeClr val="bg1"/>
              </a:solidFill>
              <a:prstDash val="solid"/>
              <a:round/>
            </a:ln>
          </p:spPr>
          <p:txBody>
            <a:bodyPr rtlCol="0" anchor="ctr"/>
            <a:lstStyle/>
            <a:p>
              <a:pPr defTabSz="685758"/>
              <a:endParaRPr lang="en-US" sz="1324">
                <a:solidFill>
                  <a:srgbClr val="FFFFFF"/>
                </a:solidFill>
                <a:latin typeface="Amazon Ember"/>
              </a:endParaRPr>
            </a:p>
          </p:txBody>
        </p:sp>
        <p:sp>
          <p:nvSpPr>
            <p:cNvPr id="24" name="Freeform: Shape 45">
              <a:extLst>
                <a:ext uri="{FF2B5EF4-FFF2-40B4-BE49-F238E27FC236}">
                  <a16:creationId xmlns:a16="http://schemas.microsoft.com/office/drawing/2014/main" id="{02710855-1171-684B-AC3B-C61F32634FEB}"/>
                </a:ext>
              </a:extLst>
            </p:cNvPr>
            <p:cNvSpPr/>
            <p:nvPr/>
          </p:nvSpPr>
          <p:spPr>
            <a:xfrm>
              <a:off x="4554364" y="1900218"/>
              <a:ext cx="60710" cy="60710"/>
            </a:xfrm>
            <a:custGeom>
              <a:avLst/>
              <a:gdLst>
                <a:gd name="connsiteX0" fmla="*/ 4828 w 45058"/>
                <a:gd name="connsiteY0" fmla="*/ 4828 h 45058"/>
                <a:gd name="connsiteX1" fmla="*/ 40552 w 45058"/>
                <a:gd name="connsiteY1" fmla="*/ 4828 h 45058"/>
                <a:gd name="connsiteX2" fmla="*/ 40552 w 45058"/>
                <a:gd name="connsiteY2" fmla="*/ 40552 h 45058"/>
                <a:gd name="connsiteX3" fmla="*/ 4828 w 45058"/>
                <a:gd name="connsiteY3" fmla="*/ 40552 h 45058"/>
              </a:gdLst>
              <a:ahLst/>
              <a:cxnLst>
                <a:cxn ang="0">
                  <a:pos x="connsiteX0" y="connsiteY0"/>
                </a:cxn>
                <a:cxn ang="0">
                  <a:pos x="connsiteX1" y="connsiteY1"/>
                </a:cxn>
                <a:cxn ang="0">
                  <a:pos x="connsiteX2" y="connsiteY2"/>
                </a:cxn>
                <a:cxn ang="0">
                  <a:pos x="connsiteX3" y="connsiteY3"/>
                </a:cxn>
              </a:cxnLst>
              <a:rect l="l" t="t" r="r" b="b"/>
              <a:pathLst>
                <a:path w="45058" h="45058">
                  <a:moveTo>
                    <a:pt x="4828" y="4828"/>
                  </a:moveTo>
                  <a:lnTo>
                    <a:pt x="40552" y="4828"/>
                  </a:lnTo>
                  <a:lnTo>
                    <a:pt x="40552" y="40552"/>
                  </a:lnTo>
                  <a:lnTo>
                    <a:pt x="4828" y="40552"/>
                  </a:lnTo>
                  <a:close/>
                </a:path>
              </a:pathLst>
            </a:custGeom>
            <a:noFill/>
            <a:ln w="15875" cap="flat">
              <a:solidFill>
                <a:schemeClr val="bg1"/>
              </a:solidFill>
              <a:prstDash val="solid"/>
              <a:round/>
            </a:ln>
          </p:spPr>
          <p:txBody>
            <a:bodyPr rtlCol="0" anchor="ctr"/>
            <a:lstStyle/>
            <a:p>
              <a:pPr defTabSz="685758"/>
              <a:endParaRPr lang="en-US" sz="1324">
                <a:solidFill>
                  <a:srgbClr val="FFFFFF"/>
                </a:solidFill>
                <a:latin typeface="Amazon Ember"/>
              </a:endParaRPr>
            </a:p>
          </p:txBody>
        </p:sp>
        <p:sp>
          <p:nvSpPr>
            <p:cNvPr id="25" name="Freeform: Shape 47">
              <a:extLst>
                <a:ext uri="{FF2B5EF4-FFF2-40B4-BE49-F238E27FC236}">
                  <a16:creationId xmlns:a16="http://schemas.microsoft.com/office/drawing/2014/main" id="{D62D7A68-9CA2-4F4A-8EA1-1FE5E2C5AF1B}"/>
                </a:ext>
              </a:extLst>
            </p:cNvPr>
            <p:cNvSpPr/>
            <p:nvPr/>
          </p:nvSpPr>
          <p:spPr>
            <a:xfrm>
              <a:off x="4554364" y="1973504"/>
              <a:ext cx="60710" cy="60710"/>
            </a:xfrm>
            <a:custGeom>
              <a:avLst/>
              <a:gdLst>
                <a:gd name="connsiteX0" fmla="*/ 4828 w 45058"/>
                <a:gd name="connsiteY0" fmla="*/ 4828 h 45058"/>
                <a:gd name="connsiteX1" fmla="*/ 40552 w 45058"/>
                <a:gd name="connsiteY1" fmla="*/ 4828 h 45058"/>
                <a:gd name="connsiteX2" fmla="*/ 40552 w 45058"/>
                <a:gd name="connsiteY2" fmla="*/ 40552 h 45058"/>
                <a:gd name="connsiteX3" fmla="*/ 4828 w 45058"/>
                <a:gd name="connsiteY3" fmla="*/ 40552 h 45058"/>
              </a:gdLst>
              <a:ahLst/>
              <a:cxnLst>
                <a:cxn ang="0">
                  <a:pos x="connsiteX0" y="connsiteY0"/>
                </a:cxn>
                <a:cxn ang="0">
                  <a:pos x="connsiteX1" y="connsiteY1"/>
                </a:cxn>
                <a:cxn ang="0">
                  <a:pos x="connsiteX2" y="connsiteY2"/>
                </a:cxn>
                <a:cxn ang="0">
                  <a:pos x="connsiteX3" y="connsiteY3"/>
                </a:cxn>
              </a:cxnLst>
              <a:rect l="l" t="t" r="r" b="b"/>
              <a:pathLst>
                <a:path w="45058" h="45058">
                  <a:moveTo>
                    <a:pt x="4828" y="4828"/>
                  </a:moveTo>
                  <a:lnTo>
                    <a:pt x="40552" y="4828"/>
                  </a:lnTo>
                  <a:lnTo>
                    <a:pt x="40552" y="40552"/>
                  </a:lnTo>
                  <a:lnTo>
                    <a:pt x="4828" y="40552"/>
                  </a:lnTo>
                  <a:close/>
                </a:path>
              </a:pathLst>
            </a:custGeom>
            <a:noFill/>
            <a:ln w="15875" cap="flat">
              <a:solidFill>
                <a:schemeClr val="bg1"/>
              </a:solidFill>
              <a:prstDash val="solid"/>
              <a:round/>
            </a:ln>
          </p:spPr>
          <p:txBody>
            <a:bodyPr rtlCol="0" anchor="ctr"/>
            <a:lstStyle/>
            <a:p>
              <a:pPr defTabSz="685758"/>
              <a:endParaRPr lang="en-US" sz="1324">
                <a:solidFill>
                  <a:srgbClr val="FFFFFF"/>
                </a:solidFill>
                <a:latin typeface="Amazon Ember"/>
              </a:endParaRPr>
            </a:p>
          </p:txBody>
        </p:sp>
        <p:sp>
          <p:nvSpPr>
            <p:cNvPr id="26" name="Freeform: Shape 49">
              <a:extLst>
                <a:ext uri="{FF2B5EF4-FFF2-40B4-BE49-F238E27FC236}">
                  <a16:creationId xmlns:a16="http://schemas.microsoft.com/office/drawing/2014/main" id="{90CB7777-E199-A647-9A27-4AD9C4CB77EE}"/>
                </a:ext>
              </a:extLst>
            </p:cNvPr>
            <p:cNvSpPr/>
            <p:nvPr/>
          </p:nvSpPr>
          <p:spPr>
            <a:xfrm>
              <a:off x="4411694" y="1873332"/>
              <a:ext cx="273197" cy="186468"/>
            </a:xfrm>
            <a:custGeom>
              <a:avLst/>
              <a:gdLst>
                <a:gd name="connsiteX0" fmla="*/ 199222 w 202762"/>
                <a:gd name="connsiteY0" fmla="*/ 129060 h 138393"/>
                <a:gd name="connsiteX1" fmla="*/ 193750 w 202762"/>
                <a:gd name="connsiteY1" fmla="*/ 134209 h 138393"/>
                <a:gd name="connsiteX2" fmla="*/ 10299 w 202762"/>
                <a:gd name="connsiteY2" fmla="*/ 134209 h 138393"/>
                <a:gd name="connsiteX3" fmla="*/ 4828 w 202762"/>
                <a:gd name="connsiteY3" fmla="*/ 129060 h 138393"/>
                <a:gd name="connsiteX4" fmla="*/ 4828 w 202762"/>
                <a:gd name="connsiteY4" fmla="*/ 9977 h 138393"/>
                <a:gd name="connsiteX5" fmla="*/ 10299 w 202762"/>
                <a:gd name="connsiteY5" fmla="*/ 4828 h 138393"/>
                <a:gd name="connsiteX6" fmla="*/ 192785 w 202762"/>
                <a:gd name="connsiteY6" fmla="*/ 4828 h 138393"/>
                <a:gd name="connsiteX7" fmla="*/ 198256 w 202762"/>
                <a:gd name="connsiteY7" fmla="*/ 9977 h 138393"/>
                <a:gd name="connsiteX8" fmla="*/ 199222 w 202762"/>
                <a:gd name="connsiteY8" fmla="*/ 129060 h 13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762" h="138393">
                  <a:moveTo>
                    <a:pt x="199222" y="129060"/>
                  </a:moveTo>
                  <a:cubicBezTo>
                    <a:pt x="199222" y="131956"/>
                    <a:pt x="196969" y="134209"/>
                    <a:pt x="193750" y="134209"/>
                  </a:cubicBezTo>
                  <a:lnTo>
                    <a:pt x="10299" y="134209"/>
                  </a:lnTo>
                  <a:cubicBezTo>
                    <a:pt x="7402" y="134209"/>
                    <a:pt x="4828" y="131956"/>
                    <a:pt x="4828" y="129060"/>
                  </a:cubicBezTo>
                  <a:lnTo>
                    <a:pt x="4828" y="9977"/>
                  </a:lnTo>
                  <a:cubicBezTo>
                    <a:pt x="4828" y="7081"/>
                    <a:pt x="7081" y="4828"/>
                    <a:pt x="10299" y="4828"/>
                  </a:cubicBezTo>
                  <a:lnTo>
                    <a:pt x="192785" y="4828"/>
                  </a:lnTo>
                  <a:cubicBezTo>
                    <a:pt x="195681" y="4828"/>
                    <a:pt x="198256" y="7081"/>
                    <a:pt x="198256" y="9977"/>
                  </a:cubicBezTo>
                  <a:lnTo>
                    <a:pt x="199222" y="129060"/>
                  </a:lnTo>
                  <a:close/>
                </a:path>
              </a:pathLst>
            </a:custGeom>
            <a:noFill/>
            <a:ln w="15875" cap="flat">
              <a:solidFill>
                <a:schemeClr val="bg1"/>
              </a:solidFill>
              <a:prstDash val="solid"/>
              <a:round/>
            </a:ln>
          </p:spPr>
          <p:txBody>
            <a:bodyPr rtlCol="0" anchor="ctr"/>
            <a:lstStyle/>
            <a:p>
              <a:pPr defTabSz="685758"/>
              <a:endParaRPr lang="en-US" sz="1324">
                <a:solidFill>
                  <a:srgbClr val="FFFFFF"/>
                </a:solidFill>
                <a:latin typeface="Amazon Ember"/>
              </a:endParaRPr>
            </a:p>
          </p:txBody>
        </p:sp>
        <p:sp>
          <p:nvSpPr>
            <p:cNvPr id="27" name="Freeform: Shape 51">
              <a:extLst>
                <a:ext uri="{FF2B5EF4-FFF2-40B4-BE49-F238E27FC236}">
                  <a16:creationId xmlns:a16="http://schemas.microsoft.com/office/drawing/2014/main" id="{0B43DA69-B9A8-3B4F-872B-10FABDD7EA55}"/>
                </a:ext>
              </a:extLst>
            </p:cNvPr>
            <p:cNvSpPr/>
            <p:nvPr/>
          </p:nvSpPr>
          <p:spPr>
            <a:xfrm>
              <a:off x="4388278" y="1847747"/>
              <a:ext cx="320898" cy="234169"/>
            </a:xfrm>
            <a:custGeom>
              <a:avLst/>
              <a:gdLst>
                <a:gd name="connsiteX0" fmla="*/ 233659 w 238164"/>
                <a:gd name="connsiteY0" fmla="*/ 166715 h 173796"/>
                <a:gd name="connsiteX1" fmla="*/ 228188 w 238164"/>
                <a:gd name="connsiteY1" fmla="*/ 172187 h 173796"/>
                <a:gd name="connsiteX2" fmla="*/ 10299 w 238164"/>
                <a:gd name="connsiteY2" fmla="*/ 172187 h 173796"/>
                <a:gd name="connsiteX3" fmla="*/ 4828 w 238164"/>
                <a:gd name="connsiteY3" fmla="*/ 166715 h 173796"/>
                <a:gd name="connsiteX4" fmla="*/ 4828 w 238164"/>
                <a:gd name="connsiteY4" fmla="*/ 10299 h 173796"/>
                <a:gd name="connsiteX5" fmla="*/ 10299 w 238164"/>
                <a:gd name="connsiteY5" fmla="*/ 4828 h 173796"/>
                <a:gd name="connsiteX6" fmla="*/ 228188 w 238164"/>
                <a:gd name="connsiteY6" fmla="*/ 4828 h 173796"/>
                <a:gd name="connsiteX7" fmla="*/ 233659 w 238164"/>
                <a:gd name="connsiteY7" fmla="*/ 10299 h 173796"/>
                <a:gd name="connsiteX8" fmla="*/ 233659 w 238164"/>
                <a:gd name="connsiteY8" fmla="*/ 166715 h 1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164" h="173796">
                  <a:moveTo>
                    <a:pt x="233659" y="166715"/>
                  </a:moveTo>
                  <a:cubicBezTo>
                    <a:pt x="233659" y="169934"/>
                    <a:pt x="231084" y="172187"/>
                    <a:pt x="228188" y="172187"/>
                  </a:cubicBezTo>
                  <a:lnTo>
                    <a:pt x="10299" y="172187"/>
                  </a:lnTo>
                  <a:cubicBezTo>
                    <a:pt x="7081" y="172187"/>
                    <a:pt x="4828" y="169612"/>
                    <a:pt x="4828" y="166715"/>
                  </a:cubicBezTo>
                  <a:lnTo>
                    <a:pt x="4828" y="10299"/>
                  </a:lnTo>
                  <a:cubicBezTo>
                    <a:pt x="4828" y="7081"/>
                    <a:pt x="7402" y="4828"/>
                    <a:pt x="10299" y="4828"/>
                  </a:cubicBezTo>
                  <a:lnTo>
                    <a:pt x="228188" y="4828"/>
                  </a:lnTo>
                  <a:cubicBezTo>
                    <a:pt x="231406" y="4828"/>
                    <a:pt x="233659" y="7402"/>
                    <a:pt x="233659" y="10299"/>
                  </a:cubicBezTo>
                  <a:lnTo>
                    <a:pt x="233659" y="166715"/>
                  </a:lnTo>
                  <a:close/>
                </a:path>
              </a:pathLst>
            </a:custGeom>
            <a:noFill/>
            <a:ln w="15875" cap="flat">
              <a:solidFill>
                <a:schemeClr val="bg1"/>
              </a:solidFill>
              <a:prstDash val="solid"/>
              <a:round/>
            </a:ln>
          </p:spPr>
          <p:txBody>
            <a:bodyPr rtlCol="0" anchor="ctr"/>
            <a:lstStyle/>
            <a:p>
              <a:pPr defTabSz="685758"/>
              <a:endParaRPr lang="en-US" sz="1324">
                <a:solidFill>
                  <a:srgbClr val="FFFFFF"/>
                </a:solidFill>
                <a:latin typeface="Amazon Ember"/>
              </a:endParaRPr>
            </a:p>
          </p:txBody>
        </p:sp>
        <p:sp>
          <p:nvSpPr>
            <p:cNvPr id="28" name="Freeform: Shape 53">
              <a:extLst>
                <a:ext uri="{FF2B5EF4-FFF2-40B4-BE49-F238E27FC236}">
                  <a16:creationId xmlns:a16="http://schemas.microsoft.com/office/drawing/2014/main" id="{C7CED60C-03EC-024B-99FC-388F50A3E898}"/>
                </a:ext>
              </a:extLst>
            </p:cNvPr>
            <p:cNvSpPr/>
            <p:nvPr/>
          </p:nvSpPr>
          <p:spPr>
            <a:xfrm>
              <a:off x="4279432" y="2203336"/>
              <a:ext cx="524712" cy="13009"/>
            </a:xfrm>
            <a:custGeom>
              <a:avLst/>
              <a:gdLst>
                <a:gd name="connsiteX0" fmla="*/ 4828 w 389431"/>
                <a:gd name="connsiteY0" fmla="*/ 4828 h 9655"/>
                <a:gd name="connsiteX1" fmla="*/ 387501 w 389431"/>
                <a:gd name="connsiteY1" fmla="*/ 4828 h 9655"/>
              </a:gdLst>
              <a:ahLst/>
              <a:cxnLst>
                <a:cxn ang="0">
                  <a:pos x="connsiteX0" y="connsiteY0"/>
                </a:cxn>
                <a:cxn ang="0">
                  <a:pos x="connsiteX1" y="connsiteY1"/>
                </a:cxn>
              </a:cxnLst>
              <a:rect l="l" t="t" r="r" b="b"/>
              <a:pathLst>
                <a:path w="389431" h="9655">
                  <a:moveTo>
                    <a:pt x="4828" y="4828"/>
                  </a:moveTo>
                  <a:lnTo>
                    <a:pt x="387501" y="4828"/>
                  </a:lnTo>
                </a:path>
              </a:pathLst>
            </a:custGeom>
            <a:ln w="15875" cap="flat">
              <a:solidFill>
                <a:schemeClr val="accent1"/>
              </a:solidFill>
              <a:prstDash val="solid"/>
              <a:round/>
            </a:ln>
          </p:spPr>
          <p:txBody>
            <a:bodyPr rtlCol="0" anchor="ctr"/>
            <a:lstStyle/>
            <a:p>
              <a:pPr defTabSz="685758"/>
              <a:endParaRPr lang="en-US" sz="1324">
                <a:solidFill>
                  <a:srgbClr val="FFFFFF"/>
                </a:solidFill>
                <a:latin typeface="Amazon Ember"/>
              </a:endParaRPr>
            </a:p>
          </p:txBody>
        </p:sp>
        <p:sp>
          <p:nvSpPr>
            <p:cNvPr id="29" name="Freeform: Shape 55">
              <a:extLst>
                <a:ext uri="{FF2B5EF4-FFF2-40B4-BE49-F238E27FC236}">
                  <a16:creationId xmlns:a16="http://schemas.microsoft.com/office/drawing/2014/main" id="{921319B5-296F-F04C-8DD0-7A5B4CBE7E30}"/>
                </a:ext>
              </a:extLst>
            </p:cNvPr>
            <p:cNvSpPr/>
            <p:nvPr/>
          </p:nvSpPr>
          <p:spPr>
            <a:xfrm>
              <a:off x="4537451" y="2145662"/>
              <a:ext cx="13009" cy="208149"/>
            </a:xfrm>
            <a:custGeom>
              <a:avLst/>
              <a:gdLst>
                <a:gd name="connsiteX0" fmla="*/ 4828 w 9655"/>
                <a:gd name="connsiteY0" fmla="*/ 151589 h 154485"/>
                <a:gd name="connsiteX1" fmla="*/ 4828 w 9655"/>
                <a:gd name="connsiteY1" fmla="*/ 4828 h 154485"/>
              </a:gdLst>
              <a:ahLst/>
              <a:cxnLst>
                <a:cxn ang="0">
                  <a:pos x="connsiteX0" y="connsiteY0"/>
                </a:cxn>
                <a:cxn ang="0">
                  <a:pos x="connsiteX1" y="connsiteY1"/>
                </a:cxn>
              </a:cxnLst>
              <a:rect l="l" t="t" r="r" b="b"/>
              <a:pathLst>
                <a:path w="9655" h="154485">
                  <a:moveTo>
                    <a:pt x="4828" y="151589"/>
                  </a:moveTo>
                  <a:lnTo>
                    <a:pt x="4828" y="4828"/>
                  </a:lnTo>
                </a:path>
              </a:pathLst>
            </a:custGeom>
            <a:ln w="15875" cap="flat">
              <a:solidFill>
                <a:schemeClr val="accent1"/>
              </a:solidFill>
              <a:prstDash val="solid"/>
              <a:round/>
            </a:ln>
          </p:spPr>
          <p:txBody>
            <a:bodyPr rtlCol="0" anchor="ctr"/>
            <a:lstStyle/>
            <a:p>
              <a:pPr defTabSz="685758"/>
              <a:endParaRPr lang="en-US" sz="1324">
                <a:solidFill>
                  <a:srgbClr val="FFFFFF"/>
                </a:solidFill>
                <a:latin typeface="Amazon Ember"/>
              </a:endParaRPr>
            </a:p>
          </p:txBody>
        </p:sp>
        <p:sp>
          <p:nvSpPr>
            <p:cNvPr id="30" name="Freeform: Shape 57">
              <a:extLst>
                <a:ext uri="{FF2B5EF4-FFF2-40B4-BE49-F238E27FC236}">
                  <a16:creationId xmlns:a16="http://schemas.microsoft.com/office/drawing/2014/main" id="{B0F3C2BC-9E21-2F4A-808B-129A8A309A88}"/>
                </a:ext>
              </a:extLst>
            </p:cNvPr>
            <p:cNvSpPr/>
            <p:nvPr/>
          </p:nvSpPr>
          <p:spPr>
            <a:xfrm>
              <a:off x="4789400" y="2204204"/>
              <a:ext cx="13009" cy="147439"/>
            </a:xfrm>
            <a:custGeom>
              <a:avLst/>
              <a:gdLst>
                <a:gd name="connsiteX0" fmla="*/ 4828 w 9655"/>
                <a:gd name="connsiteY0" fmla="*/ 106852 h 109427"/>
                <a:gd name="connsiteX1" fmla="*/ 4828 w 9655"/>
                <a:gd name="connsiteY1" fmla="*/ 4828 h 109427"/>
              </a:gdLst>
              <a:ahLst/>
              <a:cxnLst>
                <a:cxn ang="0">
                  <a:pos x="connsiteX0" y="connsiteY0"/>
                </a:cxn>
                <a:cxn ang="0">
                  <a:pos x="connsiteX1" y="connsiteY1"/>
                </a:cxn>
              </a:cxnLst>
              <a:rect l="l" t="t" r="r" b="b"/>
              <a:pathLst>
                <a:path w="9655" h="109427">
                  <a:moveTo>
                    <a:pt x="4828" y="106852"/>
                  </a:moveTo>
                  <a:lnTo>
                    <a:pt x="4828" y="4828"/>
                  </a:lnTo>
                </a:path>
              </a:pathLst>
            </a:custGeom>
            <a:ln w="15875" cap="flat">
              <a:solidFill>
                <a:schemeClr val="accent1"/>
              </a:solidFill>
              <a:prstDash val="solid"/>
              <a:round/>
            </a:ln>
          </p:spPr>
          <p:txBody>
            <a:bodyPr rtlCol="0" anchor="ctr"/>
            <a:lstStyle/>
            <a:p>
              <a:pPr defTabSz="685758"/>
              <a:endParaRPr lang="en-US" sz="1324">
                <a:solidFill>
                  <a:srgbClr val="FFFFFF"/>
                </a:solidFill>
                <a:latin typeface="Amazon Ember"/>
              </a:endParaRPr>
            </a:p>
          </p:txBody>
        </p:sp>
        <p:sp>
          <p:nvSpPr>
            <p:cNvPr id="36" name="Freeform: Shape 59">
              <a:extLst>
                <a:ext uri="{FF2B5EF4-FFF2-40B4-BE49-F238E27FC236}">
                  <a16:creationId xmlns:a16="http://schemas.microsoft.com/office/drawing/2014/main" id="{73400EA2-FE0D-5940-9F46-6EFC442DDFAC}"/>
                </a:ext>
              </a:extLst>
            </p:cNvPr>
            <p:cNvSpPr/>
            <p:nvPr/>
          </p:nvSpPr>
          <p:spPr>
            <a:xfrm>
              <a:off x="4285070" y="2204203"/>
              <a:ext cx="13009" cy="147439"/>
            </a:xfrm>
            <a:custGeom>
              <a:avLst/>
              <a:gdLst>
                <a:gd name="connsiteX0" fmla="*/ 4828 w 9655"/>
                <a:gd name="connsiteY0" fmla="*/ 106852 h 109427"/>
                <a:gd name="connsiteX1" fmla="*/ 4828 w 9655"/>
                <a:gd name="connsiteY1" fmla="*/ 4828 h 109427"/>
              </a:gdLst>
              <a:ahLst/>
              <a:cxnLst>
                <a:cxn ang="0">
                  <a:pos x="connsiteX0" y="connsiteY0"/>
                </a:cxn>
                <a:cxn ang="0">
                  <a:pos x="connsiteX1" y="connsiteY1"/>
                </a:cxn>
              </a:cxnLst>
              <a:rect l="l" t="t" r="r" b="b"/>
              <a:pathLst>
                <a:path w="9655" h="109427">
                  <a:moveTo>
                    <a:pt x="4828" y="106852"/>
                  </a:moveTo>
                  <a:lnTo>
                    <a:pt x="4828" y="4828"/>
                  </a:lnTo>
                </a:path>
              </a:pathLst>
            </a:custGeom>
            <a:ln w="15875" cap="flat">
              <a:solidFill>
                <a:schemeClr val="accent1"/>
              </a:solidFill>
              <a:prstDash val="solid"/>
              <a:round/>
            </a:ln>
          </p:spPr>
          <p:txBody>
            <a:bodyPr rtlCol="0" anchor="ctr"/>
            <a:lstStyle/>
            <a:p>
              <a:pPr defTabSz="685758"/>
              <a:endParaRPr lang="en-US" sz="1324">
                <a:solidFill>
                  <a:srgbClr val="FFFFFF"/>
                </a:solidFill>
                <a:latin typeface="Amazon Ember"/>
              </a:endParaRPr>
            </a:p>
          </p:txBody>
        </p:sp>
        <p:sp>
          <p:nvSpPr>
            <p:cNvPr id="37" name="Freeform: Shape 61">
              <a:extLst>
                <a:ext uri="{FF2B5EF4-FFF2-40B4-BE49-F238E27FC236}">
                  <a16:creationId xmlns:a16="http://schemas.microsoft.com/office/drawing/2014/main" id="{E1B85BBC-2621-6445-8BF5-C3BB997989C6}"/>
                </a:ext>
              </a:extLst>
            </p:cNvPr>
            <p:cNvSpPr/>
            <p:nvPr/>
          </p:nvSpPr>
          <p:spPr>
            <a:xfrm>
              <a:off x="4556532" y="2453550"/>
              <a:ext cx="69383" cy="73720"/>
            </a:xfrm>
            <a:custGeom>
              <a:avLst/>
              <a:gdLst>
                <a:gd name="connsiteX0" fmla="*/ 4828 w 51495"/>
                <a:gd name="connsiteY0" fmla="*/ 4828 h 54713"/>
                <a:gd name="connsiteX1" fmla="*/ 46667 w 51495"/>
                <a:gd name="connsiteY1" fmla="*/ 4828 h 54713"/>
                <a:gd name="connsiteX2" fmla="*/ 46667 w 51495"/>
                <a:gd name="connsiteY2" fmla="*/ 52139 h 54713"/>
                <a:gd name="connsiteX3" fmla="*/ 4828 w 51495"/>
                <a:gd name="connsiteY3" fmla="*/ 52139 h 54713"/>
              </a:gdLst>
              <a:ahLst/>
              <a:cxnLst>
                <a:cxn ang="0">
                  <a:pos x="connsiteX0" y="connsiteY0"/>
                </a:cxn>
                <a:cxn ang="0">
                  <a:pos x="connsiteX1" y="connsiteY1"/>
                </a:cxn>
                <a:cxn ang="0">
                  <a:pos x="connsiteX2" y="connsiteY2"/>
                </a:cxn>
                <a:cxn ang="0">
                  <a:pos x="connsiteX3" y="connsiteY3"/>
                </a:cxn>
              </a:cxnLst>
              <a:rect l="l" t="t" r="r" b="b"/>
              <a:pathLst>
                <a:path w="51495" h="54713">
                  <a:moveTo>
                    <a:pt x="4828" y="4828"/>
                  </a:moveTo>
                  <a:lnTo>
                    <a:pt x="46667" y="4828"/>
                  </a:lnTo>
                  <a:lnTo>
                    <a:pt x="46667" y="52139"/>
                  </a:lnTo>
                  <a:lnTo>
                    <a:pt x="4828" y="52139"/>
                  </a:lnTo>
                  <a:close/>
                </a:path>
              </a:pathLst>
            </a:custGeom>
            <a:noFill/>
            <a:ln w="15875" cap="flat">
              <a:solidFill>
                <a:schemeClr val="accent1"/>
              </a:solidFill>
              <a:prstDash val="solid"/>
              <a:round/>
            </a:ln>
          </p:spPr>
          <p:txBody>
            <a:bodyPr rtlCol="0" anchor="ctr"/>
            <a:lstStyle/>
            <a:p>
              <a:pPr defTabSz="685758"/>
              <a:endParaRPr lang="en-US" sz="1324">
                <a:solidFill>
                  <a:srgbClr val="FFFFFF"/>
                </a:solidFill>
                <a:latin typeface="Amazon Ember"/>
              </a:endParaRPr>
            </a:p>
          </p:txBody>
        </p:sp>
        <p:sp>
          <p:nvSpPr>
            <p:cNvPr id="38" name="Freeform: Shape 63">
              <a:extLst>
                <a:ext uri="{FF2B5EF4-FFF2-40B4-BE49-F238E27FC236}">
                  <a16:creationId xmlns:a16="http://schemas.microsoft.com/office/drawing/2014/main" id="{EC37F2CD-4758-8D45-9EC0-48FD144B890D}"/>
                </a:ext>
              </a:extLst>
            </p:cNvPr>
            <p:cNvSpPr/>
            <p:nvPr/>
          </p:nvSpPr>
          <p:spPr>
            <a:xfrm>
              <a:off x="4556532" y="2428836"/>
              <a:ext cx="69383" cy="121420"/>
            </a:xfrm>
            <a:custGeom>
              <a:avLst/>
              <a:gdLst>
                <a:gd name="connsiteX0" fmla="*/ 46667 w 51495"/>
                <a:gd name="connsiteY0" fmla="*/ 82392 h 90116"/>
                <a:gd name="connsiteX1" fmla="*/ 39587 w 51495"/>
                <a:gd name="connsiteY1" fmla="*/ 87864 h 90116"/>
                <a:gd name="connsiteX2" fmla="*/ 11908 w 51495"/>
                <a:gd name="connsiteY2" fmla="*/ 87864 h 90116"/>
                <a:gd name="connsiteX3" fmla="*/ 4828 w 51495"/>
                <a:gd name="connsiteY3" fmla="*/ 82392 h 90116"/>
                <a:gd name="connsiteX4" fmla="*/ 4828 w 51495"/>
                <a:gd name="connsiteY4" fmla="*/ 11908 h 90116"/>
                <a:gd name="connsiteX5" fmla="*/ 11908 w 51495"/>
                <a:gd name="connsiteY5" fmla="*/ 4828 h 90116"/>
                <a:gd name="connsiteX6" fmla="*/ 39587 w 51495"/>
                <a:gd name="connsiteY6" fmla="*/ 4828 h 90116"/>
                <a:gd name="connsiteX7" fmla="*/ 46667 w 51495"/>
                <a:gd name="connsiteY7" fmla="*/ 11908 h 90116"/>
                <a:gd name="connsiteX8" fmla="*/ 46667 w 51495"/>
                <a:gd name="connsiteY8" fmla="*/ 82392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95" h="90116">
                  <a:moveTo>
                    <a:pt x="46667" y="82392"/>
                  </a:moveTo>
                  <a:cubicBezTo>
                    <a:pt x="46667" y="86254"/>
                    <a:pt x="43449" y="87864"/>
                    <a:pt x="39587" y="87864"/>
                  </a:cubicBezTo>
                  <a:lnTo>
                    <a:pt x="11908" y="87864"/>
                  </a:lnTo>
                  <a:cubicBezTo>
                    <a:pt x="8046" y="87864"/>
                    <a:pt x="4828" y="86254"/>
                    <a:pt x="4828" y="82392"/>
                  </a:cubicBezTo>
                  <a:lnTo>
                    <a:pt x="4828" y="11908"/>
                  </a:lnTo>
                  <a:cubicBezTo>
                    <a:pt x="4828" y="8046"/>
                    <a:pt x="8046" y="4828"/>
                    <a:pt x="11908" y="4828"/>
                  </a:cubicBezTo>
                  <a:lnTo>
                    <a:pt x="39587" y="4828"/>
                  </a:lnTo>
                  <a:cubicBezTo>
                    <a:pt x="43449" y="4828"/>
                    <a:pt x="46667" y="8046"/>
                    <a:pt x="46667" y="11908"/>
                  </a:cubicBezTo>
                  <a:lnTo>
                    <a:pt x="46667" y="82392"/>
                  </a:lnTo>
                  <a:close/>
                </a:path>
              </a:pathLst>
            </a:custGeom>
            <a:noFill/>
            <a:ln w="15875" cap="flat">
              <a:solidFill>
                <a:schemeClr val="accent1"/>
              </a:solidFill>
              <a:prstDash val="solid"/>
              <a:round/>
            </a:ln>
          </p:spPr>
          <p:txBody>
            <a:bodyPr rtlCol="0" anchor="ctr"/>
            <a:lstStyle/>
            <a:p>
              <a:pPr defTabSz="685758"/>
              <a:endParaRPr lang="en-US" sz="1324">
                <a:solidFill>
                  <a:srgbClr val="FFFFFF"/>
                </a:solidFill>
                <a:latin typeface="Amazon Ember"/>
              </a:endParaRPr>
            </a:p>
          </p:txBody>
        </p:sp>
        <p:sp>
          <p:nvSpPr>
            <p:cNvPr id="39" name="Freeform: Shape 65">
              <a:extLst>
                <a:ext uri="{FF2B5EF4-FFF2-40B4-BE49-F238E27FC236}">
                  <a16:creationId xmlns:a16="http://schemas.microsoft.com/office/drawing/2014/main" id="{70DC0D59-BCDE-C44A-93E3-2F87F3458116}"/>
                </a:ext>
              </a:extLst>
            </p:cNvPr>
            <p:cNvSpPr/>
            <p:nvPr/>
          </p:nvSpPr>
          <p:spPr>
            <a:xfrm>
              <a:off x="4479777" y="2372461"/>
              <a:ext cx="69383" cy="69383"/>
            </a:xfrm>
            <a:custGeom>
              <a:avLst/>
              <a:gdLst>
                <a:gd name="connsiteX0" fmla="*/ 4828 w 51495"/>
                <a:gd name="connsiteY0" fmla="*/ 25748 h 51495"/>
                <a:gd name="connsiteX1" fmla="*/ 25748 w 51495"/>
                <a:gd name="connsiteY1" fmla="*/ 4828 h 51495"/>
                <a:gd name="connsiteX2" fmla="*/ 46667 w 51495"/>
                <a:gd name="connsiteY2" fmla="*/ 25748 h 51495"/>
                <a:gd name="connsiteX3" fmla="*/ 25748 w 51495"/>
                <a:gd name="connsiteY3" fmla="*/ 46667 h 51495"/>
                <a:gd name="connsiteX4" fmla="*/ 4828 w 51495"/>
                <a:gd name="connsiteY4" fmla="*/ 25748 h 51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95" h="51495">
                  <a:moveTo>
                    <a:pt x="4828" y="25748"/>
                  </a:moveTo>
                  <a:cubicBezTo>
                    <a:pt x="4828" y="14161"/>
                    <a:pt x="14161" y="4828"/>
                    <a:pt x="25748" y="4828"/>
                  </a:cubicBezTo>
                  <a:cubicBezTo>
                    <a:pt x="37334" y="4828"/>
                    <a:pt x="46667" y="14161"/>
                    <a:pt x="46667" y="25748"/>
                  </a:cubicBezTo>
                  <a:cubicBezTo>
                    <a:pt x="46667" y="37334"/>
                    <a:pt x="37334" y="46667"/>
                    <a:pt x="25748" y="46667"/>
                  </a:cubicBezTo>
                  <a:cubicBezTo>
                    <a:pt x="14161" y="46667"/>
                    <a:pt x="4828" y="37334"/>
                    <a:pt x="4828" y="25748"/>
                  </a:cubicBezTo>
                </a:path>
              </a:pathLst>
            </a:custGeom>
            <a:noFill/>
            <a:ln w="15875" cap="flat">
              <a:solidFill>
                <a:schemeClr val="bg1"/>
              </a:solidFill>
              <a:prstDash val="solid"/>
              <a:round/>
            </a:ln>
          </p:spPr>
          <p:txBody>
            <a:bodyPr rtlCol="0" anchor="ctr"/>
            <a:lstStyle/>
            <a:p>
              <a:pPr defTabSz="685758"/>
              <a:endParaRPr lang="en-US" sz="1324">
                <a:solidFill>
                  <a:srgbClr val="FFFFFF"/>
                </a:solidFill>
                <a:latin typeface="Amazon Ember"/>
              </a:endParaRPr>
            </a:p>
          </p:txBody>
        </p:sp>
        <p:sp>
          <p:nvSpPr>
            <p:cNvPr id="40" name="Freeform: Shape 67">
              <a:extLst>
                <a:ext uri="{FF2B5EF4-FFF2-40B4-BE49-F238E27FC236}">
                  <a16:creationId xmlns:a16="http://schemas.microsoft.com/office/drawing/2014/main" id="{FC63E744-CFDF-A44F-9E26-368AC60A7FE7}"/>
                </a:ext>
              </a:extLst>
            </p:cNvPr>
            <p:cNvSpPr/>
            <p:nvPr/>
          </p:nvSpPr>
          <p:spPr>
            <a:xfrm>
              <a:off x="4458527" y="2430547"/>
              <a:ext cx="86730" cy="60710"/>
            </a:xfrm>
            <a:custGeom>
              <a:avLst/>
              <a:gdLst>
                <a:gd name="connsiteX0" fmla="*/ 60829 w 64368"/>
                <a:gd name="connsiteY0" fmla="*/ 42500 h 45058"/>
                <a:gd name="connsiteX1" fmla="*/ 4828 w 64368"/>
                <a:gd name="connsiteY1" fmla="*/ 42822 h 45058"/>
                <a:gd name="connsiteX2" fmla="*/ 42162 w 64368"/>
                <a:gd name="connsiteY2" fmla="*/ 4844 h 45058"/>
                <a:gd name="connsiteX3" fmla="*/ 61472 w 64368"/>
                <a:gd name="connsiteY3" fmla="*/ 10959 h 45058"/>
              </a:gdLst>
              <a:ahLst/>
              <a:cxnLst>
                <a:cxn ang="0">
                  <a:pos x="connsiteX0" y="connsiteY0"/>
                </a:cxn>
                <a:cxn ang="0">
                  <a:pos x="connsiteX1" y="connsiteY1"/>
                </a:cxn>
                <a:cxn ang="0">
                  <a:pos x="connsiteX2" y="connsiteY2"/>
                </a:cxn>
                <a:cxn ang="0">
                  <a:pos x="connsiteX3" y="connsiteY3"/>
                </a:cxn>
              </a:cxnLst>
              <a:rect l="l" t="t" r="r" b="b"/>
              <a:pathLst>
                <a:path w="64368" h="45058">
                  <a:moveTo>
                    <a:pt x="60829" y="42500"/>
                  </a:moveTo>
                  <a:lnTo>
                    <a:pt x="4828" y="42822"/>
                  </a:lnTo>
                  <a:cubicBezTo>
                    <a:pt x="7081" y="4522"/>
                    <a:pt x="42162" y="4844"/>
                    <a:pt x="42162" y="4844"/>
                  </a:cubicBezTo>
                  <a:cubicBezTo>
                    <a:pt x="42162" y="4844"/>
                    <a:pt x="52139" y="4200"/>
                    <a:pt x="61472" y="10959"/>
                  </a:cubicBezTo>
                </a:path>
              </a:pathLst>
            </a:custGeom>
            <a:noFill/>
            <a:ln w="15875" cap="flat">
              <a:solidFill>
                <a:schemeClr val="bg1"/>
              </a:solidFill>
              <a:prstDash val="solid"/>
              <a:round/>
            </a:ln>
          </p:spPr>
          <p:txBody>
            <a:bodyPr rtlCol="0" anchor="ctr"/>
            <a:lstStyle/>
            <a:p>
              <a:pPr defTabSz="685758"/>
              <a:endParaRPr lang="en-US" sz="1324">
                <a:solidFill>
                  <a:srgbClr val="FFFFFF"/>
                </a:solidFill>
                <a:latin typeface="Amazon Ember"/>
              </a:endParaRPr>
            </a:p>
          </p:txBody>
        </p:sp>
        <p:sp>
          <p:nvSpPr>
            <p:cNvPr id="41" name="Freeform: Shape 69">
              <a:extLst>
                <a:ext uri="{FF2B5EF4-FFF2-40B4-BE49-F238E27FC236}">
                  <a16:creationId xmlns:a16="http://schemas.microsoft.com/office/drawing/2014/main" id="{24146041-9EF8-4842-A62E-F8952A84AC7D}"/>
                </a:ext>
              </a:extLst>
            </p:cNvPr>
            <p:cNvSpPr/>
            <p:nvPr/>
          </p:nvSpPr>
          <p:spPr>
            <a:xfrm>
              <a:off x="4810649" y="2453553"/>
              <a:ext cx="69383" cy="73720"/>
            </a:xfrm>
            <a:custGeom>
              <a:avLst/>
              <a:gdLst>
                <a:gd name="connsiteX0" fmla="*/ 4828 w 51495"/>
                <a:gd name="connsiteY0" fmla="*/ 4828 h 54713"/>
                <a:gd name="connsiteX1" fmla="*/ 46667 w 51495"/>
                <a:gd name="connsiteY1" fmla="*/ 4828 h 54713"/>
                <a:gd name="connsiteX2" fmla="*/ 46667 w 51495"/>
                <a:gd name="connsiteY2" fmla="*/ 52139 h 54713"/>
                <a:gd name="connsiteX3" fmla="*/ 4828 w 51495"/>
                <a:gd name="connsiteY3" fmla="*/ 52139 h 54713"/>
              </a:gdLst>
              <a:ahLst/>
              <a:cxnLst>
                <a:cxn ang="0">
                  <a:pos x="connsiteX0" y="connsiteY0"/>
                </a:cxn>
                <a:cxn ang="0">
                  <a:pos x="connsiteX1" y="connsiteY1"/>
                </a:cxn>
                <a:cxn ang="0">
                  <a:pos x="connsiteX2" y="connsiteY2"/>
                </a:cxn>
                <a:cxn ang="0">
                  <a:pos x="connsiteX3" y="connsiteY3"/>
                </a:cxn>
              </a:cxnLst>
              <a:rect l="l" t="t" r="r" b="b"/>
              <a:pathLst>
                <a:path w="51495" h="54713">
                  <a:moveTo>
                    <a:pt x="4828" y="4828"/>
                  </a:moveTo>
                  <a:lnTo>
                    <a:pt x="46667" y="4828"/>
                  </a:lnTo>
                  <a:lnTo>
                    <a:pt x="46667" y="52139"/>
                  </a:lnTo>
                  <a:lnTo>
                    <a:pt x="4828" y="52139"/>
                  </a:lnTo>
                  <a:close/>
                </a:path>
              </a:pathLst>
            </a:custGeom>
            <a:noFill/>
            <a:ln w="15875" cap="flat">
              <a:solidFill>
                <a:schemeClr val="accent1"/>
              </a:solidFill>
              <a:prstDash val="solid"/>
              <a:round/>
            </a:ln>
          </p:spPr>
          <p:txBody>
            <a:bodyPr rtlCol="0" anchor="ctr"/>
            <a:lstStyle/>
            <a:p>
              <a:pPr defTabSz="685758"/>
              <a:endParaRPr lang="en-US" sz="1324">
                <a:solidFill>
                  <a:srgbClr val="FFFFFF"/>
                </a:solidFill>
                <a:latin typeface="Amazon Ember"/>
              </a:endParaRPr>
            </a:p>
          </p:txBody>
        </p:sp>
        <p:sp>
          <p:nvSpPr>
            <p:cNvPr id="42" name="Freeform: Shape 71">
              <a:extLst>
                <a:ext uri="{FF2B5EF4-FFF2-40B4-BE49-F238E27FC236}">
                  <a16:creationId xmlns:a16="http://schemas.microsoft.com/office/drawing/2014/main" id="{2E07FACB-0617-8746-94DB-25AD61A28A34}"/>
                </a:ext>
              </a:extLst>
            </p:cNvPr>
            <p:cNvSpPr/>
            <p:nvPr/>
          </p:nvSpPr>
          <p:spPr>
            <a:xfrm>
              <a:off x="4810649" y="2428833"/>
              <a:ext cx="69383" cy="121420"/>
            </a:xfrm>
            <a:custGeom>
              <a:avLst/>
              <a:gdLst>
                <a:gd name="connsiteX0" fmla="*/ 46667 w 51495"/>
                <a:gd name="connsiteY0" fmla="*/ 82392 h 90116"/>
                <a:gd name="connsiteX1" fmla="*/ 39587 w 51495"/>
                <a:gd name="connsiteY1" fmla="*/ 87864 h 90116"/>
                <a:gd name="connsiteX2" fmla="*/ 11908 w 51495"/>
                <a:gd name="connsiteY2" fmla="*/ 87864 h 90116"/>
                <a:gd name="connsiteX3" fmla="*/ 4828 w 51495"/>
                <a:gd name="connsiteY3" fmla="*/ 82392 h 90116"/>
                <a:gd name="connsiteX4" fmla="*/ 4828 w 51495"/>
                <a:gd name="connsiteY4" fmla="*/ 11908 h 90116"/>
                <a:gd name="connsiteX5" fmla="*/ 11908 w 51495"/>
                <a:gd name="connsiteY5" fmla="*/ 4828 h 90116"/>
                <a:gd name="connsiteX6" fmla="*/ 39587 w 51495"/>
                <a:gd name="connsiteY6" fmla="*/ 4828 h 90116"/>
                <a:gd name="connsiteX7" fmla="*/ 46667 w 51495"/>
                <a:gd name="connsiteY7" fmla="*/ 11908 h 90116"/>
                <a:gd name="connsiteX8" fmla="*/ 46667 w 51495"/>
                <a:gd name="connsiteY8" fmla="*/ 82392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95" h="90116">
                  <a:moveTo>
                    <a:pt x="46667" y="82392"/>
                  </a:moveTo>
                  <a:cubicBezTo>
                    <a:pt x="46667" y="86254"/>
                    <a:pt x="43449" y="87864"/>
                    <a:pt x="39587" y="87864"/>
                  </a:cubicBezTo>
                  <a:lnTo>
                    <a:pt x="11908" y="87864"/>
                  </a:lnTo>
                  <a:cubicBezTo>
                    <a:pt x="8046" y="87864"/>
                    <a:pt x="4828" y="86254"/>
                    <a:pt x="4828" y="82392"/>
                  </a:cubicBezTo>
                  <a:lnTo>
                    <a:pt x="4828" y="11908"/>
                  </a:lnTo>
                  <a:cubicBezTo>
                    <a:pt x="4828" y="8046"/>
                    <a:pt x="8046" y="4828"/>
                    <a:pt x="11908" y="4828"/>
                  </a:cubicBezTo>
                  <a:lnTo>
                    <a:pt x="39587" y="4828"/>
                  </a:lnTo>
                  <a:cubicBezTo>
                    <a:pt x="43449" y="4828"/>
                    <a:pt x="46667" y="8046"/>
                    <a:pt x="46667" y="11908"/>
                  </a:cubicBezTo>
                  <a:lnTo>
                    <a:pt x="46667" y="82392"/>
                  </a:lnTo>
                  <a:close/>
                </a:path>
              </a:pathLst>
            </a:custGeom>
            <a:noFill/>
            <a:ln w="15875" cap="flat">
              <a:solidFill>
                <a:schemeClr val="accent1"/>
              </a:solidFill>
              <a:prstDash val="solid"/>
              <a:round/>
            </a:ln>
          </p:spPr>
          <p:txBody>
            <a:bodyPr rtlCol="0" anchor="ctr"/>
            <a:lstStyle/>
            <a:p>
              <a:pPr defTabSz="685758"/>
              <a:endParaRPr lang="en-US" sz="1324">
                <a:solidFill>
                  <a:srgbClr val="FFFFFF"/>
                </a:solidFill>
                <a:latin typeface="Amazon Ember"/>
              </a:endParaRPr>
            </a:p>
          </p:txBody>
        </p:sp>
        <p:sp>
          <p:nvSpPr>
            <p:cNvPr id="43" name="Freeform: Shape 73">
              <a:extLst>
                <a:ext uri="{FF2B5EF4-FFF2-40B4-BE49-F238E27FC236}">
                  <a16:creationId xmlns:a16="http://schemas.microsoft.com/office/drawing/2014/main" id="{54403B31-16F2-4444-8B1A-D0D268237445}"/>
                </a:ext>
              </a:extLst>
            </p:cNvPr>
            <p:cNvSpPr/>
            <p:nvPr/>
          </p:nvSpPr>
          <p:spPr>
            <a:xfrm>
              <a:off x="4733894" y="2372458"/>
              <a:ext cx="69383" cy="69383"/>
            </a:xfrm>
            <a:custGeom>
              <a:avLst/>
              <a:gdLst>
                <a:gd name="connsiteX0" fmla="*/ 4828 w 51495"/>
                <a:gd name="connsiteY0" fmla="*/ 25748 h 51495"/>
                <a:gd name="connsiteX1" fmla="*/ 25748 w 51495"/>
                <a:gd name="connsiteY1" fmla="*/ 4828 h 51495"/>
                <a:gd name="connsiteX2" fmla="*/ 46667 w 51495"/>
                <a:gd name="connsiteY2" fmla="*/ 25748 h 51495"/>
                <a:gd name="connsiteX3" fmla="*/ 25748 w 51495"/>
                <a:gd name="connsiteY3" fmla="*/ 46667 h 51495"/>
                <a:gd name="connsiteX4" fmla="*/ 4828 w 51495"/>
                <a:gd name="connsiteY4" fmla="*/ 25748 h 51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95" h="51495">
                  <a:moveTo>
                    <a:pt x="4828" y="25748"/>
                  </a:moveTo>
                  <a:cubicBezTo>
                    <a:pt x="4828" y="14161"/>
                    <a:pt x="14161" y="4828"/>
                    <a:pt x="25748" y="4828"/>
                  </a:cubicBezTo>
                  <a:cubicBezTo>
                    <a:pt x="37334" y="4828"/>
                    <a:pt x="46667" y="14161"/>
                    <a:pt x="46667" y="25748"/>
                  </a:cubicBezTo>
                  <a:cubicBezTo>
                    <a:pt x="46667" y="37334"/>
                    <a:pt x="37334" y="46667"/>
                    <a:pt x="25748" y="46667"/>
                  </a:cubicBezTo>
                  <a:cubicBezTo>
                    <a:pt x="14161" y="46667"/>
                    <a:pt x="4828" y="37334"/>
                    <a:pt x="4828" y="25748"/>
                  </a:cubicBezTo>
                </a:path>
              </a:pathLst>
            </a:custGeom>
            <a:noFill/>
            <a:ln w="15875" cap="flat">
              <a:solidFill>
                <a:schemeClr val="bg1"/>
              </a:solidFill>
              <a:prstDash val="solid"/>
              <a:round/>
            </a:ln>
          </p:spPr>
          <p:txBody>
            <a:bodyPr rtlCol="0" anchor="ctr"/>
            <a:lstStyle/>
            <a:p>
              <a:pPr defTabSz="685758"/>
              <a:endParaRPr lang="en-US" sz="1324">
                <a:solidFill>
                  <a:srgbClr val="FFFFFF"/>
                </a:solidFill>
                <a:latin typeface="Amazon Ember"/>
              </a:endParaRPr>
            </a:p>
          </p:txBody>
        </p:sp>
        <p:sp>
          <p:nvSpPr>
            <p:cNvPr id="44" name="Freeform: Shape 75">
              <a:extLst>
                <a:ext uri="{FF2B5EF4-FFF2-40B4-BE49-F238E27FC236}">
                  <a16:creationId xmlns:a16="http://schemas.microsoft.com/office/drawing/2014/main" id="{4CB7B871-3A61-2C4B-9C30-F365AF965939}"/>
                </a:ext>
              </a:extLst>
            </p:cNvPr>
            <p:cNvSpPr/>
            <p:nvPr/>
          </p:nvSpPr>
          <p:spPr>
            <a:xfrm>
              <a:off x="4712644" y="2430544"/>
              <a:ext cx="86730" cy="60710"/>
            </a:xfrm>
            <a:custGeom>
              <a:avLst/>
              <a:gdLst>
                <a:gd name="connsiteX0" fmla="*/ 60829 w 64368"/>
                <a:gd name="connsiteY0" fmla="*/ 42500 h 45058"/>
                <a:gd name="connsiteX1" fmla="*/ 4828 w 64368"/>
                <a:gd name="connsiteY1" fmla="*/ 42822 h 45058"/>
                <a:gd name="connsiteX2" fmla="*/ 42162 w 64368"/>
                <a:gd name="connsiteY2" fmla="*/ 4844 h 45058"/>
                <a:gd name="connsiteX3" fmla="*/ 61472 w 64368"/>
                <a:gd name="connsiteY3" fmla="*/ 10959 h 45058"/>
              </a:gdLst>
              <a:ahLst/>
              <a:cxnLst>
                <a:cxn ang="0">
                  <a:pos x="connsiteX0" y="connsiteY0"/>
                </a:cxn>
                <a:cxn ang="0">
                  <a:pos x="connsiteX1" y="connsiteY1"/>
                </a:cxn>
                <a:cxn ang="0">
                  <a:pos x="connsiteX2" y="connsiteY2"/>
                </a:cxn>
                <a:cxn ang="0">
                  <a:pos x="connsiteX3" y="connsiteY3"/>
                </a:cxn>
              </a:cxnLst>
              <a:rect l="l" t="t" r="r" b="b"/>
              <a:pathLst>
                <a:path w="64368" h="45058">
                  <a:moveTo>
                    <a:pt x="60829" y="42500"/>
                  </a:moveTo>
                  <a:lnTo>
                    <a:pt x="4828" y="42822"/>
                  </a:lnTo>
                  <a:cubicBezTo>
                    <a:pt x="7081" y="4522"/>
                    <a:pt x="42162" y="4844"/>
                    <a:pt x="42162" y="4844"/>
                  </a:cubicBezTo>
                  <a:cubicBezTo>
                    <a:pt x="42162" y="4844"/>
                    <a:pt x="52139" y="4200"/>
                    <a:pt x="61472" y="10959"/>
                  </a:cubicBezTo>
                </a:path>
              </a:pathLst>
            </a:custGeom>
            <a:noFill/>
            <a:ln w="15875" cap="flat">
              <a:solidFill>
                <a:schemeClr val="bg1"/>
              </a:solidFill>
              <a:prstDash val="solid"/>
              <a:round/>
            </a:ln>
          </p:spPr>
          <p:txBody>
            <a:bodyPr rtlCol="0" anchor="ctr"/>
            <a:lstStyle/>
            <a:p>
              <a:pPr defTabSz="685758"/>
              <a:endParaRPr lang="en-US" sz="1324">
                <a:solidFill>
                  <a:srgbClr val="FFFFFF"/>
                </a:solidFill>
                <a:latin typeface="Amazon Ember"/>
              </a:endParaRPr>
            </a:p>
          </p:txBody>
        </p:sp>
        <p:sp>
          <p:nvSpPr>
            <p:cNvPr id="45" name="Freeform: Shape 77">
              <a:extLst>
                <a:ext uri="{FF2B5EF4-FFF2-40B4-BE49-F238E27FC236}">
                  <a16:creationId xmlns:a16="http://schemas.microsoft.com/office/drawing/2014/main" id="{2487D620-E7ED-1146-A5FA-50404FA34F45}"/>
                </a:ext>
              </a:extLst>
            </p:cNvPr>
            <p:cNvSpPr/>
            <p:nvPr/>
          </p:nvSpPr>
          <p:spPr>
            <a:xfrm>
              <a:off x="4308052" y="2453550"/>
              <a:ext cx="69383" cy="73720"/>
            </a:xfrm>
            <a:custGeom>
              <a:avLst/>
              <a:gdLst>
                <a:gd name="connsiteX0" fmla="*/ 4828 w 51495"/>
                <a:gd name="connsiteY0" fmla="*/ 4828 h 54713"/>
                <a:gd name="connsiteX1" fmla="*/ 46667 w 51495"/>
                <a:gd name="connsiteY1" fmla="*/ 4828 h 54713"/>
                <a:gd name="connsiteX2" fmla="*/ 46667 w 51495"/>
                <a:gd name="connsiteY2" fmla="*/ 52139 h 54713"/>
                <a:gd name="connsiteX3" fmla="*/ 4828 w 51495"/>
                <a:gd name="connsiteY3" fmla="*/ 52139 h 54713"/>
              </a:gdLst>
              <a:ahLst/>
              <a:cxnLst>
                <a:cxn ang="0">
                  <a:pos x="connsiteX0" y="connsiteY0"/>
                </a:cxn>
                <a:cxn ang="0">
                  <a:pos x="connsiteX1" y="connsiteY1"/>
                </a:cxn>
                <a:cxn ang="0">
                  <a:pos x="connsiteX2" y="connsiteY2"/>
                </a:cxn>
                <a:cxn ang="0">
                  <a:pos x="connsiteX3" y="connsiteY3"/>
                </a:cxn>
              </a:cxnLst>
              <a:rect l="l" t="t" r="r" b="b"/>
              <a:pathLst>
                <a:path w="51495" h="54713">
                  <a:moveTo>
                    <a:pt x="4828" y="4828"/>
                  </a:moveTo>
                  <a:lnTo>
                    <a:pt x="46667" y="4828"/>
                  </a:lnTo>
                  <a:lnTo>
                    <a:pt x="46667" y="52139"/>
                  </a:lnTo>
                  <a:lnTo>
                    <a:pt x="4828" y="52139"/>
                  </a:lnTo>
                  <a:close/>
                </a:path>
              </a:pathLst>
            </a:custGeom>
            <a:noFill/>
            <a:ln w="15875" cap="flat">
              <a:solidFill>
                <a:schemeClr val="accent1"/>
              </a:solidFill>
              <a:prstDash val="solid"/>
              <a:round/>
            </a:ln>
          </p:spPr>
          <p:txBody>
            <a:bodyPr rtlCol="0" anchor="ctr"/>
            <a:lstStyle/>
            <a:p>
              <a:pPr defTabSz="685758"/>
              <a:endParaRPr lang="en-US" sz="1324">
                <a:solidFill>
                  <a:srgbClr val="FFFFFF"/>
                </a:solidFill>
                <a:latin typeface="Amazon Ember"/>
              </a:endParaRPr>
            </a:p>
          </p:txBody>
        </p:sp>
        <p:sp>
          <p:nvSpPr>
            <p:cNvPr id="49" name="Freeform: Shape 79">
              <a:extLst>
                <a:ext uri="{FF2B5EF4-FFF2-40B4-BE49-F238E27FC236}">
                  <a16:creationId xmlns:a16="http://schemas.microsoft.com/office/drawing/2014/main" id="{FF4C8A85-5087-EE45-8370-6CE6B899761A}"/>
                </a:ext>
              </a:extLst>
            </p:cNvPr>
            <p:cNvSpPr/>
            <p:nvPr/>
          </p:nvSpPr>
          <p:spPr>
            <a:xfrm>
              <a:off x="4308054" y="2428829"/>
              <a:ext cx="69383" cy="121420"/>
            </a:xfrm>
            <a:custGeom>
              <a:avLst/>
              <a:gdLst>
                <a:gd name="connsiteX0" fmla="*/ 46667 w 51495"/>
                <a:gd name="connsiteY0" fmla="*/ 82392 h 90116"/>
                <a:gd name="connsiteX1" fmla="*/ 39587 w 51495"/>
                <a:gd name="connsiteY1" fmla="*/ 87864 h 90116"/>
                <a:gd name="connsiteX2" fmla="*/ 11908 w 51495"/>
                <a:gd name="connsiteY2" fmla="*/ 87864 h 90116"/>
                <a:gd name="connsiteX3" fmla="*/ 4828 w 51495"/>
                <a:gd name="connsiteY3" fmla="*/ 82392 h 90116"/>
                <a:gd name="connsiteX4" fmla="*/ 4828 w 51495"/>
                <a:gd name="connsiteY4" fmla="*/ 11908 h 90116"/>
                <a:gd name="connsiteX5" fmla="*/ 11908 w 51495"/>
                <a:gd name="connsiteY5" fmla="*/ 4828 h 90116"/>
                <a:gd name="connsiteX6" fmla="*/ 39587 w 51495"/>
                <a:gd name="connsiteY6" fmla="*/ 4828 h 90116"/>
                <a:gd name="connsiteX7" fmla="*/ 46667 w 51495"/>
                <a:gd name="connsiteY7" fmla="*/ 11908 h 90116"/>
                <a:gd name="connsiteX8" fmla="*/ 46667 w 51495"/>
                <a:gd name="connsiteY8" fmla="*/ 82392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95" h="90116">
                  <a:moveTo>
                    <a:pt x="46667" y="82392"/>
                  </a:moveTo>
                  <a:cubicBezTo>
                    <a:pt x="46667" y="86254"/>
                    <a:pt x="43449" y="87864"/>
                    <a:pt x="39587" y="87864"/>
                  </a:cubicBezTo>
                  <a:lnTo>
                    <a:pt x="11908" y="87864"/>
                  </a:lnTo>
                  <a:cubicBezTo>
                    <a:pt x="8046" y="87864"/>
                    <a:pt x="4828" y="86254"/>
                    <a:pt x="4828" y="82392"/>
                  </a:cubicBezTo>
                  <a:lnTo>
                    <a:pt x="4828" y="11908"/>
                  </a:lnTo>
                  <a:cubicBezTo>
                    <a:pt x="4828" y="8046"/>
                    <a:pt x="8046" y="4828"/>
                    <a:pt x="11908" y="4828"/>
                  </a:cubicBezTo>
                  <a:lnTo>
                    <a:pt x="39587" y="4828"/>
                  </a:lnTo>
                  <a:cubicBezTo>
                    <a:pt x="43449" y="4828"/>
                    <a:pt x="46667" y="8046"/>
                    <a:pt x="46667" y="11908"/>
                  </a:cubicBezTo>
                  <a:lnTo>
                    <a:pt x="46667" y="82392"/>
                  </a:lnTo>
                  <a:close/>
                </a:path>
              </a:pathLst>
            </a:custGeom>
            <a:noFill/>
            <a:ln w="15875" cap="flat">
              <a:solidFill>
                <a:schemeClr val="accent1"/>
              </a:solidFill>
              <a:prstDash val="solid"/>
              <a:round/>
            </a:ln>
          </p:spPr>
          <p:txBody>
            <a:bodyPr rtlCol="0" anchor="ctr"/>
            <a:lstStyle/>
            <a:p>
              <a:pPr defTabSz="685758"/>
              <a:endParaRPr lang="en-US" sz="1324">
                <a:solidFill>
                  <a:srgbClr val="FFFFFF"/>
                </a:solidFill>
                <a:latin typeface="Amazon Ember"/>
              </a:endParaRPr>
            </a:p>
          </p:txBody>
        </p:sp>
        <p:sp>
          <p:nvSpPr>
            <p:cNvPr id="50" name="Freeform: Shape 81">
              <a:extLst>
                <a:ext uri="{FF2B5EF4-FFF2-40B4-BE49-F238E27FC236}">
                  <a16:creationId xmlns:a16="http://schemas.microsoft.com/office/drawing/2014/main" id="{03774F66-40F1-1C4D-A5AD-A1A969FF677F}"/>
                </a:ext>
              </a:extLst>
            </p:cNvPr>
            <p:cNvSpPr/>
            <p:nvPr/>
          </p:nvSpPr>
          <p:spPr>
            <a:xfrm>
              <a:off x="4230868" y="2372453"/>
              <a:ext cx="69383" cy="69383"/>
            </a:xfrm>
            <a:custGeom>
              <a:avLst/>
              <a:gdLst>
                <a:gd name="connsiteX0" fmla="*/ 4828 w 51495"/>
                <a:gd name="connsiteY0" fmla="*/ 25748 h 51495"/>
                <a:gd name="connsiteX1" fmla="*/ 25748 w 51495"/>
                <a:gd name="connsiteY1" fmla="*/ 4828 h 51495"/>
                <a:gd name="connsiteX2" fmla="*/ 46667 w 51495"/>
                <a:gd name="connsiteY2" fmla="*/ 25748 h 51495"/>
                <a:gd name="connsiteX3" fmla="*/ 25748 w 51495"/>
                <a:gd name="connsiteY3" fmla="*/ 46667 h 51495"/>
                <a:gd name="connsiteX4" fmla="*/ 4828 w 51495"/>
                <a:gd name="connsiteY4" fmla="*/ 25748 h 51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95" h="51495">
                  <a:moveTo>
                    <a:pt x="4828" y="25748"/>
                  </a:moveTo>
                  <a:cubicBezTo>
                    <a:pt x="4828" y="14161"/>
                    <a:pt x="14161" y="4828"/>
                    <a:pt x="25748" y="4828"/>
                  </a:cubicBezTo>
                  <a:cubicBezTo>
                    <a:pt x="37334" y="4828"/>
                    <a:pt x="46667" y="14161"/>
                    <a:pt x="46667" y="25748"/>
                  </a:cubicBezTo>
                  <a:cubicBezTo>
                    <a:pt x="46667" y="37334"/>
                    <a:pt x="37334" y="46667"/>
                    <a:pt x="25748" y="46667"/>
                  </a:cubicBezTo>
                  <a:cubicBezTo>
                    <a:pt x="14161" y="46667"/>
                    <a:pt x="4828" y="37334"/>
                    <a:pt x="4828" y="25748"/>
                  </a:cubicBezTo>
                </a:path>
              </a:pathLst>
            </a:custGeom>
            <a:noFill/>
            <a:ln w="15875" cap="flat">
              <a:solidFill>
                <a:schemeClr val="bg1"/>
              </a:solidFill>
              <a:prstDash val="solid"/>
              <a:round/>
            </a:ln>
          </p:spPr>
          <p:txBody>
            <a:bodyPr rtlCol="0" anchor="ctr"/>
            <a:lstStyle/>
            <a:p>
              <a:pPr defTabSz="685758"/>
              <a:endParaRPr lang="en-US" sz="1324">
                <a:solidFill>
                  <a:srgbClr val="FFFFFF"/>
                </a:solidFill>
                <a:latin typeface="Amazon Ember"/>
              </a:endParaRPr>
            </a:p>
          </p:txBody>
        </p:sp>
        <p:sp>
          <p:nvSpPr>
            <p:cNvPr id="51" name="Freeform: Shape 83">
              <a:extLst>
                <a:ext uri="{FF2B5EF4-FFF2-40B4-BE49-F238E27FC236}">
                  <a16:creationId xmlns:a16="http://schemas.microsoft.com/office/drawing/2014/main" id="{9817C93F-2A31-6F49-8B63-8A394CD9F977}"/>
                </a:ext>
              </a:extLst>
            </p:cNvPr>
            <p:cNvSpPr/>
            <p:nvPr/>
          </p:nvSpPr>
          <p:spPr>
            <a:xfrm>
              <a:off x="4210051" y="2430545"/>
              <a:ext cx="86730" cy="60710"/>
            </a:xfrm>
            <a:custGeom>
              <a:avLst/>
              <a:gdLst>
                <a:gd name="connsiteX0" fmla="*/ 60829 w 64368"/>
                <a:gd name="connsiteY0" fmla="*/ 42500 h 45058"/>
                <a:gd name="connsiteX1" fmla="*/ 4828 w 64368"/>
                <a:gd name="connsiteY1" fmla="*/ 42822 h 45058"/>
                <a:gd name="connsiteX2" fmla="*/ 42162 w 64368"/>
                <a:gd name="connsiteY2" fmla="*/ 4844 h 45058"/>
                <a:gd name="connsiteX3" fmla="*/ 61472 w 64368"/>
                <a:gd name="connsiteY3" fmla="*/ 10959 h 45058"/>
              </a:gdLst>
              <a:ahLst/>
              <a:cxnLst>
                <a:cxn ang="0">
                  <a:pos x="connsiteX0" y="connsiteY0"/>
                </a:cxn>
                <a:cxn ang="0">
                  <a:pos x="connsiteX1" y="connsiteY1"/>
                </a:cxn>
                <a:cxn ang="0">
                  <a:pos x="connsiteX2" y="connsiteY2"/>
                </a:cxn>
                <a:cxn ang="0">
                  <a:pos x="connsiteX3" y="connsiteY3"/>
                </a:cxn>
              </a:cxnLst>
              <a:rect l="l" t="t" r="r" b="b"/>
              <a:pathLst>
                <a:path w="64368" h="45058">
                  <a:moveTo>
                    <a:pt x="60829" y="42500"/>
                  </a:moveTo>
                  <a:lnTo>
                    <a:pt x="4828" y="42822"/>
                  </a:lnTo>
                  <a:cubicBezTo>
                    <a:pt x="7081" y="4522"/>
                    <a:pt x="42162" y="4844"/>
                    <a:pt x="42162" y="4844"/>
                  </a:cubicBezTo>
                  <a:cubicBezTo>
                    <a:pt x="42162" y="4844"/>
                    <a:pt x="52139" y="4200"/>
                    <a:pt x="61472" y="10959"/>
                  </a:cubicBezTo>
                </a:path>
              </a:pathLst>
            </a:custGeom>
            <a:noFill/>
            <a:ln w="15875" cap="flat">
              <a:solidFill>
                <a:schemeClr val="bg1"/>
              </a:solidFill>
              <a:prstDash val="solid"/>
              <a:round/>
            </a:ln>
          </p:spPr>
          <p:txBody>
            <a:bodyPr rtlCol="0" anchor="ctr"/>
            <a:lstStyle/>
            <a:p>
              <a:pPr defTabSz="685758"/>
              <a:endParaRPr lang="en-US" sz="1324">
                <a:solidFill>
                  <a:srgbClr val="FFFFFF"/>
                </a:solidFill>
                <a:latin typeface="Amazon Ember"/>
              </a:endParaRPr>
            </a:p>
          </p:txBody>
        </p:sp>
      </p:grpSp>
      <p:grpSp>
        <p:nvGrpSpPr>
          <p:cNvPr id="11" name="Group 10">
            <a:extLst>
              <a:ext uri="{FF2B5EF4-FFF2-40B4-BE49-F238E27FC236}">
                <a16:creationId xmlns:a16="http://schemas.microsoft.com/office/drawing/2014/main" id="{4AD26A36-8930-4B49-8ACA-4E977481F89D}"/>
              </a:ext>
            </a:extLst>
          </p:cNvPr>
          <p:cNvGrpSpPr/>
          <p:nvPr/>
        </p:nvGrpSpPr>
        <p:grpSpPr>
          <a:xfrm>
            <a:off x="5984608" y="1629833"/>
            <a:ext cx="1988933" cy="1650707"/>
            <a:chOff x="5984608" y="1629833"/>
            <a:chExt cx="1988933" cy="1650707"/>
          </a:xfrm>
        </p:grpSpPr>
        <p:sp>
          <p:nvSpPr>
            <p:cNvPr id="46" name="TextBox 45">
              <a:extLst>
                <a:ext uri="{FF2B5EF4-FFF2-40B4-BE49-F238E27FC236}">
                  <a16:creationId xmlns:a16="http://schemas.microsoft.com/office/drawing/2014/main" id="{D4E2181E-4D20-3642-9F98-C0CF7E3D17A7}"/>
                </a:ext>
              </a:extLst>
            </p:cNvPr>
            <p:cNvSpPr txBox="1"/>
            <p:nvPr/>
          </p:nvSpPr>
          <p:spPr>
            <a:xfrm>
              <a:off x="5984608" y="2803486"/>
              <a:ext cx="1988933" cy="477054"/>
            </a:xfrm>
            <a:prstGeom prst="rect">
              <a:avLst/>
            </a:prstGeom>
            <a:noFill/>
          </p:spPr>
          <p:txBody>
            <a:bodyPr wrap="square" rtlCol="0">
              <a:spAutoFit/>
            </a:bodyPr>
            <a:lstStyle/>
            <a:p>
              <a:pPr algn="ctr" defTabSz="285750">
                <a:spcBef>
                  <a:spcPct val="20000"/>
                </a:spcBef>
                <a:defRPr/>
              </a:pPr>
              <a:r>
                <a:rPr lang="en-US" sz="12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Leverage native</a:t>
              </a:r>
              <a:br>
                <a:rPr lang="en-US" sz="12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2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AWS Services</a:t>
              </a:r>
            </a:p>
          </p:txBody>
        </p:sp>
        <p:grpSp>
          <p:nvGrpSpPr>
            <p:cNvPr id="52" name="Graphic 286">
              <a:extLst>
                <a:ext uri="{FF2B5EF4-FFF2-40B4-BE49-F238E27FC236}">
                  <a16:creationId xmlns:a16="http://schemas.microsoft.com/office/drawing/2014/main" id="{9641B071-B46C-784F-9864-A5405C65299C}"/>
                </a:ext>
              </a:extLst>
            </p:cNvPr>
            <p:cNvGrpSpPr/>
            <p:nvPr/>
          </p:nvGrpSpPr>
          <p:grpSpPr>
            <a:xfrm>
              <a:off x="6409908" y="1629833"/>
              <a:ext cx="1138332" cy="1138333"/>
              <a:chOff x="313727" y="2246899"/>
              <a:chExt cx="643689" cy="643689"/>
            </a:xfrm>
          </p:grpSpPr>
          <p:sp>
            <p:nvSpPr>
              <p:cNvPr id="53" name="Freeform: Shape 2712">
                <a:extLst>
                  <a:ext uri="{FF2B5EF4-FFF2-40B4-BE49-F238E27FC236}">
                    <a16:creationId xmlns:a16="http://schemas.microsoft.com/office/drawing/2014/main" id="{1DFD26F3-957E-114B-B00D-7F15106325C0}"/>
                  </a:ext>
                </a:extLst>
              </p:cNvPr>
              <p:cNvSpPr/>
              <p:nvPr/>
            </p:nvSpPr>
            <p:spPr>
              <a:xfrm>
                <a:off x="767528" y="2543640"/>
                <a:ext cx="148048" cy="141612"/>
              </a:xfrm>
              <a:custGeom>
                <a:avLst/>
                <a:gdLst>
                  <a:gd name="connsiteX0" fmla="*/ 4828 w 148048"/>
                  <a:gd name="connsiteY0" fmla="*/ 4828 h 141611"/>
                  <a:gd name="connsiteX1" fmla="*/ 93657 w 148048"/>
                  <a:gd name="connsiteY1" fmla="*/ 4828 h 141611"/>
                  <a:gd name="connsiteX2" fmla="*/ 144508 w 148048"/>
                  <a:gd name="connsiteY2" fmla="*/ 70806 h 141611"/>
                  <a:gd name="connsiteX3" fmla="*/ 144508 w 148048"/>
                  <a:gd name="connsiteY3" fmla="*/ 70806 h 141611"/>
                  <a:gd name="connsiteX4" fmla="*/ 93657 w 148048"/>
                  <a:gd name="connsiteY4" fmla="*/ 136784 h 141611"/>
                  <a:gd name="connsiteX5" fmla="*/ 74990 w 148048"/>
                  <a:gd name="connsiteY5" fmla="*/ 136784 h 141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048" h="141611">
                    <a:moveTo>
                      <a:pt x="4828" y="4828"/>
                    </a:moveTo>
                    <a:lnTo>
                      <a:pt x="93657" y="4828"/>
                    </a:lnTo>
                    <a:cubicBezTo>
                      <a:pt x="121657" y="4828"/>
                      <a:pt x="144508" y="34437"/>
                      <a:pt x="144508" y="70806"/>
                    </a:cubicBezTo>
                    <a:lnTo>
                      <a:pt x="144508" y="70806"/>
                    </a:lnTo>
                    <a:cubicBezTo>
                      <a:pt x="144508" y="107174"/>
                      <a:pt x="121657" y="136784"/>
                      <a:pt x="93657" y="136784"/>
                    </a:cubicBezTo>
                    <a:lnTo>
                      <a:pt x="74990" y="136784"/>
                    </a:lnTo>
                  </a:path>
                </a:pathLst>
              </a:custGeom>
              <a:noFill/>
              <a:ln w="19050" cap="flat">
                <a:solidFill>
                  <a:schemeClr val="accent1"/>
                </a:solidFill>
                <a:custDash>
                  <a:ds d="300000" sp="450000"/>
                </a:custDash>
                <a:round/>
              </a:ln>
            </p:spPr>
            <p:txBody>
              <a:bodyPr rtlCol="0" anchor="ctr"/>
              <a:lstStyle/>
              <a:p>
                <a:pPr defTabSz="685758"/>
                <a:endParaRPr lang="en-US" sz="1324">
                  <a:solidFill>
                    <a:srgbClr val="FFFFFF"/>
                  </a:solidFill>
                  <a:latin typeface="Amazon Ember"/>
                </a:endParaRPr>
              </a:p>
            </p:txBody>
          </p:sp>
          <p:sp>
            <p:nvSpPr>
              <p:cNvPr id="54" name="Freeform: Shape 2713">
                <a:extLst>
                  <a:ext uri="{FF2B5EF4-FFF2-40B4-BE49-F238E27FC236}">
                    <a16:creationId xmlns:a16="http://schemas.microsoft.com/office/drawing/2014/main" id="{847D8168-AE34-3D48-AE16-E9788A0D1351}"/>
                  </a:ext>
                </a:extLst>
              </p:cNvPr>
              <p:cNvSpPr/>
              <p:nvPr/>
            </p:nvSpPr>
            <p:spPr>
              <a:xfrm>
                <a:off x="413499" y="2397522"/>
                <a:ext cx="119082" cy="154485"/>
              </a:xfrm>
              <a:custGeom>
                <a:avLst/>
                <a:gdLst>
                  <a:gd name="connsiteX0" fmla="*/ 114255 w 119082"/>
                  <a:gd name="connsiteY0" fmla="*/ 4828 h 154485"/>
                  <a:gd name="connsiteX1" fmla="*/ 61150 w 119082"/>
                  <a:gd name="connsiteY1" fmla="*/ 4828 h 154485"/>
                  <a:gd name="connsiteX2" fmla="*/ 4828 w 119082"/>
                  <a:gd name="connsiteY2" fmla="*/ 77886 h 154485"/>
                  <a:gd name="connsiteX3" fmla="*/ 4828 w 119082"/>
                  <a:gd name="connsiteY3" fmla="*/ 77886 h 154485"/>
                  <a:gd name="connsiteX4" fmla="*/ 61150 w 119082"/>
                  <a:gd name="connsiteY4" fmla="*/ 150945 h 154485"/>
                  <a:gd name="connsiteX5" fmla="*/ 96553 w 119082"/>
                  <a:gd name="connsiteY5" fmla="*/ 150945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82" h="154485">
                    <a:moveTo>
                      <a:pt x="114255" y="4828"/>
                    </a:moveTo>
                    <a:lnTo>
                      <a:pt x="61150" y="4828"/>
                    </a:lnTo>
                    <a:cubicBezTo>
                      <a:pt x="29932" y="4828"/>
                      <a:pt x="4828" y="37656"/>
                      <a:pt x="4828" y="77886"/>
                    </a:cubicBezTo>
                    <a:lnTo>
                      <a:pt x="4828" y="77886"/>
                    </a:lnTo>
                    <a:cubicBezTo>
                      <a:pt x="4828" y="118439"/>
                      <a:pt x="29932" y="150945"/>
                      <a:pt x="61150" y="150945"/>
                    </a:cubicBezTo>
                    <a:lnTo>
                      <a:pt x="96553" y="150945"/>
                    </a:lnTo>
                  </a:path>
                </a:pathLst>
              </a:custGeom>
              <a:noFill/>
              <a:ln w="19050" cap="flat">
                <a:solidFill>
                  <a:schemeClr val="accent1"/>
                </a:solidFill>
                <a:custDash>
                  <a:ds d="300000" sp="450000"/>
                </a:custDash>
                <a:round/>
              </a:ln>
            </p:spPr>
            <p:txBody>
              <a:bodyPr rtlCol="0" anchor="ctr"/>
              <a:lstStyle/>
              <a:p>
                <a:pPr defTabSz="685758"/>
                <a:endParaRPr lang="en-US" sz="1324">
                  <a:solidFill>
                    <a:srgbClr val="FFFFFF"/>
                  </a:solidFill>
                  <a:latin typeface="Amazon Ember"/>
                </a:endParaRPr>
              </a:p>
            </p:txBody>
          </p:sp>
          <p:sp>
            <p:nvSpPr>
              <p:cNvPr id="55" name="Freeform: Shape 2714">
                <a:extLst>
                  <a:ext uri="{FF2B5EF4-FFF2-40B4-BE49-F238E27FC236}">
                    <a16:creationId xmlns:a16="http://schemas.microsoft.com/office/drawing/2014/main" id="{1A6BEF16-D70B-E845-AB91-EE8BF22206B1}"/>
                  </a:ext>
                </a:extLst>
              </p:cNvPr>
              <p:cNvSpPr/>
              <p:nvPr/>
            </p:nvSpPr>
            <p:spPr>
              <a:xfrm>
                <a:off x="784264" y="2642768"/>
                <a:ext cx="64369" cy="64369"/>
              </a:xfrm>
              <a:custGeom>
                <a:avLst/>
                <a:gdLst>
                  <a:gd name="connsiteX0" fmla="*/ 61472 w 64368"/>
                  <a:gd name="connsiteY0" fmla="*/ 33150 h 64368"/>
                  <a:gd name="connsiteX1" fmla="*/ 33150 w 64368"/>
                  <a:gd name="connsiteY1" fmla="*/ 61472 h 64368"/>
                  <a:gd name="connsiteX2" fmla="*/ 4828 w 64368"/>
                  <a:gd name="connsiteY2" fmla="*/ 33150 h 64368"/>
                  <a:gd name="connsiteX3" fmla="*/ 33150 w 64368"/>
                  <a:gd name="connsiteY3" fmla="*/ 4828 h 64368"/>
                  <a:gd name="connsiteX4" fmla="*/ 61472 w 64368"/>
                  <a:gd name="connsiteY4" fmla="*/ 33150 h 64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68" h="64368">
                    <a:moveTo>
                      <a:pt x="61472" y="33150"/>
                    </a:moveTo>
                    <a:cubicBezTo>
                      <a:pt x="61472" y="48792"/>
                      <a:pt x="48792" y="61472"/>
                      <a:pt x="33150" y="61472"/>
                    </a:cubicBezTo>
                    <a:cubicBezTo>
                      <a:pt x="17508" y="61472"/>
                      <a:pt x="4828" y="48792"/>
                      <a:pt x="4828" y="33150"/>
                    </a:cubicBezTo>
                    <a:cubicBezTo>
                      <a:pt x="4828" y="17508"/>
                      <a:pt x="17508" y="4828"/>
                      <a:pt x="33150" y="4828"/>
                    </a:cubicBezTo>
                    <a:cubicBezTo>
                      <a:pt x="48792" y="4828"/>
                      <a:pt x="61472" y="17508"/>
                      <a:pt x="61472" y="33150"/>
                    </a:cubicBezTo>
                    <a:close/>
                  </a:path>
                </a:pathLst>
              </a:custGeom>
              <a:noFill/>
              <a:ln w="19050" cap="flat">
                <a:solidFill>
                  <a:schemeClr val="accent1"/>
                </a:solidFill>
                <a:prstDash val="solid"/>
                <a:round/>
              </a:ln>
            </p:spPr>
            <p:txBody>
              <a:bodyPr rtlCol="0" anchor="ctr"/>
              <a:lstStyle/>
              <a:p>
                <a:pPr defTabSz="685758"/>
                <a:endParaRPr lang="en-US" sz="1324">
                  <a:solidFill>
                    <a:srgbClr val="FFFFFF"/>
                  </a:solidFill>
                  <a:latin typeface="Amazon Ember"/>
                </a:endParaRPr>
              </a:p>
            </p:txBody>
          </p:sp>
          <p:sp>
            <p:nvSpPr>
              <p:cNvPr id="56" name="Freeform: Shape 2715">
                <a:extLst>
                  <a:ext uri="{FF2B5EF4-FFF2-40B4-BE49-F238E27FC236}">
                    <a16:creationId xmlns:a16="http://schemas.microsoft.com/office/drawing/2014/main" id="{D6866265-98EF-F340-AF23-D71352601CC0}"/>
                  </a:ext>
                </a:extLst>
              </p:cNvPr>
              <p:cNvSpPr/>
              <p:nvPr/>
            </p:nvSpPr>
            <p:spPr>
              <a:xfrm>
                <a:off x="525823" y="2375315"/>
                <a:ext cx="51495" cy="51495"/>
              </a:xfrm>
              <a:custGeom>
                <a:avLst/>
                <a:gdLst>
                  <a:gd name="connsiteX0" fmla="*/ 49242 w 51495"/>
                  <a:gd name="connsiteY0" fmla="*/ 27035 h 51495"/>
                  <a:gd name="connsiteX1" fmla="*/ 27035 w 51495"/>
                  <a:gd name="connsiteY1" fmla="*/ 49242 h 51495"/>
                  <a:gd name="connsiteX2" fmla="*/ 4828 w 51495"/>
                  <a:gd name="connsiteY2" fmla="*/ 27035 h 51495"/>
                  <a:gd name="connsiteX3" fmla="*/ 27035 w 51495"/>
                  <a:gd name="connsiteY3" fmla="*/ 4828 h 51495"/>
                  <a:gd name="connsiteX4" fmla="*/ 49242 w 51495"/>
                  <a:gd name="connsiteY4" fmla="*/ 27035 h 51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95" h="51495">
                    <a:moveTo>
                      <a:pt x="49242" y="27035"/>
                    </a:moveTo>
                    <a:cubicBezTo>
                      <a:pt x="49242" y="39300"/>
                      <a:pt x="39300" y="49242"/>
                      <a:pt x="27035" y="49242"/>
                    </a:cubicBezTo>
                    <a:cubicBezTo>
                      <a:pt x="14770" y="49242"/>
                      <a:pt x="4828" y="39300"/>
                      <a:pt x="4828" y="27035"/>
                    </a:cubicBezTo>
                    <a:cubicBezTo>
                      <a:pt x="4828" y="14770"/>
                      <a:pt x="14770" y="4828"/>
                      <a:pt x="27035" y="4828"/>
                    </a:cubicBezTo>
                    <a:cubicBezTo>
                      <a:pt x="39300" y="4828"/>
                      <a:pt x="49242" y="14770"/>
                      <a:pt x="49242" y="27035"/>
                    </a:cubicBezTo>
                    <a:close/>
                  </a:path>
                </a:pathLst>
              </a:custGeom>
              <a:noFill/>
              <a:ln w="19050" cap="flat">
                <a:solidFill>
                  <a:schemeClr val="accent1"/>
                </a:solidFill>
                <a:prstDash val="solid"/>
                <a:round/>
              </a:ln>
            </p:spPr>
            <p:txBody>
              <a:bodyPr rtlCol="0" anchor="ctr"/>
              <a:lstStyle/>
              <a:p>
                <a:pPr defTabSz="685758"/>
                <a:endParaRPr lang="en-US" sz="1324">
                  <a:solidFill>
                    <a:srgbClr val="FFFFFF"/>
                  </a:solidFill>
                  <a:latin typeface="Amazon Ember"/>
                </a:endParaRPr>
              </a:p>
            </p:txBody>
          </p:sp>
          <p:sp>
            <p:nvSpPr>
              <p:cNvPr id="57" name="Freeform: Shape 2716">
                <a:extLst>
                  <a:ext uri="{FF2B5EF4-FFF2-40B4-BE49-F238E27FC236}">
                    <a16:creationId xmlns:a16="http://schemas.microsoft.com/office/drawing/2014/main" id="{E4EA2C0B-78FB-FA46-86E7-1855EFA1E348}"/>
                  </a:ext>
                </a:extLst>
              </p:cNvPr>
              <p:cNvSpPr/>
              <p:nvPr/>
            </p:nvSpPr>
            <p:spPr>
              <a:xfrm>
                <a:off x="416395" y="2581295"/>
                <a:ext cx="41840" cy="9655"/>
              </a:xfrm>
              <a:custGeom>
                <a:avLst/>
                <a:gdLst>
                  <a:gd name="connsiteX0" fmla="*/ 37012 w 41839"/>
                  <a:gd name="connsiteY0" fmla="*/ 4828 h 9655"/>
                  <a:gd name="connsiteX1" fmla="*/ 4828 w 41839"/>
                  <a:gd name="connsiteY1" fmla="*/ 4828 h 9655"/>
                </a:gdLst>
                <a:ahLst/>
                <a:cxnLst>
                  <a:cxn ang="0">
                    <a:pos x="connsiteX0" y="connsiteY0"/>
                  </a:cxn>
                  <a:cxn ang="0">
                    <a:pos x="connsiteX1" y="connsiteY1"/>
                  </a:cxn>
                </a:cxnLst>
                <a:rect l="l" t="t" r="r" b="b"/>
                <a:pathLst>
                  <a:path w="41839" h="9655">
                    <a:moveTo>
                      <a:pt x="37012" y="4828"/>
                    </a:moveTo>
                    <a:lnTo>
                      <a:pt x="4828" y="4828"/>
                    </a:lnTo>
                  </a:path>
                </a:pathLst>
              </a:custGeom>
              <a:ln w="19050" cap="flat">
                <a:solidFill>
                  <a:schemeClr val="bg1"/>
                </a:solidFill>
                <a:prstDash val="solid"/>
                <a:round/>
              </a:ln>
            </p:spPr>
            <p:txBody>
              <a:bodyPr rtlCol="0" anchor="ctr"/>
              <a:lstStyle/>
              <a:p>
                <a:pPr defTabSz="685758"/>
                <a:endParaRPr lang="en-US" sz="1324">
                  <a:solidFill>
                    <a:srgbClr val="FFFFFF"/>
                  </a:solidFill>
                  <a:latin typeface="Amazon Ember"/>
                </a:endParaRPr>
              </a:p>
            </p:txBody>
          </p:sp>
          <p:sp>
            <p:nvSpPr>
              <p:cNvPr id="58" name="Freeform: Shape 2717">
                <a:extLst>
                  <a:ext uri="{FF2B5EF4-FFF2-40B4-BE49-F238E27FC236}">
                    <a16:creationId xmlns:a16="http://schemas.microsoft.com/office/drawing/2014/main" id="{A9DFB4C5-22AC-534A-84B1-CFFFC5283DAD}"/>
                  </a:ext>
                </a:extLst>
              </p:cNvPr>
              <p:cNvSpPr/>
              <p:nvPr/>
            </p:nvSpPr>
            <p:spPr>
              <a:xfrm>
                <a:off x="357820" y="2581295"/>
                <a:ext cx="405524" cy="180233"/>
              </a:xfrm>
              <a:custGeom>
                <a:avLst/>
                <a:gdLst>
                  <a:gd name="connsiteX0" fmla="*/ 52461 w 405524"/>
                  <a:gd name="connsiteY0" fmla="*/ 4828 h 180232"/>
                  <a:gd name="connsiteX1" fmla="*/ 19311 w 405524"/>
                  <a:gd name="connsiteY1" fmla="*/ 4828 h 180232"/>
                  <a:gd name="connsiteX2" fmla="*/ 4828 w 405524"/>
                  <a:gd name="connsiteY2" fmla="*/ 19311 h 180232"/>
                  <a:gd name="connsiteX3" fmla="*/ 19311 w 405524"/>
                  <a:gd name="connsiteY3" fmla="*/ 33794 h 180232"/>
                  <a:gd name="connsiteX4" fmla="*/ 173474 w 405524"/>
                  <a:gd name="connsiteY4" fmla="*/ 33794 h 180232"/>
                  <a:gd name="connsiteX5" fmla="*/ 237521 w 405524"/>
                  <a:gd name="connsiteY5" fmla="*/ 102347 h 180232"/>
                  <a:gd name="connsiteX6" fmla="*/ 255223 w 405524"/>
                  <a:gd name="connsiteY6" fmla="*/ 110071 h 180232"/>
                  <a:gd name="connsiteX7" fmla="*/ 357891 w 405524"/>
                  <a:gd name="connsiteY7" fmla="*/ 110393 h 180232"/>
                  <a:gd name="connsiteX8" fmla="*/ 323132 w 405524"/>
                  <a:gd name="connsiteY8" fmla="*/ 151911 h 180232"/>
                  <a:gd name="connsiteX9" fmla="*/ 325063 w 405524"/>
                  <a:gd name="connsiteY9" fmla="*/ 172509 h 180232"/>
                  <a:gd name="connsiteX10" fmla="*/ 334396 w 405524"/>
                  <a:gd name="connsiteY10" fmla="*/ 176049 h 180232"/>
                  <a:gd name="connsiteX11" fmla="*/ 345661 w 405524"/>
                  <a:gd name="connsiteY11" fmla="*/ 170899 h 180232"/>
                  <a:gd name="connsiteX12" fmla="*/ 400375 w 405524"/>
                  <a:gd name="connsiteY12" fmla="*/ 105565 h 180232"/>
                  <a:gd name="connsiteX13" fmla="*/ 401018 w 405524"/>
                  <a:gd name="connsiteY13" fmla="*/ 104599 h 180232"/>
                  <a:gd name="connsiteX14" fmla="*/ 401340 w 405524"/>
                  <a:gd name="connsiteY14" fmla="*/ 103956 h 180232"/>
                  <a:gd name="connsiteX15" fmla="*/ 402627 w 405524"/>
                  <a:gd name="connsiteY15" fmla="*/ 101703 h 180232"/>
                  <a:gd name="connsiteX16" fmla="*/ 402949 w 405524"/>
                  <a:gd name="connsiteY16" fmla="*/ 101381 h 180232"/>
                  <a:gd name="connsiteX17" fmla="*/ 403593 w 405524"/>
                  <a:gd name="connsiteY17" fmla="*/ 99450 h 180232"/>
                  <a:gd name="connsiteX18" fmla="*/ 403593 w 405524"/>
                  <a:gd name="connsiteY18" fmla="*/ 98806 h 180232"/>
                  <a:gd name="connsiteX19" fmla="*/ 403915 w 405524"/>
                  <a:gd name="connsiteY19" fmla="*/ 96875 h 180232"/>
                  <a:gd name="connsiteX20" fmla="*/ 403915 w 405524"/>
                  <a:gd name="connsiteY20" fmla="*/ 96232 h 180232"/>
                  <a:gd name="connsiteX21" fmla="*/ 403593 w 405524"/>
                  <a:gd name="connsiteY21" fmla="*/ 93657 h 180232"/>
                  <a:gd name="connsiteX22" fmla="*/ 403593 w 405524"/>
                  <a:gd name="connsiteY22" fmla="*/ 93013 h 180232"/>
                  <a:gd name="connsiteX23" fmla="*/ 402949 w 405524"/>
                  <a:gd name="connsiteY23" fmla="*/ 91082 h 180232"/>
                  <a:gd name="connsiteX24" fmla="*/ 402627 w 405524"/>
                  <a:gd name="connsiteY24" fmla="*/ 90438 h 180232"/>
                  <a:gd name="connsiteX25" fmla="*/ 402306 w 405524"/>
                  <a:gd name="connsiteY25" fmla="*/ 89795 h 180232"/>
                  <a:gd name="connsiteX26" fmla="*/ 401662 w 405524"/>
                  <a:gd name="connsiteY26" fmla="*/ 88507 h 180232"/>
                  <a:gd name="connsiteX27" fmla="*/ 401340 w 405524"/>
                  <a:gd name="connsiteY27" fmla="*/ 88185 h 180232"/>
                  <a:gd name="connsiteX28" fmla="*/ 399731 w 405524"/>
                  <a:gd name="connsiteY28" fmla="*/ 86254 h 180232"/>
                  <a:gd name="connsiteX29" fmla="*/ 399409 w 405524"/>
                  <a:gd name="connsiteY29" fmla="*/ 85933 h 180232"/>
                  <a:gd name="connsiteX30" fmla="*/ 341477 w 405524"/>
                  <a:gd name="connsiteY30" fmla="*/ 26713 h 180232"/>
                  <a:gd name="connsiteX31" fmla="*/ 320879 w 405524"/>
                  <a:gd name="connsiteY31" fmla="*/ 26391 h 180232"/>
                  <a:gd name="connsiteX32" fmla="*/ 320557 w 405524"/>
                  <a:gd name="connsiteY32" fmla="*/ 46989 h 180232"/>
                  <a:gd name="connsiteX33" fmla="*/ 354029 w 405524"/>
                  <a:gd name="connsiteY33" fmla="*/ 81427 h 180232"/>
                  <a:gd name="connsiteX34" fmla="*/ 256832 w 405524"/>
                  <a:gd name="connsiteY34" fmla="*/ 81105 h 180232"/>
                  <a:gd name="connsiteX35" fmla="*/ 192785 w 405524"/>
                  <a:gd name="connsiteY35" fmla="*/ 12552 h 180232"/>
                  <a:gd name="connsiteX36" fmla="*/ 175083 w 405524"/>
                  <a:gd name="connsiteY36" fmla="*/ 4828 h 180232"/>
                  <a:gd name="connsiteX37" fmla="*/ 112967 w 405524"/>
                  <a:gd name="connsiteY37" fmla="*/ 4828 h 18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524" h="180232">
                    <a:moveTo>
                      <a:pt x="52461" y="4828"/>
                    </a:moveTo>
                    <a:lnTo>
                      <a:pt x="19311" y="4828"/>
                    </a:lnTo>
                    <a:cubicBezTo>
                      <a:pt x="11265" y="4828"/>
                      <a:pt x="4828" y="11265"/>
                      <a:pt x="4828" y="19311"/>
                    </a:cubicBezTo>
                    <a:cubicBezTo>
                      <a:pt x="4828" y="27357"/>
                      <a:pt x="11265" y="33794"/>
                      <a:pt x="19311" y="33794"/>
                    </a:cubicBezTo>
                    <a:lnTo>
                      <a:pt x="173474" y="33794"/>
                    </a:lnTo>
                    <a:lnTo>
                      <a:pt x="237521" y="102347"/>
                    </a:lnTo>
                    <a:cubicBezTo>
                      <a:pt x="242027" y="107174"/>
                      <a:pt x="248464" y="110071"/>
                      <a:pt x="255223" y="110071"/>
                    </a:cubicBezTo>
                    <a:lnTo>
                      <a:pt x="357891" y="110393"/>
                    </a:lnTo>
                    <a:lnTo>
                      <a:pt x="323132" y="151911"/>
                    </a:lnTo>
                    <a:cubicBezTo>
                      <a:pt x="317982" y="158026"/>
                      <a:pt x="318626" y="167359"/>
                      <a:pt x="325063" y="172509"/>
                    </a:cubicBezTo>
                    <a:cubicBezTo>
                      <a:pt x="327638" y="174762"/>
                      <a:pt x="331178" y="176049"/>
                      <a:pt x="334396" y="176049"/>
                    </a:cubicBezTo>
                    <a:cubicBezTo>
                      <a:pt x="338580" y="176049"/>
                      <a:pt x="342764" y="174118"/>
                      <a:pt x="345661" y="170899"/>
                    </a:cubicBezTo>
                    <a:lnTo>
                      <a:pt x="400375" y="105565"/>
                    </a:lnTo>
                    <a:cubicBezTo>
                      <a:pt x="400696" y="105243"/>
                      <a:pt x="400696" y="104921"/>
                      <a:pt x="401018" y="104599"/>
                    </a:cubicBezTo>
                    <a:cubicBezTo>
                      <a:pt x="401018" y="104278"/>
                      <a:pt x="401340" y="104278"/>
                      <a:pt x="401340" y="103956"/>
                    </a:cubicBezTo>
                    <a:cubicBezTo>
                      <a:pt x="401662" y="103312"/>
                      <a:pt x="402306" y="102668"/>
                      <a:pt x="402627" y="101703"/>
                    </a:cubicBezTo>
                    <a:cubicBezTo>
                      <a:pt x="402627" y="101703"/>
                      <a:pt x="402627" y="101381"/>
                      <a:pt x="402949" y="101381"/>
                    </a:cubicBezTo>
                    <a:cubicBezTo>
                      <a:pt x="403271" y="100737"/>
                      <a:pt x="403271" y="100094"/>
                      <a:pt x="403593" y="99450"/>
                    </a:cubicBezTo>
                    <a:cubicBezTo>
                      <a:pt x="403593" y="99128"/>
                      <a:pt x="403593" y="98806"/>
                      <a:pt x="403593" y="98806"/>
                    </a:cubicBezTo>
                    <a:cubicBezTo>
                      <a:pt x="403593" y="98163"/>
                      <a:pt x="403915" y="97519"/>
                      <a:pt x="403915" y="96875"/>
                    </a:cubicBezTo>
                    <a:cubicBezTo>
                      <a:pt x="403915" y="96553"/>
                      <a:pt x="403915" y="96553"/>
                      <a:pt x="403915" y="96232"/>
                    </a:cubicBezTo>
                    <a:cubicBezTo>
                      <a:pt x="403915" y="95266"/>
                      <a:pt x="403915" y="94622"/>
                      <a:pt x="403593" y="93657"/>
                    </a:cubicBezTo>
                    <a:cubicBezTo>
                      <a:pt x="403593" y="93335"/>
                      <a:pt x="403593" y="93335"/>
                      <a:pt x="403593" y="93013"/>
                    </a:cubicBezTo>
                    <a:cubicBezTo>
                      <a:pt x="403593" y="92369"/>
                      <a:pt x="403271" y="91726"/>
                      <a:pt x="402949" y="91082"/>
                    </a:cubicBezTo>
                    <a:cubicBezTo>
                      <a:pt x="402949" y="90760"/>
                      <a:pt x="402627" y="90438"/>
                      <a:pt x="402627" y="90438"/>
                    </a:cubicBezTo>
                    <a:cubicBezTo>
                      <a:pt x="402627" y="90116"/>
                      <a:pt x="402627" y="90116"/>
                      <a:pt x="402306" y="89795"/>
                    </a:cubicBezTo>
                    <a:cubicBezTo>
                      <a:pt x="401984" y="89151"/>
                      <a:pt x="401662" y="88829"/>
                      <a:pt x="401662" y="88507"/>
                    </a:cubicBezTo>
                    <a:cubicBezTo>
                      <a:pt x="401662" y="88507"/>
                      <a:pt x="401662" y="88185"/>
                      <a:pt x="401340" y="88185"/>
                    </a:cubicBezTo>
                    <a:cubicBezTo>
                      <a:pt x="401018" y="87542"/>
                      <a:pt x="400375" y="86898"/>
                      <a:pt x="399731" y="86254"/>
                    </a:cubicBezTo>
                    <a:cubicBezTo>
                      <a:pt x="399731" y="86254"/>
                      <a:pt x="399731" y="86254"/>
                      <a:pt x="399409" y="85933"/>
                    </a:cubicBezTo>
                    <a:lnTo>
                      <a:pt x="341477" y="26713"/>
                    </a:lnTo>
                    <a:cubicBezTo>
                      <a:pt x="336006" y="20920"/>
                      <a:pt x="326672" y="20920"/>
                      <a:pt x="320879" y="26391"/>
                    </a:cubicBezTo>
                    <a:cubicBezTo>
                      <a:pt x="315086" y="31863"/>
                      <a:pt x="315086" y="41196"/>
                      <a:pt x="320557" y="46989"/>
                    </a:cubicBezTo>
                    <a:lnTo>
                      <a:pt x="354029" y="81427"/>
                    </a:lnTo>
                    <a:lnTo>
                      <a:pt x="256832" y="81105"/>
                    </a:lnTo>
                    <a:lnTo>
                      <a:pt x="192785" y="12552"/>
                    </a:lnTo>
                    <a:cubicBezTo>
                      <a:pt x="188279" y="7724"/>
                      <a:pt x="181842" y="4828"/>
                      <a:pt x="175083" y="4828"/>
                    </a:cubicBezTo>
                    <a:lnTo>
                      <a:pt x="112967" y="4828"/>
                    </a:lnTo>
                  </a:path>
                </a:pathLst>
              </a:custGeom>
              <a:noFill/>
              <a:ln w="19050" cap="flat">
                <a:solidFill>
                  <a:schemeClr val="bg1"/>
                </a:solidFill>
                <a:prstDash val="solid"/>
                <a:round/>
              </a:ln>
            </p:spPr>
            <p:txBody>
              <a:bodyPr rtlCol="0" anchor="ctr"/>
              <a:lstStyle/>
              <a:p>
                <a:pPr defTabSz="685758"/>
                <a:endParaRPr lang="en-US" sz="1324">
                  <a:solidFill>
                    <a:srgbClr val="FFFFFF"/>
                  </a:solidFill>
                  <a:latin typeface="Amazon Ember"/>
                </a:endParaRPr>
              </a:p>
            </p:txBody>
          </p:sp>
          <p:sp>
            <p:nvSpPr>
              <p:cNvPr id="59" name="Freeform: Shape 2718">
                <a:extLst>
                  <a:ext uri="{FF2B5EF4-FFF2-40B4-BE49-F238E27FC236}">
                    <a16:creationId xmlns:a16="http://schemas.microsoft.com/office/drawing/2014/main" id="{032A6456-5B7A-B541-A6B8-4C2DDEB5265A}"/>
                  </a:ext>
                </a:extLst>
              </p:cNvPr>
              <p:cNvSpPr/>
              <p:nvPr/>
            </p:nvSpPr>
            <p:spPr>
              <a:xfrm>
                <a:off x="522926" y="2415546"/>
                <a:ext cx="241383" cy="164141"/>
              </a:xfrm>
              <a:custGeom>
                <a:avLst/>
                <a:gdLst>
                  <a:gd name="connsiteX0" fmla="*/ 4828 w 241383"/>
                  <a:gd name="connsiteY0" fmla="*/ 150301 h 164140"/>
                  <a:gd name="connsiteX1" fmla="*/ 72093 w 241383"/>
                  <a:gd name="connsiteY1" fmla="*/ 78530 h 164140"/>
                  <a:gd name="connsiteX2" fmla="*/ 89795 w 241383"/>
                  <a:gd name="connsiteY2" fmla="*/ 70806 h 164140"/>
                  <a:gd name="connsiteX3" fmla="*/ 192463 w 241383"/>
                  <a:gd name="connsiteY3" fmla="*/ 70484 h 164140"/>
                  <a:gd name="connsiteX4" fmla="*/ 157704 w 241383"/>
                  <a:gd name="connsiteY4" fmla="*/ 28966 h 164140"/>
                  <a:gd name="connsiteX5" fmla="*/ 159635 w 241383"/>
                  <a:gd name="connsiteY5" fmla="*/ 8368 h 164140"/>
                  <a:gd name="connsiteX6" fmla="*/ 168968 w 241383"/>
                  <a:gd name="connsiteY6" fmla="*/ 4828 h 164140"/>
                  <a:gd name="connsiteX7" fmla="*/ 180233 w 241383"/>
                  <a:gd name="connsiteY7" fmla="*/ 9977 h 164140"/>
                  <a:gd name="connsiteX8" fmla="*/ 234946 w 241383"/>
                  <a:gd name="connsiteY8" fmla="*/ 75312 h 164140"/>
                  <a:gd name="connsiteX9" fmla="*/ 235590 w 241383"/>
                  <a:gd name="connsiteY9" fmla="*/ 76277 h 164140"/>
                  <a:gd name="connsiteX10" fmla="*/ 235912 w 241383"/>
                  <a:gd name="connsiteY10" fmla="*/ 76921 h 164140"/>
                  <a:gd name="connsiteX11" fmla="*/ 237199 w 241383"/>
                  <a:gd name="connsiteY11" fmla="*/ 79174 h 164140"/>
                  <a:gd name="connsiteX12" fmla="*/ 237521 w 241383"/>
                  <a:gd name="connsiteY12" fmla="*/ 79496 h 164140"/>
                  <a:gd name="connsiteX13" fmla="*/ 238165 w 241383"/>
                  <a:gd name="connsiteY13" fmla="*/ 81427 h 164140"/>
                  <a:gd name="connsiteX14" fmla="*/ 238165 w 241383"/>
                  <a:gd name="connsiteY14" fmla="*/ 82070 h 164140"/>
                  <a:gd name="connsiteX15" fmla="*/ 238487 w 241383"/>
                  <a:gd name="connsiteY15" fmla="*/ 84001 h 164140"/>
                  <a:gd name="connsiteX16" fmla="*/ 238487 w 241383"/>
                  <a:gd name="connsiteY16" fmla="*/ 84645 h 164140"/>
                  <a:gd name="connsiteX17" fmla="*/ 238165 w 241383"/>
                  <a:gd name="connsiteY17" fmla="*/ 87220 h 164140"/>
                  <a:gd name="connsiteX18" fmla="*/ 238165 w 241383"/>
                  <a:gd name="connsiteY18" fmla="*/ 87864 h 164140"/>
                  <a:gd name="connsiteX19" fmla="*/ 237521 w 241383"/>
                  <a:gd name="connsiteY19" fmla="*/ 89795 h 164140"/>
                  <a:gd name="connsiteX20" fmla="*/ 237199 w 241383"/>
                  <a:gd name="connsiteY20" fmla="*/ 90438 h 164140"/>
                  <a:gd name="connsiteX21" fmla="*/ 236878 w 241383"/>
                  <a:gd name="connsiteY21" fmla="*/ 91082 h 164140"/>
                  <a:gd name="connsiteX22" fmla="*/ 236234 w 241383"/>
                  <a:gd name="connsiteY22" fmla="*/ 92369 h 164140"/>
                  <a:gd name="connsiteX23" fmla="*/ 235912 w 241383"/>
                  <a:gd name="connsiteY23" fmla="*/ 92691 h 164140"/>
                  <a:gd name="connsiteX24" fmla="*/ 234303 w 241383"/>
                  <a:gd name="connsiteY24" fmla="*/ 94622 h 164140"/>
                  <a:gd name="connsiteX25" fmla="*/ 233981 w 241383"/>
                  <a:gd name="connsiteY25" fmla="*/ 94944 h 164140"/>
                  <a:gd name="connsiteX26" fmla="*/ 176049 w 241383"/>
                  <a:gd name="connsiteY26" fmla="*/ 154164 h 164140"/>
                  <a:gd name="connsiteX27" fmla="*/ 155451 w 241383"/>
                  <a:gd name="connsiteY27" fmla="*/ 154485 h 164140"/>
                  <a:gd name="connsiteX28" fmla="*/ 155129 w 241383"/>
                  <a:gd name="connsiteY28" fmla="*/ 133887 h 164140"/>
                  <a:gd name="connsiteX29" fmla="*/ 188601 w 241383"/>
                  <a:gd name="connsiteY29" fmla="*/ 99450 h 164140"/>
                  <a:gd name="connsiteX30" fmla="*/ 91404 w 241383"/>
                  <a:gd name="connsiteY30" fmla="*/ 99772 h 164140"/>
                  <a:gd name="connsiteX31" fmla="*/ 34116 w 241383"/>
                  <a:gd name="connsiteY31" fmla="*/ 16124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1383" h="164140">
                    <a:moveTo>
                      <a:pt x="4828" y="150301"/>
                    </a:moveTo>
                    <a:lnTo>
                      <a:pt x="72093" y="78530"/>
                    </a:lnTo>
                    <a:cubicBezTo>
                      <a:pt x="76599" y="73702"/>
                      <a:pt x="83036" y="70806"/>
                      <a:pt x="89795" y="70806"/>
                    </a:cubicBezTo>
                    <a:lnTo>
                      <a:pt x="192463" y="70484"/>
                    </a:lnTo>
                    <a:lnTo>
                      <a:pt x="157704" y="28966"/>
                    </a:lnTo>
                    <a:cubicBezTo>
                      <a:pt x="152554" y="22851"/>
                      <a:pt x="153198" y="13517"/>
                      <a:pt x="159635" y="8368"/>
                    </a:cubicBezTo>
                    <a:cubicBezTo>
                      <a:pt x="162210" y="6115"/>
                      <a:pt x="165750" y="4828"/>
                      <a:pt x="168968" y="4828"/>
                    </a:cubicBezTo>
                    <a:cubicBezTo>
                      <a:pt x="173152" y="4828"/>
                      <a:pt x="177336" y="6759"/>
                      <a:pt x="180233" y="9977"/>
                    </a:cubicBezTo>
                    <a:lnTo>
                      <a:pt x="234946" y="75312"/>
                    </a:lnTo>
                    <a:cubicBezTo>
                      <a:pt x="235268" y="75633"/>
                      <a:pt x="235268" y="75955"/>
                      <a:pt x="235590" y="76277"/>
                    </a:cubicBezTo>
                    <a:cubicBezTo>
                      <a:pt x="235590" y="76599"/>
                      <a:pt x="235912" y="76599"/>
                      <a:pt x="235912" y="76921"/>
                    </a:cubicBezTo>
                    <a:cubicBezTo>
                      <a:pt x="236234" y="77565"/>
                      <a:pt x="236878" y="78208"/>
                      <a:pt x="237199" y="79174"/>
                    </a:cubicBezTo>
                    <a:cubicBezTo>
                      <a:pt x="237199" y="79174"/>
                      <a:pt x="237199" y="79496"/>
                      <a:pt x="237521" y="79496"/>
                    </a:cubicBezTo>
                    <a:cubicBezTo>
                      <a:pt x="237843" y="80139"/>
                      <a:pt x="237843" y="80783"/>
                      <a:pt x="238165" y="81427"/>
                    </a:cubicBezTo>
                    <a:cubicBezTo>
                      <a:pt x="238165" y="81749"/>
                      <a:pt x="238165" y="82070"/>
                      <a:pt x="238165" y="82070"/>
                    </a:cubicBezTo>
                    <a:cubicBezTo>
                      <a:pt x="238165" y="82714"/>
                      <a:pt x="238487" y="83358"/>
                      <a:pt x="238487" y="84001"/>
                    </a:cubicBezTo>
                    <a:cubicBezTo>
                      <a:pt x="238487" y="84323"/>
                      <a:pt x="238487" y="84323"/>
                      <a:pt x="238487" y="84645"/>
                    </a:cubicBezTo>
                    <a:cubicBezTo>
                      <a:pt x="238487" y="85611"/>
                      <a:pt x="238487" y="86254"/>
                      <a:pt x="238165" y="87220"/>
                    </a:cubicBezTo>
                    <a:cubicBezTo>
                      <a:pt x="238165" y="87542"/>
                      <a:pt x="238165" y="87542"/>
                      <a:pt x="238165" y="87864"/>
                    </a:cubicBezTo>
                    <a:cubicBezTo>
                      <a:pt x="238165" y="88507"/>
                      <a:pt x="237843" y="89151"/>
                      <a:pt x="237521" y="89795"/>
                    </a:cubicBezTo>
                    <a:cubicBezTo>
                      <a:pt x="237521" y="90116"/>
                      <a:pt x="237199" y="90438"/>
                      <a:pt x="237199" y="90438"/>
                    </a:cubicBezTo>
                    <a:cubicBezTo>
                      <a:pt x="237199" y="90760"/>
                      <a:pt x="237199" y="90760"/>
                      <a:pt x="236878" y="91082"/>
                    </a:cubicBezTo>
                    <a:cubicBezTo>
                      <a:pt x="236556" y="91726"/>
                      <a:pt x="236234" y="92048"/>
                      <a:pt x="236234" y="92369"/>
                    </a:cubicBezTo>
                    <a:cubicBezTo>
                      <a:pt x="236234" y="92369"/>
                      <a:pt x="236234" y="92691"/>
                      <a:pt x="235912" y="92691"/>
                    </a:cubicBezTo>
                    <a:cubicBezTo>
                      <a:pt x="235590" y="93335"/>
                      <a:pt x="234946" y="93979"/>
                      <a:pt x="234303" y="94622"/>
                    </a:cubicBezTo>
                    <a:cubicBezTo>
                      <a:pt x="234303" y="94622"/>
                      <a:pt x="234303" y="94622"/>
                      <a:pt x="233981" y="94944"/>
                    </a:cubicBezTo>
                    <a:lnTo>
                      <a:pt x="176049" y="154164"/>
                    </a:lnTo>
                    <a:cubicBezTo>
                      <a:pt x="170578" y="159957"/>
                      <a:pt x="161244" y="159957"/>
                      <a:pt x="155451" y="154485"/>
                    </a:cubicBezTo>
                    <a:cubicBezTo>
                      <a:pt x="149658" y="149014"/>
                      <a:pt x="149658" y="139681"/>
                      <a:pt x="155129" y="133887"/>
                    </a:cubicBezTo>
                    <a:lnTo>
                      <a:pt x="188601" y="99450"/>
                    </a:lnTo>
                    <a:lnTo>
                      <a:pt x="91404" y="99772"/>
                    </a:lnTo>
                    <a:lnTo>
                      <a:pt x="34116" y="161244"/>
                    </a:lnTo>
                  </a:path>
                </a:pathLst>
              </a:custGeom>
              <a:noFill/>
              <a:ln w="19050" cap="flat">
                <a:solidFill>
                  <a:schemeClr val="bg1"/>
                </a:solidFill>
                <a:prstDash val="solid"/>
                <a:round/>
              </a:ln>
            </p:spPr>
            <p:txBody>
              <a:bodyPr rtlCol="0" anchor="ctr"/>
              <a:lstStyle/>
              <a:p>
                <a:pPr defTabSz="685758"/>
                <a:endParaRPr lang="en-US" sz="1324">
                  <a:solidFill>
                    <a:srgbClr val="FFFFFF"/>
                  </a:solidFill>
                  <a:latin typeface="Amazon Ember"/>
                </a:endParaRPr>
              </a:p>
            </p:txBody>
          </p:sp>
        </p:grpSp>
      </p:grpSp>
      <p:grpSp>
        <p:nvGrpSpPr>
          <p:cNvPr id="9" name="Group 8">
            <a:extLst>
              <a:ext uri="{FF2B5EF4-FFF2-40B4-BE49-F238E27FC236}">
                <a16:creationId xmlns:a16="http://schemas.microsoft.com/office/drawing/2014/main" id="{0C65DB21-0D2E-4C43-A556-A4D88861999F}"/>
              </a:ext>
            </a:extLst>
          </p:cNvPr>
          <p:cNvGrpSpPr/>
          <p:nvPr/>
        </p:nvGrpSpPr>
        <p:grpSpPr>
          <a:xfrm>
            <a:off x="859349" y="1681809"/>
            <a:ext cx="2310352" cy="1598730"/>
            <a:chOff x="859349" y="1681809"/>
            <a:chExt cx="2310352" cy="1598730"/>
          </a:xfrm>
        </p:grpSpPr>
        <p:sp>
          <p:nvSpPr>
            <p:cNvPr id="47" name="TextBox 46">
              <a:extLst>
                <a:ext uri="{FF2B5EF4-FFF2-40B4-BE49-F238E27FC236}">
                  <a16:creationId xmlns:a16="http://schemas.microsoft.com/office/drawing/2014/main" id="{D4E2181E-4D20-3642-9F98-C0CF7E3D17A7}"/>
                </a:ext>
              </a:extLst>
            </p:cNvPr>
            <p:cNvSpPr txBox="1"/>
            <p:nvPr/>
          </p:nvSpPr>
          <p:spPr>
            <a:xfrm>
              <a:off x="859349" y="2803485"/>
              <a:ext cx="2310352" cy="477054"/>
            </a:xfrm>
            <a:prstGeom prst="rect">
              <a:avLst/>
            </a:prstGeom>
            <a:noFill/>
            <a:ln w="15875">
              <a:noFill/>
            </a:ln>
          </p:spPr>
          <p:txBody>
            <a:bodyPr wrap="square" rtlCol="0">
              <a:spAutoFit/>
            </a:bodyPr>
            <a:lstStyle/>
            <a:p>
              <a:pPr algn="ctr" defTabSz="285750">
                <a:spcBef>
                  <a:spcPct val="20000"/>
                </a:spcBef>
                <a:defRPr/>
              </a:pPr>
              <a:r>
                <a:rPr lang="en-US" sz="12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Manage licenses across hybrid environments</a:t>
              </a:r>
            </a:p>
          </p:txBody>
        </p:sp>
        <p:grpSp>
          <p:nvGrpSpPr>
            <p:cNvPr id="61" name="Graphic 42">
              <a:extLst>
                <a:ext uri="{FF2B5EF4-FFF2-40B4-BE49-F238E27FC236}">
                  <a16:creationId xmlns:a16="http://schemas.microsoft.com/office/drawing/2014/main" id="{9F48AA61-3B4E-D14B-9EA4-81B17E561E63}"/>
                </a:ext>
              </a:extLst>
            </p:cNvPr>
            <p:cNvGrpSpPr/>
            <p:nvPr/>
          </p:nvGrpSpPr>
          <p:grpSpPr>
            <a:xfrm>
              <a:off x="1511297" y="1681809"/>
              <a:ext cx="1034383" cy="1034381"/>
              <a:chOff x="11197430" y="3570411"/>
              <a:chExt cx="643689" cy="643689"/>
            </a:xfrm>
          </p:grpSpPr>
          <p:sp>
            <p:nvSpPr>
              <p:cNvPr id="62" name="Freeform: Shape 554">
                <a:extLst>
                  <a:ext uri="{FF2B5EF4-FFF2-40B4-BE49-F238E27FC236}">
                    <a16:creationId xmlns:a16="http://schemas.microsoft.com/office/drawing/2014/main" id="{12E9C777-D4A9-5F43-B86A-F7AE16E59A42}"/>
                  </a:ext>
                </a:extLst>
              </p:cNvPr>
              <p:cNvSpPr/>
              <p:nvPr/>
            </p:nvSpPr>
            <p:spPr>
              <a:xfrm>
                <a:off x="11645759" y="3811794"/>
                <a:ext cx="74024" cy="205980"/>
              </a:xfrm>
              <a:custGeom>
                <a:avLst/>
                <a:gdLst>
                  <a:gd name="connsiteX0" fmla="*/ 71128 w 74024"/>
                  <a:gd name="connsiteY0" fmla="*/ 103634 h 205980"/>
                  <a:gd name="connsiteX1" fmla="*/ 37978 w 74024"/>
                  <a:gd name="connsiteY1" fmla="*/ 202440 h 205980"/>
                  <a:gd name="connsiteX2" fmla="*/ 4828 w 74024"/>
                  <a:gd name="connsiteY2" fmla="*/ 103634 h 205980"/>
                  <a:gd name="connsiteX3" fmla="*/ 37978 w 74024"/>
                  <a:gd name="connsiteY3" fmla="*/ 4828 h 205980"/>
                  <a:gd name="connsiteX4" fmla="*/ 71128 w 74024"/>
                  <a:gd name="connsiteY4" fmla="*/ 103634 h 205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024" h="205980">
                    <a:moveTo>
                      <a:pt x="71128" y="103634"/>
                    </a:moveTo>
                    <a:cubicBezTo>
                      <a:pt x="71128" y="158203"/>
                      <a:pt x="56286" y="202440"/>
                      <a:pt x="37978" y="202440"/>
                    </a:cubicBezTo>
                    <a:cubicBezTo>
                      <a:pt x="19669" y="202440"/>
                      <a:pt x="4828" y="158203"/>
                      <a:pt x="4828" y="103634"/>
                    </a:cubicBezTo>
                    <a:cubicBezTo>
                      <a:pt x="4828" y="49065"/>
                      <a:pt x="19669" y="4828"/>
                      <a:pt x="37978" y="4828"/>
                    </a:cubicBezTo>
                    <a:cubicBezTo>
                      <a:pt x="56286" y="4828"/>
                      <a:pt x="71128" y="49065"/>
                      <a:pt x="71128" y="103634"/>
                    </a:cubicBezTo>
                    <a:close/>
                  </a:path>
                </a:pathLst>
              </a:custGeom>
              <a:noFill/>
              <a:ln w="15875" cap="flat">
                <a:solidFill>
                  <a:schemeClr val="accent1"/>
                </a:solidFill>
                <a:prstDash val="solid"/>
                <a:round/>
              </a:ln>
            </p:spPr>
            <p:txBody>
              <a:bodyPr rtlCol="0" anchor="ctr"/>
              <a:lstStyle/>
              <a:p>
                <a:pPr defTabSz="685758"/>
                <a:endParaRPr lang="en-US" sz="1324">
                  <a:solidFill>
                    <a:srgbClr val="FFFFFF"/>
                  </a:solidFill>
                  <a:latin typeface="Amazon Ember"/>
                </a:endParaRPr>
              </a:p>
            </p:txBody>
          </p:sp>
          <p:sp>
            <p:nvSpPr>
              <p:cNvPr id="63" name="Freeform: Shape 555">
                <a:extLst>
                  <a:ext uri="{FF2B5EF4-FFF2-40B4-BE49-F238E27FC236}">
                    <a16:creationId xmlns:a16="http://schemas.microsoft.com/office/drawing/2014/main" id="{C7C1DCF7-2C3D-9146-8264-9E96B4F6205F}"/>
                  </a:ext>
                </a:extLst>
              </p:cNvPr>
              <p:cNvSpPr/>
              <p:nvPr/>
            </p:nvSpPr>
            <p:spPr>
              <a:xfrm>
                <a:off x="11583509" y="3815248"/>
                <a:ext cx="199544" cy="199544"/>
              </a:xfrm>
              <a:custGeom>
                <a:avLst/>
                <a:gdLst>
                  <a:gd name="connsiteX0" fmla="*/ 123574 w 199543"/>
                  <a:gd name="connsiteY0" fmla="*/ 76693 h 199543"/>
                  <a:gd name="connsiteX1" fmla="*/ 169999 w 199543"/>
                  <a:gd name="connsiteY1" fmla="*/ 169999 h 199543"/>
                  <a:gd name="connsiteX2" fmla="*/ 76693 w 199543"/>
                  <a:gd name="connsiteY2" fmla="*/ 123574 h 199543"/>
                  <a:gd name="connsiteX3" fmla="*/ 30268 w 199543"/>
                  <a:gd name="connsiteY3" fmla="*/ 30268 h 199543"/>
                  <a:gd name="connsiteX4" fmla="*/ 123574 w 199543"/>
                  <a:gd name="connsiteY4" fmla="*/ 76693 h 199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543" h="199543">
                    <a:moveTo>
                      <a:pt x="123574" y="76693"/>
                    </a:moveTo>
                    <a:cubicBezTo>
                      <a:pt x="162160" y="115279"/>
                      <a:pt x="182945" y="157054"/>
                      <a:pt x="169999" y="169999"/>
                    </a:cubicBezTo>
                    <a:cubicBezTo>
                      <a:pt x="157054" y="182945"/>
                      <a:pt x="115279" y="162160"/>
                      <a:pt x="76693" y="123574"/>
                    </a:cubicBezTo>
                    <a:cubicBezTo>
                      <a:pt x="38107" y="84988"/>
                      <a:pt x="17322" y="43213"/>
                      <a:pt x="30268" y="30268"/>
                    </a:cubicBezTo>
                    <a:cubicBezTo>
                      <a:pt x="43213" y="17322"/>
                      <a:pt x="84988" y="38107"/>
                      <a:pt x="123574" y="76693"/>
                    </a:cubicBezTo>
                    <a:close/>
                  </a:path>
                </a:pathLst>
              </a:custGeom>
              <a:noFill/>
              <a:ln w="15875" cap="flat">
                <a:solidFill>
                  <a:schemeClr val="accent1"/>
                </a:solidFill>
                <a:prstDash val="solid"/>
                <a:round/>
              </a:ln>
            </p:spPr>
            <p:txBody>
              <a:bodyPr rtlCol="0" anchor="ctr"/>
              <a:lstStyle/>
              <a:p>
                <a:pPr defTabSz="685758"/>
                <a:endParaRPr lang="en-US" sz="1324" dirty="0">
                  <a:solidFill>
                    <a:srgbClr val="FFFFFF"/>
                  </a:solidFill>
                  <a:latin typeface="Amazon Ember"/>
                </a:endParaRPr>
              </a:p>
            </p:txBody>
          </p:sp>
          <p:sp>
            <p:nvSpPr>
              <p:cNvPr id="64" name="Freeform: Shape 556">
                <a:extLst>
                  <a:ext uri="{FF2B5EF4-FFF2-40B4-BE49-F238E27FC236}">
                    <a16:creationId xmlns:a16="http://schemas.microsoft.com/office/drawing/2014/main" id="{354E7708-A2AE-B84F-9B85-32FB75C34712}"/>
                  </a:ext>
                </a:extLst>
              </p:cNvPr>
              <p:cNvSpPr/>
              <p:nvPr/>
            </p:nvSpPr>
            <p:spPr>
              <a:xfrm>
                <a:off x="11580103" y="3877451"/>
                <a:ext cx="205980" cy="74024"/>
              </a:xfrm>
              <a:custGeom>
                <a:avLst/>
                <a:gdLst>
                  <a:gd name="connsiteX0" fmla="*/ 202440 w 205980"/>
                  <a:gd name="connsiteY0" fmla="*/ 37978 h 74024"/>
                  <a:gd name="connsiteX1" fmla="*/ 103634 w 205980"/>
                  <a:gd name="connsiteY1" fmla="*/ 71128 h 74024"/>
                  <a:gd name="connsiteX2" fmla="*/ 4828 w 205980"/>
                  <a:gd name="connsiteY2" fmla="*/ 37978 h 74024"/>
                  <a:gd name="connsiteX3" fmla="*/ 103634 w 205980"/>
                  <a:gd name="connsiteY3" fmla="*/ 4828 h 74024"/>
                  <a:gd name="connsiteX4" fmla="*/ 202440 w 205980"/>
                  <a:gd name="connsiteY4" fmla="*/ 37978 h 74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80" h="74024">
                    <a:moveTo>
                      <a:pt x="202440" y="37978"/>
                    </a:moveTo>
                    <a:cubicBezTo>
                      <a:pt x="202440" y="56286"/>
                      <a:pt x="158203" y="71128"/>
                      <a:pt x="103634" y="71128"/>
                    </a:cubicBezTo>
                    <a:cubicBezTo>
                      <a:pt x="49065" y="71128"/>
                      <a:pt x="4828" y="56286"/>
                      <a:pt x="4828" y="37978"/>
                    </a:cubicBezTo>
                    <a:cubicBezTo>
                      <a:pt x="4828" y="19669"/>
                      <a:pt x="49065" y="4828"/>
                      <a:pt x="103634" y="4828"/>
                    </a:cubicBezTo>
                    <a:cubicBezTo>
                      <a:pt x="158203" y="4828"/>
                      <a:pt x="202440" y="19669"/>
                      <a:pt x="202440" y="37978"/>
                    </a:cubicBezTo>
                    <a:close/>
                  </a:path>
                </a:pathLst>
              </a:custGeom>
              <a:noFill/>
              <a:ln w="15875" cap="flat">
                <a:solidFill>
                  <a:schemeClr val="accent1"/>
                </a:solidFill>
                <a:prstDash val="solid"/>
                <a:round/>
              </a:ln>
            </p:spPr>
            <p:txBody>
              <a:bodyPr rtlCol="0" anchor="ctr"/>
              <a:lstStyle/>
              <a:p>
                <a:pPr defTabSz="685758"/>
                <a:endParaRPr lang="en-US" sz="1324">
                  <a:solidFill>
                    <a:srgbClr val="FFFFFF"/>
                  </a:solidFill>
                  <a:latin typeface="Amazon Ember"/>
                </a:endParaRPr>
              </a:p>
            </p:txBody>
          </p:sp>
          <p:sp>
            <p:nvSpPr>
              <p:cNvPr id="66" name="Freeform: Shape 557">
                <a:extLst>
                  <a:ext uri="{FF2B5EF4-FFF2-40B4-BE49-F238E27FC236}">
                    <a16:creationId xmlns:a16="http://schemas.microsoft.com/office/drawing/2014/main" id="{D0C773F3-DC07-7043-AABE-215FF9D0C14D}"/>
                  </a:ext>
                </a:extLst>
              </p:cNvPr>
              <p:cNvSpPr/>
              <p:nvPr/>
            </p:nvSpPr>
            <p:spPr>
              <a:xfrm>
                <a:off x="11583509" y="3815248"/>
                <a:ext cx="199544" cy="199544"/>
              </a:xfrm>
              <a:custGeom>
                <a:avLst/>
                <a:gdLst>
                  <a:gd name="connsiteX0" fmla="*/ 169999 w 199543"/>
                  <a:gd name="connsiteY0" fmla="*/ 30268 h 199543"/>
                  <a:gd name="connsiteX1" fmla="*/ 123574 w 199543"/>
                  <a:gd name="connsiteY1" fmla="*/ 123574 h 199543"/>
                  <a:gd name="connsiteX2" fmla="*/ 30268 w 199543"/>
                  <a:gd name="connsiteY2" fmla="*/ 169999 h 199543"/>
                  <a:gd name="connsiteX3" fmla="*/ 76693 w 199543"/>
                  <a:gd name="connsiteY3" fmla="*/ 76693 h 199543"/>
                  <a:gd name="connsiteX4" fmla="*/ 169999 w 199543"/>
                  <a:gd name="connsiteY4" fmla="*/ 30268 h 199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543" h="199543">
                    <a:moveTo>
                      <a:pt x="169999" y="30268"/>
                    </a:moveTo>
                    <a:cubicBezTo>
                      <a:pt x="182945" y="43213"/>
                      <a:pt x="162160" y="84988"/>
                      <a:pt x="123574" y="123574"/>
                    </a:cubicBezTo>
                    <a:cubicBezTo>
                      <a:pt x="84988" y="162160"/>
                      <a:pt x="43213" y="182945"/>
                      <a:pt x="30268" y="169999"/>
                    </a:cubicBezTo>
                    <a:cubicBezTo>
                      <a:pt x="17322" y="157054"/>
                      <a:pt x="38107" y="115279"/>
                      <a:pt x="76693" y="76693"/>
                    </a:cubicBezTo>
                    <a:cubicBezTo>
                      <a:pt x="115279" y="38107"/>
                      <a:pt x="157054" y="17322"/>
                      <a:pt x="169999" y="30268"/>
                    </a:cubicBezTo>
                    <a:close/>
                  </a:path>
                </a:pathLst>
              </a:custGeom>
              <a:noFill/>
              <a:ln w="15875" cap="flat">
                <a:solidFill>
                  <a:schemeClr val="accent1"/>
                </a:solidFill>
                <a:prstDash val="solid"/>
                <a:round/>
              </a:ln>
            </p:spPr>
            <p:txBody>
              <a:bodyPr rtlCol="0" anchor="ctr"/>
              <a:lstStyle/>
              <a:p>
                <a:pPr defTabSz="685758"/>
                <a:endParaRPr lang="en-US" sz="1324">
                  <a:solidFill>
                    <a:srgbClr val="FFFFFF"/>
                  </a:solidFill>
                  <a:latin typeface="Amazon Ember"/>
                </a:endParaRPr>
              </a:p>
            </p:txBody>
          </p:sp>
          <p:sp>
            <p:nvSpPr>
              <p:cNvPr id="67" name="Freeform: Shape 558">
                <a:extLst>
                  <a:ext uri="{FF2B5EF4-FFF2-40B4-BE49-F238E27FC236}">
                    <a16:creationId xmlns:a16="http://schemas.microsoft.com/office/drawing/2014/main" id="{AFCEE85B-77B6-7D4A-B9B8-87F3A4CE67B2}"/>
                  </a:ext>
                </a:extLst>
              </p:cNvPr>
              <p:cNvSpPr/>
              <p:nvPr/>
            </p:nvSpPr>
            <p:spPr>
              <a:xfrm>
                <a:off x="11661208" y="3892899"/>
                <a:ext cx="45058" cy="45058"/>
              </a:xfrm>
              <a:custGeom>
                <a:avLst/>
                <a:gdLst>
                  <a:gd name="connsiteX0" fmla="*/ 40874 w 45058"/>
                  <a:gd name="connsiteY0" fmla="*/ 22851 h 45058"/>
                  <a:gd name="connsiteX1" fmla="*/ 22851 w 45058"/>
                  <a:gd name="connsiteY1" fmla="*/ 40874 h 45058"/>
                  <a:gd name="connsiteX2" fmla="*/ 4828 w 45058"/>
                  <a:gd name="connsiteY2" fmla="*/ 22851 h 45058"/>
                  <a:gd name="connsiteX3" fmla="*/ 22851 w 45058"/>
                  <a:gd name="connsiteY3" fmla="*/ 4828 h 45058"/>
                  <a:gd name="connsiteX4" fmla="*/ 40874 w 45058"/>
                  <a:gd name="connsiteY4" fmla="*/ 22851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0874" y="22851"/>
                    </a:moveTo>
                    <a:cubicBezTo>
                      <a:pt x="40874" y="32805"/>
                      <a:pt x="32805" y="40874"/>
                      <a:pt x="22851" y="40874"/>
                    </a:cubicBezTo>
                    <a:cubicBezTo>
                      <a:pt x="12897" y="40874"/>
                      <a:pt x="4828" y="32805"/>
                      <a:pt x="4828" y="22851"/>
                    </a:cubicBezTo>
                    <a:cubicBezTo>
                      <a:pt x="4828" y="12897"/>
                      <a:pt x="12897" y="4828"/>
                      <a:pt x="22851" y="4828"/>
                    </a:cubicBezTo>
                    <a:cubicBezTo>
                      <a:pt x="32805" y="4828"/>
                      <a:pt x="40874" y="12897"/>
                      <a:pt x="40874" y="22851"/>
                    </a:cubicBezTo>
                    <a:close/>
                  </a:path>
                </a:pathLst>
              </a:custGeom>
              <a:noFill/>
              <a:ln w="15875" cap="flat">
                <a:solidFill>
                  <a:schemeClr val="accent1"/>
                </a:solidFill>
                <a:prstDash val="solid"/>
                <a:round/>
              </a:ln>
            </p:spPr>
            <p:txBody>
              <a:bodyPr rtlCol="0" anchor="ctr"/>
              <a:lstStyle/>
              <a:p>
                <a:pPr defTabSz="685758"/>
                <a:endParaRPr lang="en-US" sz="1324" dirty="0">
                  <a:solidFill>
                    <a:srgbClr val="FFFFFF"/>
                  </a:solidFill>
                  <a:latin typeface="Amazon Ember"/>
                </a:endParaRPr>
              </a:p>
            </p:txBody>
          </p:sp>
          <p:sp>
            <p:nvSpPr>
              <p:cNvPr id="68" name="Freeform: Shape 559">
                <a:extLst>
                  <a:ext uri="{FF2B5EF4-FFF2-40B4-BE49-F238E27FC236}">
                    <a16:creationId xmlns:a16="http://schemas.microsoft.com/office/drawing/2014/main" id="{178C4160-58CC-9C44-9915-44C19933CD4B}"/>
                  </a:ext>
                </a:extLst>
              </p:cNvPr>
              <p:cNvSpPr/>
              <p:nvPr/>
            </p:nvSpPr>
            <p:spPr>
              <a:xfrm>
                <a:off x="11337754" y="3794415"/>
                <a:ext cx="9655" cy="267131"/>
              </a:xfrm>
              <a:custGeom>
                <a:avLst/>
                <a:gdLst>
                  <a:gd name="connsiteX0" fmla="*/ 5793 w 9655"/>
                  <a:gd name="connsiteY0" fmla="*/ 265200 h 267130"/>
                  <a:gd name="connsiteX1" fmla="*/ 4828 w 9655"/>
                  <a:gd name="connsiteY1" fmla="*/ 4828 h 267130"/>
                </a:gdLst>
                <a:ahLst/>
                <a:cxnLst>
                  <a:cxn ang="0">
                    <a:pos x="connsiteX0" y="connsiteY0"/>
                  </a:cxn>
                  <a:cxn ang="0">
                    <a:pos x="connsiteX1" y="connsiteY1"/>
                  </a:cxn>
                </a:cxnLst>
                <a:rect l="l" t="t" r="r" b="b"/>
                <a:pathLst>
                  <a:path w="9655" h="267130">
                    <a:moveTo>
                      <a:pt x="5793" y="265200"/>
                    </a:moveTo>
                    <a:lnTo>
                      <a:pt x="4828" y="4828"/>
                    </a:lnTo>
                  </a:path>
                </a:pathLst>
              </a:custGeom>
              <a:ln w="15875" cap="flat">
                <a:solidFill>
                  <a:schemeClr val="bg1"/>
                </a:solidFill>
                <a:prstDash val="solid"/>
                <a:round/>
              </a:ln>
            </p:spPr>
            <p:txBody>
              <a:bodyPr rtlCol="0" anchor="ctr"/>
              <a:lstStyle/>
              <a:p>
                <a:pPr defTabSz="685758"/>
                <a:endParaRPr lang="en-US" sz="1324">
                  <a:solidFill>
                    <a:srgbClr val="FFFFFF"/>
                  </a:solidFill>
                  <a:latin typeface="Amazon Ember"/>
                </a:endParaRPr>
              </a:p>
            </p:txBody>
          </p:sp>
          <p:sp>
            <p:nvSpPr>
              <p:cNvPr id="69" name="Freeform: Shape 560">
                <a:extLst>
                  <a:ext uri="{FF2B5EF4-FFF2-40B4-BE49-F238E27FC236}">
                    <a16:creationId xmlns:a16="http://schemas.microsoft.com/office/drawing/2014/main" id="{867C6534-5EAF-6B43-9215-D4B826537F7E}"/>
                  </a:ext>
                </a:extLst>
              </p:cNvPr>
              <p:cNvSpPr/>
              <p:nvPr/>
            </p:nvSpPr>
            <p:spPr>
              <a:xfrm>
                <a:off x="11278213" y="3753862"/>
                <a:ext cx="32184" cy="32184"/>
              </a:xfrm>
              <a:custGeom>
                <a:avLst/>
                <a:gdLst>
                  <a:gd name="connsiteX0" fmla="*/ 28644 w 32184"/>
                  <a:gd name="connsiteY0" fmla="*/ 16736 h 32184"/>
                  <a:gd name="connsiteX1" fmla="*/ 16736 w 32184"/>
                  <a:gd name="connsiteY1" fmla="*/ 28644 h 32184"/>
                  <a:gd name="connsiteX2" fmla="*/ 4828 w 32184"/>
                  <a:gd name="connsiteY2" fmla="*/ 16736 h 32184"/>
                  <a:gd name="connsiteX3" fmla="*/ 16736 w 32184"/>
                  <a:gd name="connsiteY3" fmla="*/ 4828 h 32184"/>
                  <a:gd name="connsiteX4" fmla="*/ 28644 w 32184"/>
                  <a:gd name="connsiteY4" fmla="*/ 16736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644" y="16736"/>
                    </a:moveTo>
                    <a:cubicBezTo>
                      <a:pt x="28644" y="23313"/>
                      <a:pt x="23313" y="28644"/>
                      <a:pt x="16736" y="28644"/>
                    </a:cubicBezTo>
                    <a:cubicBezTo>
                      <a:pt x="10159" y="28644"/>
                      <a:pt x="4828" y="23313"/>
                      <a:pt x="4828" y="16736"/>
                    </a:cubicBezTo>
                    <a:cubicBezTo>
                      <a:pt x="4828" y="10159"/>
                      <a:pt x="10159" y="4828"/>
                      <a:pt x="16736" y="4828"/>
                    </a:cubicBezTo>
                    <a:cubicBezTo>
                      <a:pt x="23313" y="4828"/>
                      <a:pt x="28644" y="10159"/>
                      <a:pt x="28644" y="16736"/>
                    </a:cubicBezTo>
                    <a:close/>
                  </a:path>
                </a:pathLst>
              </a:custGeom>
              <a:noFill/>
              <a:ln w="15875" cap="flat">
                <a:solidFill>
                  <a:schemeClr val="bg1"/>
                </a:solidFill>
                <a:prstDash val="solid"/>
                <a:miter/>
              </a:ln>
            </p:spPr>
            <p:txBody>
              <a:bodyPr rtlCol="0" anchor="ctr"/>
              <a:lstStyle/>
              <a:p>
                <a:pPr defTabSz="685758"/>
                <a:endParaRPr lang="en-US" sz="1324">
                  <a:solidFill>
                    <a:srgbClr val="FFFFFF"/>
                  </a:solidFill>
                  <a:latin typeface="Amazon Ember"/>
                </a:endParaRPr>
              </a:p>
            </p:txBody>
          </p:sp>
          <p:sp>
            <p:nvSpPr>
              <p:cNvPr id="73" name="Freeform: Shape 561">
                <a:extLst>
                  <a:ext uri="{FF2B5EF4-FFF2-40B4-BE49-F238E27FC236}">
                    <a16:creationId xmlns:a16="http://schemas.microsoft.com/office/drawing/2014/main" id="{0668CBEE-B9A8-4147-BA46-544B6E9CAB33}"/>
                  </a:ext>
                </a:extLst>
              </p:cNvPr>
              <p:cNvSpPr/>
              <p:nvPr/>
            </p:nvSpPr>
            <p:spPr>
              <a:xfrm>
                <a:off x="11313938" y="3753862"/>
                <a:ext cx="32184" cy="32184"/>
              </a:xfrm>
              <a:custGeom>
                <a:avLst/>
                <a:gdLst>
                  <a:gd name="connsiteX0" fmla="*/ 28644 w 32184"/>
                  <a:gd name="connsiteY0" fmla="*/ 16736 h 32184"/>
                  <a:gd name="connsiteX1" fmla="*/ 16736 w 32184"/>
                  <a:gd name="connsiteY1" fmla="*/ 28644 h 32184"/>
                  <a:gd name="connsiteX2" fmla="*/ 4828 w 32184"/>
                  <a:gd name="connsiteY2" fmla="*/ 16736 h 32184"/>
                  <a:gd name="connsiteX3" fmla="*/ 16736 w 32184"/>
                  <a:gd name="connsiteY3" fmla="*/ 4828 h 32184"/>
                  <a:gd name="connsiteX4" fmla="*/ 28644 w 32184"/>
                  <a:gd name="connsiteY4" fmla="*/ 16736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644" y="16736"/>
                    </a:moveTo>
                    <a:cubicBezTo>
                      <a:pt x="28644" y="23313"/>
                      <a:pt x="23313" y="28644"/>
                      <a:pt x="16736" y="28644"/>
                    </a:cubicBezTo>
                    <a:cubicBezTo>
                      <a:pt x="10159" y="28644"/>
                      <a:pt x="4828" y="23313"/>
                      <a:pt x="4828" y="16736"/>
                    </a:cubicBezTo>
                    <a:cubicBezTo>
                      <a:pt x="4828" y="10159"/>
                      <a:pt x="10159" y="4828"/>
                      <a:pt x="16736" y="4828"/>
                    </a:cubicBezTo>
                    <a:cubicBezTo>
                      <a:pt x="23313" y="4828"/>
                      <a:pt x="28644" y="10159"/>
                      <a:pt x="28644" y="16736"/>
                    </a:cubicBezTo>
                    <a:close/>
                  </a:path>
                </a:pathLst>
              </a:custGeom>
              <a:noFill/>
              <a:ln w="15875" cap="flat">
                <a:solidFill>
                  <a:schemeClr val="bg1"/>
                </a:solidFill>
                <a:prstDash val="solid"/>
                <a:miter/>
              </a:ln>
            </p:spPr>
            <p:txBody>
              <a:bodyPr rtlCol="0" anchor="ctr"/>
              <a:lstStyle/>
              <a:p>
                <a:pPr defTabSz="685758"/>
                <a:endParaRPr lang="en-US" sz="1324">
                  <a:solidFill>
                    <a:srgbClr val="FFFFFF"/>
                  </a:solidFill>
                  <a:latin typeface="Amazon Ember"/>
                </a:endParaRPr>
              </a:p>
            </p:txBody>
          </p:sp>
          <p:sp>
            <p:nvSpPr>
              <p:cNvPr id="74" name="Freeform: Shape 562">
                <a:extLst>
                  <a:ext uri="{FF2B5EF4-FFF2-40B4-BE49-F238E27FC236}">
                    <a16:creationId xmlns:a16="http://schemas.microsoft.com/office/drawing/2014/main" id="{A3100CE2-38C9-5343-BBE6-4C347C67DFFA}"/>
                  </a:ext>
                </a:extLst>
              </p:cNvPr>
              <p:cNvSpPr/>
              <p:nvPr/>
            </p:nvSpPr>
            <p:spPr>
              <a:xfrm>
                <a:off x="11349662" y="3753862"/>
                <a:ext cx="32184" cy="32184"/>
              </a:xfrm>
              <a:custGeom>
                <a:avLst/>
                <a:gdLst>
                  <a:gd name="connsiteX0" fmla="*/ 28644 w 32184"/>
                  <a:gd name="connsiteY0" fmla="*/ 16736 h 32184"/>
                  <a:gd name="connsiteX1" fmla="*/ 16736 w 32184"/>
                  <a:gd name="connsiteY1" fmla="*/ 28644 h 32184"/>
                  <a:gd name="connsiteX2" fmla="*/ 4828 w 32184"/>
                  <a:gd name="connsiteY2" fmla="*/ 16736 h 32184"/>
                  <a:gd name="connsiteX3" fmla="*/ 16736 w 32184"/>
                  <a:gd name="connsiteY3" fmla="*/ 4828 h 32184"/>
                  <a:gd name="connsiteX4" fmla="*/ 28644 w 32184"/>
                  <a:gd name="connsiteY4" fmla="*/ 16736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644" y="16736"/>
                    </a:moveTo>
                    <a:cubicBezTo>
                      <a:pt x="28644" y="23313"/>
                      <a:pt x="23313" y="28644"/>
                      <a:pt x="16736" y="28644"/>
                    </a:cubicBezTo>
                    <a:cubicBezTo>
                      <a:pt x="10159" y="28644"/>
                      <a:pt x="4828" y="23313"/>
                      <a:pt x="4828" y="16736"/>
                    </a:cubicBezTo>
                    <a:cubicBezTo>
                      <a:pt x="4828" y="10159"/>
                      <a:pt x="10159" y="4828"/>
                      <a:pt x="16736" y="4828"/>
                    </a:cubicBezTo>
                    <a:cubicBezTo>
                      <a:pt x="23313" y="4828"/>
                      <a:pt x="28644" y="10159"/>
                      <a:pt x="28644" y="16736"/>
                    </a:cubicBezTo>
                    <a:close/>
                  </a:path>
                </a:pathLst>
              </a:custGeom>
              <a:noFill/>
              <a:ln w="15875" cap="flat">
                <a:solidFill>
                  <a:schemeClr val="bg1"/>
                </a:solidFill>
                <a:prstDash val="solid"/>
                <a:miter/>
              </a:ln>
            </p:spPr>
            <p:txBody>
              <a:bodyPr rtlCol="0" anchor="ctr"/>
              <a:lstStyle/>
              <a:p>
                <a:pPr defTabSz="685758"/>
                <a:endParaRPr lang="en-US" sz="1324">
                  <a:solidFill>
                    <a:srgbClr val="FFFFFF"/>
                  </a:solidFill>
                  <a:latin typeface="Amazon Ember"/>
                </a:endParaRPr>
              </a:p>
            </p:txBody>
          </p:sp>
          <p:sp>
            <p:nvSpPr>
              <p:cNvPr id="75" name="Freeform: Shape 563">
                <a:extLst>
                  <a:ext uri="{FF2B5EF4-FFF2-40B4-BE49-F238E27FC236}">
                    <a16:creationId xmlns:a16="http://schemas.microsoft.com/office/drawing/2014/main" id="{E2E6E66D-AE6E-8D4F-BA85-A6AB9B6C48A5}"/>
                  </a:ext>
                </a:extLst>
              </p:cNvPr>
              <p:cNvSpPr/>
              <p:nvPr/>
            </p:nvSpPr>
            <p:spPr>
              <a:xfrm>
                <a:off x="11447825" y="3860393"/>
                <a:ext cx="141612" cy="9655"/>
              </a:xfrm>
              <a:custGeom>
                <a:avLst/>
                <a:gdLst>
                  <a:gd name="connsiteX0" fmla="*/ 4828 w 141611"/>
                  <a:gd name="connsiteY0" fmla="*/ 5471 h 9655"/>
                  <a:gd name="connsiteX1" fmla="*/ 138715 w 141611"/>
                  <a:gd name="connsiteY1" fmla="*/ 4828 h 9655"/>
                </a:gdLst>
                <a:ahLst/>
                <a:cxnLst>
                  <a:cxn ang="0">
                    <a:pos x="connsiteX0" y="connsiteY0"/>
                  </a:cxn>
                  <a:cxn ang="0">
                    <a:pos x="connsiteX1" y="connsiteY1"/>
                  </a:cxn>
                </a:cxnLst>
                <a:rect l="l" t="t" r="r" b="b"/>
                <a:pathLst>
                  <a:path w="141611" h="9655">
                    <a:moveTo>
                      <a:pt x="4828" y="5471"/>
                    </a:moveTo>
                    <a:lnTo>
                      <a:pt x="138715" y="4828"/>
                    </a:lnTo>
                  </a:path>
                </a:pathLst>
              </a:custGeom>
              <a:ln w="15875" cap="flat">
                <a:solidFill>
                  <a:schemeClr val="bg1"/>
                </a:solidFill>
                <a:prstDash val="solid"/>
                <a:round/>
              </a:ln>
            </p:spPr>
            <p:txBody>
              <a:bodyPr rtlCol="0" anchor="ctr"/>
              <a:lstStyle/>
              <a:p>
                <a:pPr defTabSz="685758"/>
                <a:endParaRPr lang="en-US" sz="1324">
                  <a:solidFill>
                    <a:srgbClr val="FFFFFF"/>
                  </a:solidFill>
                  <a:latin typeface="Amazon Ember"/>
                </a:endParaRPr>
              </a:p>
            </p:txBody>
          </p:sp>
          <p:sp>
            <p:nvSpPr>
              <p:cNvPr id="76" name="Freeform: Shape 564">
                <a:extLst>
                  <a:ext uri="{FF2B5EF4-FFF2-40B4-BE49-F238E27FC236}">
                    <a16:creationId xmlns:a16="http://schemas.microsoft.com/office/drawing/2014/main" id="{F69A9958-49DB-0F49-8CC7-360C765BC711}"/>
                  </a:ext>
                </a:extLst>
              </p:cNvPr>
              <p:cNvSpPr/>
              <p:nvPr/>
            </p:nvSpPr>
            <p:spPr>
              <a:xfrm>
                <a:off x="11394001" y="3845190"/>
                <a:ext cx="41840" cy="41840"/>
              </a:xfrm>
              <a:custGeom>
                <a:avLst/>
                <a:gdLst>
                  <a:gd name="connsiteX0" fmla="*/ 4846 w 41839"/>
                  <a:gd name="connsiteY0" fmla="*/ 4965 h 41839"/>
                  <a:gd name="connsiteX1" fmla="*/ 37030 w 41839"/>
                  <a:gd name="connsiteY1" fmla="*/ 4846 h 41839"/>
                  <a:gd name="connsiteX2" fmla="*/ 37149 w 41839"/>
                  <a:gd name="connsiteY2" fmla="*/ 37030 h 41839"/>
                  <a:gd name="connsiteX3" fmla="*/ 4965 w 41839"/>
                  <a:gd name="connsiteY3" fmla="*/ 37149 h 41839"/>
                </a:gdLst>
                <a:ahLst/>
                <a:cxnLst>
                  <a:cxn ang="0">
                    <a:pos x="connsiteX0" y="connsiteY0"/>
                  </a:cxn>
                  <a:cxn ang="0">
                    <a:pos x="connsiteX1" y="connsiteY1"/>
                  </a:cxn>
                  <a:cxn ang="0">
                    <a:pos x="connsiteX2" y="connsiteY2"/>
                  </a:cxn>
                  <a:cxn ang="0">
                    <a:pos x="connsiteX3" y="connsiteY3"/>
                  </a:cxn>
                </a:cxnLst>
                <a:rect l="l" t="t" r="r" b="b"/>
                <a:pathLst>
                  <a:path w="41839" h="41839">
                    <a:moveTo>
                      <a:pt x="4846" y="4965"/>
                    </a:moveTo>
                    <a:lnTo>
                      <a:pt x="37030" y="4846"/>
                    </a:lnTo>
                    <a:lnTo>
                      <a:pt x="37149" y="37030"/>
                    </a:lnTo>
                    <a:lnTo>
                      <a:pt x="4965" y="37149"/>
                    </a:lnTo>
                    <a:close/>
                  </a:path>
                </a:pathLst>
              </a:custGeom>
              <a:noFill/>
              <a:ln w="15875" cap="flat">
                <a:solidFill>
                  <a:schemeClr val="bg1"/>
                </a:solidFill>
                <a:prstDash val="solid"/>
                <a:round/>
              </a:ln>
            </p:spPr>
            <p:txBody>
              <a:bodyPr rtlCol="0" anchor="ctr"/>
              <a:lstStyle/>
              <a:p>
                <a:pPr defTabSz="685758"/>
                <a:endParaRPr lang="en-US" sz="1324">
                  <a:solidFill>
                    <a:srgbClr val="FFFFFF"/>
                  </a:solidFill>
                  <a:latin typeface="Amazon Ember"/>
                </a:endParaRPr>
              </a:p>
            </p:txBody>
          </p:sp>
          <p:sp>
            <p:nvSpPr>
              <p:cNvPr id="77" name="Freeform: Shape 565">
                <a:extLst>
                  <a:ext uri="{FF2B5EF4-FFF2-40B4-BE49-F238E27FC236}">
                    <a16:creationId xmlns:a16="http://schemas.microsoft.com/office/drawing/2014/main" id="{7E02EA11-7FB2-554B-89FA-F852B2AF726B}"/>
                  </a:ext>
                </a:extLst>
              </p:cNvPr>
              <p:cNvSpPr/>
              <p:nvPr/>
            </p:nvSpPr>
            <p:spPr>
              <a:xfrm>
                <a:off x="11394323" y="3908594"/>
                <a:ext cx="41840" cy="41840"/>
              </a:xfrm>
              <a:custGeom>
                <a:avLst/>
                <a:gdLst>
                  <a:gd name="connsiteX0" fmla="*/ 4846 w 41839"/>
                  <a:gd name="connsiteY0" fmla="*/ 4965 h 41839"/>
                  <a:gd name="connsiteX1" fmla="*/ 37030 w 41839"/>
                  <a:gd name="connsiteY1" fmla="*/ 4846 h 41839"/>
                  <a:gd name="connsiteX2" fmla="*/ 37149 w 41839"/>
                  <a:gd name="connsiteY2" fmla="*/ 37030 h 41839"/>
                  <a:gd name="connsiteX3" fmla="*/ 4965 w 41839"/>
                  <a:gd name="connsiteY3" fmla="*/ 37149 h 41839"/>
                </a:gdLst>
                <a:ahLst/>
                <a:cxnLst>
                  <a:cxn ang="0">
                    <a:pos x="connsiteX0" y="connsiteY0"/>
                  </a:cxn>
                  <a:cxn ang="0">
                    <a:pos x="connsiteX1" y="connsiteY1"/>
                  </a:cxn>
                  <a:cxn ang="0">
                    <a:pos x="connsiteX2" y="connsiteY2"/>
                  </a:cxn>
                  <a:cxn ang="0">
                    <a:pos x="connsiteX3" y="connsiteY3"/>
                  </a:cxn>
                </a:cxnLst>
                <a:rect l="l" t="t" r="r" b="b"/>
                <a:pathLst>
                  <a:path w="41839" h="41839">
                    <a:moveTo>
                      <a:pt x="4846" y="4965"/>
                    </a:moveTo>
                    <a:lnTo>
                      <a:pt x="37030" y="4846"/>
                    </a:lnTo>
                    <a:lnTo>
                      <a:pt x="37149" y="37030"/>
                    </a:lnTo>
                    <a:lnTo>
                      <a:pt x="4965" y="37149"/>
                    </a:lnTo>
                    <a:close/>
                  </a:path>
                </a:pathLst>
              </a:custGeom>
              <a:noFill/>
              <a:ln w="15875" cap="flat">
                <a:solidFill>
                  <a:schemeClr val="bg1"/>
                </a:solidFill>
                <a:prstDash val="solid"/>
                <a:round/>
              </a:ln>
            </p:spPr>
            <p:txBody>
              <a:bodyPr rtlCol="0" anchor="ctr"/>
              <a:lstStyle/>
              <a:p>
                <a:pPr defTabSz="685758"/>
                <a:endParaRPr lang="en-US" sz="1324">
                  <a:solidFill>
                    <a:srgbClr val="FFFFFF"/>
                  </a:solidFill>
                  <a:latin typeface="Amazon Ember"/>
                </a:endParaRPr>
              </a:p>
            </p:txBody>
          </p:sp>
          <p:sp>
            <p:nvSpPr>
              <p:cNvPr id="78" name="Freeform: Shape 566">
                <a:extLst>
                  <a:ext uri="{FF2B5EF4-FFF2-40B4-BE49-F238E27FC236}">
                    <a16:creationId xmlns:a16="http://schemas.microsoft.com/office/drawing/2014/main" id="{CB6410A5-BD7B-DF4A-96BD-6490858371F4}"/>
                  </a:ext>
                </a:extLst>
              </p:cNvPr>
              <p:cNvSpPr/>
              <p:nvPr/>
            </p:nvSpPr>
            <p:spPr>
              <a:xfrm>
                <a:off x="11448147" y="3987521"/>
                <a:ext cx="148048" cy="9655"/>
              </a:xfrm>
              <a:custGeom>
                <a:avLst/>
                <a:gdLst>
                  <a:gd name="connsiteX0" fmla="*/ 4828 w 148048"/>
                  <a:gd name="connsiteY0" fmla="*/ 5471 h 9655"/>
                  <a:gd name="connsiteX1" fmla="*/ 143221 w 148048"/>
                  <a:gd name="connsiteY1" fmla="*/ 4828 h 9655"/>
                </a:gdLst>
                <a:ahLst/>
                <a:cxnLst>
                  <a:cxn ang="0">
                    <a:pos x="connsiteX0" y="connsiteY0"/>
                  </a:cxn>
                  <a:cxn ang="0">
                    <a:pos x="connsiteX1" y="connsiteY1"/>
                  </a:cxn>
                </a:cxnLst>
                <a:rect l="l" t="t" r="r" b="b"/>
                <a:pathLst>
                  <a:path w="148048" h="9655">
                    <a:moveTo>
                      <a:pt x="4828" y="5471"/>
                    </a:moveTo>
                    <a:lnTo>
                      <a:pt x="143221" y="4828"/>
                    </a:lnTo>
                  </a:path>
                </a:pathLst>
              </a:custGeom>
              <a:ln w="15875" cap="flat">
                <a:solidFill>
                  <a:schemeClr val="bg1"/>
                </a:solidFill>
                <a:prstDash val="solid"/>
                <a:round/>
              </a:ln>
            </p:spPr>
            <p:txBody>
              <a:bodyPr rtlCol="0" anchor="ctr"/>
              <a:lstStyle/>
              <a:p>
                <a:pPr defTabSz="685758"/>
                <a:endParaRPr lang="en-US" sz="1324">
                  <a:solidFill>
                    <a:srgbClr val="FFFFFF"/>
                  </a:solidFill>
                  <a:latin typeface="Amazon Ember"/>
                </a:endParaRPr>
              </a:p>
            </p:txBody>
          </p:sp>
          <p:sp>
            <p:nvSpPr>
              <p:cNvPr id="79" name="Freeform: Shape 567">
                <a:extLst>
                  <a:ext uri="{FF2B5EF4-FFF2-40B4-BE49-F238E27FC236}">
                    <a16:creationId xmlns:a16="http://schemas.microsoft.com/office/drawing/2014/main" id="{79D67792-7676-404C-A733-F5F5E94A1D1E}"/>
                  </a:ext>
                </a:extLst>
              </p:cNvPr>
              <p:cNvSpPr/>
              <p:nvPr/>
            </p:nvSpPr>
            <p:spPr>
              <a:xfrm>
                <a:off x="11394323" y="3972320"/>
                <a:ext cx="41840" cy="41840"/>
              </a:xfrm>
              <a:custGeom>
                <a:avLst/>
                <a:gdLst>
                  <a:gd name="connsiteX0" fmla="*/ 4846 w 41839"/>
                  <a:gd name="connsiteY0" fmla="*/ 4965 h 41839"/>
                  <a:gd name="connsiteX1" fmla="*/ 37030 w 41839"/>
                  <a:gd name="connsiteY1" fmla="*/ 4846 h 41839"/>
                  <a:gd name="connsiteX2" fmla="*/ 37149 w 41839"/>
                  <a:gd name="connsiteY2" fmla="*/ 37030 h 41839"/>
                  <a:gd name="connsiteX3" fmla="*/ 4965 w 41839"/>
                  <a:gd name="connsiteY3" fmla="*/ 37149 h 41839"/>
                </a:gdLst>
                <a:ahLst/>
                <a:cxnLst>
                  <a:cxn ang="0">
                    <a:pos x="connsiteX0" y="connsiteY0"/>
                  </a:cxn>
                  <a:cxn ang="0">
                    <a:pos x="connsiteX1" y="connsiteY1"/>
                  </a:cxn>
                  <a:cxn ang="0">
                    <a:pos x="connsiteX2" y="connsiteY2"/>
                  </a:cxn>
                  <a:cxn ang="0">
                    <a:pos x="connsiteX3" y="connsiteY3"/>
                  </a:cxn>
                </a:cxnLst>
                <a:rect l="l" t="t" r="r" b="b"/>
                <a:pathLst>
                  <a:path w="41839" h="41839">
                    <a:moveTo>
                      <a:pt x="4846" y="4965"/>
                    </a:moveTo>
                    <a:lnTo>
                      <a:pt x="37030" y="4846"/>
                    </a:lnTo>
                    <a:lnTo>
                      <a:pt x="37149" y="37030"/>
                    </a:lnTo>
                    <a:lnTo>
                      <a:pt x="4965" y="37149"/>
                    </a:lnTo>
                    <a:close/>
                  </a:path>
                </a:pathLst>
              </a:custGeom>
              <a:noFill/>
              <a:ln w="15875" cap="flat">
                <a:solidFill>
                  <a:schemeClr val="bg1"/>
                </a:solidFill>
                <a:prstDash val="solid"/>
                <a:round/>
              </a:ln>
            </p:spPr>
            <p:txBody>
              <a:bodyPr rtlCol="0" anchor="ctr"/>
              <a:lstStyle/>
              <a:p>
                <a:pPr defTabSz="685758"/>
                <a:endParaRPr lang="en-US" sz="1324">
                  <a:solidFill>
                    <a:srgbClr val="FFFFFF"/>
                  </a:solidFill>
                  <a:latin typeface="Amazon Ember"/>
                </a:endParaRPr>
              </a:p>
            </p:txBody>
          </p:sp>
          <p:sp>
            <p:nvSpPr>
              <p:cNvPr id="80" name="Freeform: Shape 568">
                <a:extLst>
                  <a:ext uri="{FF2B5EF4-FFF2-40B4-BE49-F238E27FC236}">
                    <a16:creationId xmlns:a16="http://schemas.microsoft.com/office/drawing/2014/main" id="{66847123-97A0-9B43-B6D7-712DE95BE4AD}"/>
                  </a:ext>
                </a:extLst>
              </p:cNvPr>
              <p:cNvSpPr/>
              <p:nvPr/>
            </p:nvSpPr>
            <p:spPr>
              <a:xfrm>
                <a:off x="11447825" y="3927015"/>
                <a:ext cx="125519" cy="9655"/>
              </a:xfrm>
              <a:custGeom>
                <a:avLst/>
                <a:gdLst>
                  <a:gd name="connsiteX0" fmla="*/ 4828 w 125519"/>
                  <a:gd name="connsiteY0" fmla="*/ 5471 h 9655"/>
                  <a:gd name="connsiteX1" fmla="*/ 121335 w 125519"/>
                  <a:gd name="connsiteY1" fmla="*/ 4828 h 9655"/>
                </a:gdLst>
                <a:ahLst/>
                <a:cxnLst>
                  <a:cxn ang="0">
                    <a:pos x="connsiteX0" y="connsiteY0"/>
                  </a:cxn>
                  <a:cxn ang="0">
                    <a:pos x="connsiteX1" y="connsiteY1"/>
                  </a:cxn>
                </a:cxnLst>
                <a:rect l="l" t="t" r="r" b="b"/>
                <a:pathLst>
                  <a:path w="125519" h="9655">
                    <a:moveTo>
                      <a:pt x="4828" y="5471"/>
                    </a:moveTo>
                    <a:lnTo>
                      <a:pt x="121335" y="4828"/>
                    </a:lnTo>
                  </a:path>
                </a:pathLst>
              </a:custGeom>
              <a:ln w="15875" cap="flat">
                <a:solidFill>
                  <a:schemeClr val="bg1"/>
                </a:solidFill>
                <a:prstDash val="solid"/>
                <a:round/>
              </a:ln>
            </p:spPr>
            <p:txBody>
              <a:bodyPr rtlCol="0" anchor="ctr"/>
              <a:lstStyle/>
              <a:p>
                <a:pPr defTabSz="685758"/>
                <a:endParaRPr lang="en-US" sz="1324">
                  <a:solidFill>
                    <a:srgbClr val="FFFFFF"/>
                  </a:solidFill>
                  <a:latin typeface="Amazon Ember"/>
                </a:endParaRPr>
              </a:p>
            </p:txBody>
          </p:sp>
          <p:sp>
            <p:nvSpPr>
              <p:cNvPr id="81" name="Freeform: Shape 569">
                <a:extLst>
                  <a:ext uri="{FF2B5EF4-FFF2-40B4-BE49-F238E27FC236}">
                    <a16:creationId xmlns:a16="http://schemas.microsoft.com/office/drawing/2014/main" id="{25CA1595-01B9-1A49-98A8-0FE8FE3EC30A}"/>
                  </a:ext>
                </a:extLst>
              </p:cNvPr>
              <p:cNvSpPr/>
              <p:nvPr/>
            </p:nvSpPr>
            <p:spPr>
              <a:xfrm>
                <a:off x="11257937" y="3794415"/>
                <a:ext cx="434490" cy="9655"/>
              </a:xfrm>
              <a:custGeom>
                <a:avLst/>
                <a:gdLst>
                  <a:gd name="connsiteX0" fmla="*/ 4828 w 434490"/>
                  <a:gd name="connsiteY0" fmla="*/ 4828 h 9655"/>
                  <a:gd name="connsiteX1" fmla="*/ 430628 w 434490"/>
                  <a:gd name="connsiteY1" fmla="*/ 4828 h 9655"/>
                </a:gdLst>
                <a:ahLst/>
                <a:cxnLst>
                  <a:cxn ang="0">
                    <a:pos x="connsiteX0" y="connsiteY0"/>
                  </a:cxn>
                  <a:cxn ang="0">
                    <a:pos x="connsiteX1" y="connsiteY1"/>
                  </a:cxn>
                </a:cxnLst>
                <a:rect l="l" t="t" r="r" b="b"/>
                <a:pathLst>
                  <a:path w="434490" h="9655">
                    <a:moveTo>
                      <a:pt x="4828" y="4828"/>
                    </a:moveTo>
                    <a:lnTo>
                      <a:pt x="430628" y="4828"/>
                    </a:lnTo>
                  </a:path>
                </a:pathLst>
              </a:custGeom>
              <a:ln w="15875" cap="flat">
                <a:solidFill>
                  <a:schemeClr val="bg1"/>
                </a:solidFill>
                <a:prstDash val="solid"/>
                <a:round/>
              </a:ln>
            </p:spPr>
            <p:txBody>
              <a:bodyPr rtlCol="0" anchor="ctr"/>
              <a:lstStyle/>
              <a:p>
                <a:pPr defTabSz="685758"/>
                <a:endParaRPr lang="en-US" sz="1324">
                  <a:solidFill>
                    <a:srgbClr val="FFFFFF"/>
                  </a:solidFill>
                  <a:latin typeface="Amazon Ember"/>
                </a:endParaRPr>
              </a:p>
            </p:txBody>
          </p:sp>
          <p:sp>
            <p:nvSpPr>
              <p:cNvPr id="82" name="Freeform: Shape 570">
                <a:extLst>
                  <a:ext uri="{FF2B5EF4-FFF2-40B4-BE49-F238E27FC236}">
                    <a16:creationId xmlns:a16="http://schemas.microsoft.com/office/drawing/2014/main" id="{12995FF9-7EBE-E541-AD86-810C11FABA44}"/>
                  </a:ext>
                </a:extLst>
              </p:cNvPr>
              <p:cNvSpPr/>
              <p:nvPr/>
            </p:nvSpPr>
            <p:spPr>
              <a:xfrm>
                <a:off x="11257615" y="3738414"/>
                <a:ext cx="434490" cy="321845"/>
              </a:xfrm>
              <a:custGeom>
                <a:avLst/>
                <a:gdLst>
                  <a:gd name="connsiteX0" fmla="*/ 430950 w 434490"/>
                  <a:gd name="connsiteY0" fmla="*/ 65013 h 321844"/>
                  <a:gd name="connsiteX1" fmla="*/ 431272 w 434490"/>
                  <a:gd name="connsiteY1" fmla="*/ 13839 h 321844"/>
                  <a:gd name="connsiteX2" fmla="*/ 422260 w 434490"/>
                  <a:gd name="connsiteY2" fmla="*/ 4828 h 321844"/>
                  <a:gd name="connsiteX3" fmla="*/ 13839 w 434490"/>
                  <a:gd name="connsiteY3" fmla="*/ 4828 h 321844"/>
                  <a:gd name="connsiteX4" fmla="*/ 4828 w 434490"/>
                  <a:gd name="connsiteY4" fmla="*/ 13839 h 321844"/>
                  <a:gd name="connsiteX5" fmla="*/ 4828 w 434490"/>
                  <a:gd name="connsiteY5" fmla="*/ 311224 h 321844"/>
                  <a:gd name="connsiteX6" fmla="*/ 13839 w 434490"/>
                  <a:gd name="connsiteY6" fmla="*/ 320235 h 321844"/>
                  <a:gd name="connsiteX7" fmla="*/ 422582 w 434490"/>
                  <a:gd name="connsiteY7" fmla="*/ 320235 h 321844"/>
                  <a:gd name="connsiteX8" fmla="*/ 431593 w 434490"/>
                  <a:gd name="connsiteY8" fmla="*/ 311224 h 321844"/>
                  <a:gd name="connsiteX9" fmla="*/ 431593 w 434490"/>
                  <a:gd name="connsiteY9" fmla="*/ 289016 h 32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4490" h="321844">
                    <a:moveTo>
                      <a:pt x="430950" y="65013"/>
                    </a:moveTo>
                    <a:lnTo>
                      <a:pt x="431272" y="13839"/>
                    </a:lnTo>
                    <a:cubicBezTo>
                      <a:pt x="431272" y="9012"/>
                      <a:pt x="427410" y="4828"/>
                      <a:pt x="422260" y="4828"/>
                    </a:cubicBezTo>
                    <a:lnTo>
                      <a:pt x="13839" y="4828"/>
                    </a:lnTo>
                    <a:cubicBezTo>
                      <a:pt x="9012" y="4828"/>
                      <a:pt x="4828" y="8690"/>
                      <a:pt x="4828" y="13839"/>
                    </a:cubicBezTo>
                    <a:lnTo>
                      <a:pt x="4828" y="311224"/>
                    </a:lnTo>
                    <a:cubicBezTo>
                      <a:pt x="4828" y="316051"/>
                      <a:pt x="8690" y="320235"/>
                      <a:pt x="13839" y="320235"/>
                    </a:cubicBezTo>
                    <a:lnTo>
                      <a:pt x="422582" y="320235"/>
                    </a:lnTo>
                    <a:cubicBezTo>
                      <a:pt x="427410" y="320235"/>
                      <a:pt x="431593" y="316373"/>
                      <a:pt x="431593" y="311224"/>
                    </a:cubicBezTo>
                    <a:lnTo>
                      <a:pt x="431593" y="289016"/>
                    </a:lnTo>
                  </a:path>
                </a:pathLst>
              </a:custGeom>
              <a:noFill/>
              <a:ln w="15875" cap="flat">
                <a:solidFill>
                  <a:schemeClr val="bg1"/>
                </a:solidFill>
                <a:prstDash val="solid"/>
                <a:round/>
              </a:ln>
            </p:spPr>
            <p:txBody>
              <a:bodyPr rtlCol="0" anchor="ctr"/>
              <a:lstStyle/>
              <a:p>
                <a:pPr defTabSz="685758"/>
                <a:endParaRPr lang="en-US" sz="1324">
                  <a:solidFill>
                    <a:srgbClr val="FFFFFF"/>
                  </a:solidFill>
                  <a:latin typeface="Amazon Ember"/>
                </a:endParaRPr>
              </a:p>
            </p:txBody>
          </p:sp>
        </p:grpSp>
      </p:grpSp>
    </p:spTree>
    <p:extLst>
      <p:ext uri="{BB962C8B-B14F-4D97-AF65-F5344CB8AC3E}">
        <p14:creationId xmlns:p14="http://schemas.microsoft.com/office/powerpoint/2010/main" val="1459504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12"/>
                                        </p:tgtEl>
                                        <p:attrNameLst>
                                          <p:attrName>style.visibility</p:attrName>
                                        </p:attrNameLst>
                                      </p:cBhvr>
                                      <p:to>
                                        <p:strVal val="visible"/>
                                      </p:to>
                                    </p:set>
                                    <p:animEffect transition="in" filter="fade">
                                      <p:cBhvr>
                                        <p:cTn id="10" dur="500"/>
                                        <p:tgtEl>
                                          <p:spTgt spid="112"/>
                                        </p:tgtEl>
                                      </p:cBhvr>
                                    </p:animEffect>
                                  </p:childTnLst>
                                </p:cTn>
                              </p:par>
                              <p:par>
                                <p:cTn id="11" presetID="35" presetClass="path" presetSubtype="0" decel="100000" fill="hold" grpId="1" nodeType="withEffect">
                                  <p:stCondLst>
                                    <p:cond delay="100"/>
                                  </p:stCondLst>
                                  <p:childTnLst>
                                    <p:animMotion origin="layout" path="M -3.125E-7 -2.96296E-6 L -3.125E-7 0.01505 " pathEditMode="relative" rAng="0" ptsTypes="AA">
                                      <p:cBhvr>
                                        <p:cTn id="12" dur="500" spd="-100000" fill="hold"/>
                                        <p:tgtEl>
                                          <p:spTgt spid="112"/>
                                        </p:tgtEl>
                                        <p:attrNameLst>
                                          <p:attrName>ppt_x</p:attrName>
                                          <p:attrName>ppt_y</p:attrName>
                                        </p:attrNameLst>
                                      </p:cBhvr>
                                      <p:rCtr x="0" y="752"/>
                                    </p:animMotion>
                                  </p:childTnLst>
                                </p:cTn>
                              </p:par>
                              <p:par>
                                <p:cTn id="13" presetID="10" presetClass="entr" presetSubtype="0" fill="hold" grpId="0" nodeType="withEffect">
                                  <p:stCondLst>
                                    <p:cond delay="30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500"/>
                                        <p:tgtEl>
                                          <p:spTgt spid="48"/>
                                        </p:tgtEl>
                                      </p:cBhvr>
                                    </p:animEffect>
                                  </p:childTnLst>
                                </p:cTn>
                              </p:par>
                              <p:par>
                                <p:cTn id="16" presetID="35" presetClass="path" presetSubtype="0" decel="100000" fill="hold" grpId="1" nodeType="withEffect">
                                  <p:stCondLst>
                                    <p:cond delay="300"/>
                                  </p:stCondLst>
                                  <p:childTnLst>
                                    <p:animMotion origin="layout" path="M 0 -2.96296E-6 L 0 -0.0135 " pathEditMode="relative" rAng="0" ptsTypes="AA">
                                      <p:cBhvr>
                                        <p:cTn id="17" dur="500" spd="-100000" fill="hold"/>
                                        <p:tgtEl>
                                          <p:spTgt spid="48"/>
                                        </p:tgtEl>
                                        <p:attrNameLst>
                                          <p:attrName>ppt_x</p:attrName>
                                          <p:attrName>ppt_y</p:attrName>
                                        </p:attrNameLst>
                                      </p:cBhvr>
                                      <p:rCtr x="0" y="-675"/>
                                    </p:animMotion>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35" presetClass="path" presetSubtype="0" decel="100000" fill="hold" nodeType="withEffect">
                                  <p:stCondLst>
                                    <p:cond delay="0"/>
                                  </p:stCondLst>
                                  <p:childTnLst>
                                    <p:animMotion origin="layout" path="M -2.5E-6 1.23457E-6 L -2.5E-6 0.01512 " pathEditMode="relative" rAng="0" ptsTypes="AA">
                                      <p:cBhvr>
                                        <p:cTn id="22" dur="500" spd="-100000" fill="hold"/>
                                        <p:tgtEl>
                                          <p:spTgt spid="9"/>
                                        </p:tgtEl>
                                        <p:attrNameLst>
                                          <p:attrName>ppt_x</p:attrName>
                                          <p:attrName>ppt_y</p:attrName>
                                        </p:attrNameLst>
                                      </p:cBhvr>
                                      <p:rCtr x="0" y="741"/>
                                    </p:animMotion>
                                  </p:childTnLst>
                                </p:cTn>
                              </p:par>
                              <p:par>
                                <p:cTn id="23" presetID="10" presetClass="entr" presetSubtype="0" fill="hold" nodeType="withEffect">
                                  <p:stCondLst>
                                    <p:cond delay="10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35" presetClass="path" presetSubtype="0" decel="100000" fill="hold" nodeType="withEffect">
                                  <p:stCondLst>
                                    <p:cond delay="100"/>
                                  </p:stCondLst>
                                  <p:childTnLst>
                                    <p:animMotion origin="layout" path="M 1.38889E-6 8.64198E-7 L 1.38889E-6 0.01512 " pathEditMode="relative" rAng="0" ptsTypes="AA">
                                      <p:cBhvr>
                                        <p:cTn id="27" dur="500" spd="-100000" fill="hold"/>
                                        <p:tgtEl>
                                          <p:spTgt spid="8"/>
                                        </p:tgtEl>
                                        <p:attrNameLst>
                                          <p:attrName>ppt_x</p:attrName>
                                          <p:attrName>ppt_y</p:attrName>
                                        </p:attrNameLst>
                                      </p:cBhvr>
                                      <p:rCtr x="0" y="741"/>
                                    </p:animMotion>
                                  </p:childTnLst>
                                </p:cTn>
                              </p:par>
                              <p:par>
                                <p:cTn id="28" presetID="10" presetClass="entr" presetSubtype="0" fill="hold" nodeType="withEffect">
                                  <p:stCondLst>
                                    <p:cond delay="20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35" presetClass="path" presetSubtype="0" decel="100000" fill="hold" nodeType="withEffect">
                                  <p:stCondLst>
                                    <p:cond delay="200"/>
                                  </p:stCondLst>
                                  <p:childTnLst>
                                    <p:animMotion origin="layout" path="M -4.44444E-6 -4.93827E-7 L -4.44444E-6 0.01512 " pathEditMode="relative" rAng="0" ptsTypes="AA">
                                      <p:cBhvr>
                                        <p:cTn id="32" dur="500" spd="-100000" fill="hold"/>
                                        <p:tgtEl>
                                          <p:spTgt spid="11"/>
                                        </p:tgtEl>
                                        <p:attrNameLst>
                                          <p:attrName>ppt_x</p:attrName>
                                          <p:attrName>ppt_y</p:attrName>
                                        </p:attrNameLst>
                                      </p:cBhvr>
                                      <p:rCtr x="0" y="7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112" grpId="0"/>
      <p:bldP spid="112" grpId="1"/>
      <p:bldP spid="48" grpId="0"/>
      <p:bldP spid="48"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ED2417C-A308-524D-8589-0FFBE69ABFC7}"/>
              </a:ext>
            </a:extLst>
          </p:cNvPr>
          <p:cNvSpPr/>
          <p:nvPr/>
        </p:nvSpPr>
        <p:spPr>
          <a:xfrm>
            <a:off x="390647" y="916484"/>
            <a:ext cx="8222456" cy="400110"/>
          </a:xfrm>
          <a:prstGeom prst="rect">
            <a:avLst/>
          </a:prstGeom>
        </p:spPr>
        <p:txBody>
          <a:bodyPr wrap="square">
            <a:spAutoFit/>
          </a:bodyPr>
          <a:lstStyle/>
          <a:p>
            <a:pPr marL="6350">
              <a:spcBef>
                <a:spcPts val="3600"/>
              </a:spcBef>
            </a:pPr>
            <a:r>
              <a:rPr lang="en-US" sz="2000" b="1" dirty="0">
                <a:solidFill>
                  <a:schemeClr val="bg1">
                    <a:lumMod val="50000"/>
                  </a:schemeClr>
                </a:solidFill>
                <a:latin typeface="Amazon Ember Regular"/>
              </a:rPr>
              <a:t>2. </a:t>
            </a:r>
            <a:r>
              <a:rPr lang="en-US" sz="2000" dirty="0">
                <a:solidFill>
                  <a:schemeClr val="bg1">
                    <a:lumMod val="50000"/>
                  </a:schemeClr>
                </a:solidFill>
                <a:latin typeface="Amazon Ember Regular"/>
              </a:rPr>
              <a:t>Why migrate to the cloud</a:t>
            </a:r>
          </a:p>
        </p:txBody>
      </p:sp>
      <p:sp>
        <p:nvSpPr>
          <p:cNvPr id="32" name="Rectangle 31">
            <a:extLst>
              <a:ext uri="{FF2B5EF4-FFF2-40B4-BE49-F238E27FC236}">
                <a16:creationId xmlns:a16="http://schemas.microsoft.com/office/drawing/2014/main" id="{DFEA4FFE-33AD-274B-8BA8-192D77E1E437}"/>
              </a:ext>
            </a:extLst>
          </p:cNvPr>
          <p:cNvSpPr/>
          <p:nvPr/>
        </p:nvSpPr>
        <p:spPr>
          <a:xfrm>
            <a:off x="390647" y="1921373"/>
            <a:ext cx="8222456" cy="400110"/>
          </a:xfrm>
          <a:prstGeom prst="rect">
            <a:avLst/>
          </a:prstGeom>
        </p:spPr>
        <p:txBody>
          <a:bodyPr wrap="square">
            <a:spAutoFit/>
          </a:bodyPr>
          <a:lstStyle/>
          <a:p>
            <a:pPr marL="6350" lvl="0">
              <a:spcBef>
                <a:spcPts val="3600"/>
              </a:spcBef>
            </a:pPr>
            <a:r>
              <a:rPr lang="en-US" sz="2000" b="1" dirty="0">
                <a:solidFill>
                  <a:schemeClr val="bg1">
                    <a:lumMod val="50000"/>
                  </a:schemeClr>
                </a:solidFill>
                <a:latin typeface="Amazon Ember Regular"/>
              </a:rPr>
              <a:t>4. </a:t>
            </a:r>
            <a:r>
              <a:rPr lang="en-US" sz="2000" dirty="0">
                <a:solidFill>
                  <a:schemeClr val="bg1">
                    <a:lumMod val="50000"/>
                  </a:schemeClr>
                </a:solidFill>
                <a:latin typeface="Amazon Ember Regular"/>
              </a:rPr>
              <a:t>Benefits of AWS for Windows workloads</a:t>
            </a:r>
          </a:p>
        </p:txBody>
      </p:sp>
      <p:sp>
        <p:nvSpPr>
          <p:cNvPr id="34" name="Rectangle 33">
            <a:extLst>
              <a:ext uri="{FF2B5EF4-FFF2-40B4-BE49-F238E27FC236}">
                <a16:creationId xmlns:a16="http://schemas.microsoft.com/office/drawing/2014/main" id="{40008E3C-9042-2A4F-86F2-FF445EFC16EF}"/>
              </a:ext>
            </a:extLst>
          </p:cNvPr>
          <p:cNvSpPr/>
          <p:nvPr/>
        </p:nvSpPr>
        <p:spPr>
          <a:xfrm>
            <a:off x="390647" y="2415912"/>
            <a:ext cx="8222456" cy="400110"/>
          </a:xfrm>
          <a:prstGeom prst="rect">
            <a:avLst/>
          </a:prstGeom>
        </p:spPr>
        <p:txBody>
          <a:bodyPr wrap="square">
            <a:spAutoFit/>
          </a:bodyPr>
          <a:lstStyle/>
          <a:p>
            <a:pPr marL="6350" lvl="0">
              <a:spcBef>
                <a:spcPts val="3600"/>
              </a:spcBef>
            </a:pPr>
            <a:r>
              <a:rPr lang="en-US" sz="2000" b="1" dirty="0">
                <a:solidFill>
                  <a:schemeClr val="bg1">
                    <a:lumMod val="50000"/>
                  </a:schemeClr>
                </a:solidFill>
                <a:latin typeface="Amazon Ember Regular"/>
              </a:rPr>
              <a:t>5. </a:t>
            </a:r>
            <a:r>
              <a:rPr lang="en-US" sz="2000" dirty="0">
                <a:solidFill>
                  <a:schemeClr val="bg1">
                    <a:lumMod val="50000"/>
                  </a:schemeClr>
                </a:solidFill>
                <a:latin typeface="Amazon Ember Regular"/>
              </a:rPr>
              <a:t>Flexible licensing options</a:t>
            </a:r>
          </a:p>
        </p:txBody>
      </p:sp>
      <p:sp>
        <p:nvSpPr>
          <p:cNvPr id="36" name="Rectangle 35">
            <a:extLst>
              <a:ext uri="{FF2B5EF4-FFF2-40B4-BE49-F238E27FC236}">
                <a16:creationId xmlns:a16="http://schemas.microsoft.com/office/drawing/2014/main" id="{A6D582BC-5BE2-CA42-842B-6E0583F0180B}"/>
              </a:ext>
            </a:extLst>
          </p:cNvPr>
          <p:cNvSpPr/>
          <p:nvPr/>
        </p:nvSpPr>
        <p:spPr>
          <a:xfrm>
            <a:off x="390647" y="2940757"/>
            <a:ext cx="8222456" cy="400110"/>
          </a:xfrm>
          <a:prstGeom prst="rect">
            <a:avLst/>
          </a:prstGeom>
        </p:spPr>
        <p:txBody>
          <a:bodyPr wrap="square">
            <a:spAutoFit/>
          </a:bodyPr>
          <a:lstStyle/>
          <a:p>
            <a:pPr marL="6350" lvl="0">
              <a:spcBef>
                <a:spcPts val="3600"/>
              </a:spcBef>
            </a:pPr>
            <a:r>
              <a:rPr lang="en-US" sz="2000" b="1" dirty="0">
                <a:solidFill>
                  <a:srgbClr val="FF9900"/>
                </a:solidFill>
                <a:latin typeface="Amazon Ember Regular"/>
              </a:rPr>
              <a:t>6. </a:t>
            </a:r>
            <a:r>
              <a:rPr lang="en-US" sz="2000" dirty="0">
                <a:solidFill>
                  <a:srgbClr val="FFFFFF"/>
                </a:solidFill>
                <a:latin typeface="Amazon Ember Regular"/>
              </a:rPr>
              <a:t>Jumpstart cloud migration</a:t>
            </a:r>
          </a:p>
        </p:txBody>
      </p:sp>
      <p:sp>
        <p:nvSpPr>
          <p:cNvPr id="38" name="Rectangle 37">
            <a:extLst>
              <a:ext uri="{FF2B5EF4-FFF2-40B4-BE49-F238E27FC236}">
                <a16:creationId xmlns:a16="http://schemas.microsoft.com/office/drawing/2014/main" id="{C0530590-26F2-8E48-8277-FDCF3334E597}"/>
              </a:ext>
            </a:extLst>
          </p:cNvPr>
          <p:cNvSpPr/>
          <p:nvPr/>
        </p:nvSpPr>
        <p:spPr>
          <a:xfrm>
            <a:off x="390647" y="3467751"/>
            <a:ext cx="8222456" cy="400110"/>
          </a:xfrm>
          <a:prstGeom prst="rect">
            <a:avLst/>
          </a:prstGeom>
        </p:spPr>
        <p:txBody>
          <a:bodyPr wrap="square">
            <a:spAutoFit/>
          </a:bodyPr>
          <a:lstStyle/>
          <a:p>
            <a:pPr marL="6350" lvl="0">
              <a:spcBef>
                <a:spcPts val="3600"/>
              </a:spcBef>
            </a:pPr>
            <a:r>
              <a:rPr lang="en-US" sz="2000" b="1" dirty="0">
                <a:solidFill>
                  <a:schemeClr val="bg1">
                    <a:lumMod val="50000"/>
                  </a:schemeClr>
                </a:solidFill>
                <a:latin typeface="Amazon Ember Regular"/>
              </a:rPr>
              <a:t>7. </a:t>
            </a:r>
            <a:r>
              <a:rPr lang="en-US" sz="2000" dirty="0">
                <a:solidFill>
                  <a:schemeClr val="bg1">
                    <a:lumMod val="50000"/>
                  </a:schemeClr>
                </a:solidFill>
                <a:latin typeface="Amazon Ember Regular"/>
              </a:rPr>
              <a:t>Migration tools &amp; programs</a:t>
            </a:r>
          </a:p>
        </p:txBody>
      </p:sp>
      <p:pic>
        <p:nvPicPr>
          <p:cNvPr id="6" name="Picture 5">
            <a:extLst>
              <a:ext uri="{FF2B5EF4-FFF2-40B4-BE49-F238E27FC236}">
                <a16:creationId xmlns:a16="http://schemas.microsoft.com/office/drawing/2014/main" id="{076BBBFD-7226-6445-8329-251C30666A4F}"/>
              </a:ext>
            </a:extLst>
          </p:cNvPr>
          <p:cNvPicPr>
            <a:picLocks noChangeAspect="1"/>
          </p:cNvPicPr>
          <p:nvPr/>
        </p:nvPicPr>
        <p:blipFill>
          <a:blip r:embed="rId3"/>
          <a:stretch>
            <a:fillRect/>
          </a:stretch>
        </p:blipFill>
        <p:spPr>
          <a:xfrm>
            <a:off x="7768359" y="238562"/>
            <a:ext cx="949614" cy="542338"/>
          </a:xfrm>
          <a:prstGeom prst="rect">
            <a:avLst/>
          </a:prstGeom>
        </p:spPr>
      </p:pic>
      <p:sp>
        <p:nvSpPr>
          <p:cNvPr id="8" name="Rectangle 7">
            <a:extLst>
              <a:ext uri="{FF2B5EF4-FFF2-40B4-BE49-F238E27FC236}">
                <a16:creationId xmlns:a16="http://schemas.microsoft.com/office/drawing/2014/main" id="{6EE3BA29-24AA-0547-BD6D-F799EE24B784}"/>
              </a:ext>
            </a:extLst>
          </p:cNvPr>
          <p:cNvSpPr/>
          <p:nvPr/>
        </p:nvSpPr>
        <p:spPr>
          <a:xfrm>
            <a:off x="390647" y="309676"/>
            <a:ext cx="8222456" cy="400110"/>
          </a:xfrm>
          <a:prstGeom prst="rect">
            <a:avLst/>
          </a:prstGeom>
        </p:spPr>
        <p:txBody>
          <a:bodyPr wrap="square">
            <a:spAutoFit/>
          </a:bodyPr>
          <a:lstStyle/>
          <a:p>
            <a:pPr marL="6350">
              <a:spcBef>
                <a:spcPts val="3600"/>
              </a:spcBef>
            </a:pPr>
            <a:r>
              <a:rPr lang="en-US" sz="2000" b="1" dirty="0">
                <a:solidFill>
                  <a:schemeClr val="bg1">
                    <a:lumMod val="50000"/>
                  </a:schemeClr>
                </a:solidFill>
                <a:latin typeface="Amazon Ember Regular"/>
              </a:rPr>
              <a:t>1. </a:t>
            </a:r>
            <a:r>
              <a:rPr lang="en-US" sz="2000" dirty="0">
                <a:solidFill>
                  <a:schemeClr val="bg1">
                    <a:lumMod val="50000"/>
                  </a:schemeClr>
                </a:solidFill>
                <a:latin typeface="Amazon Ember Regular"/>
              </a:rPr>
              <a:t>Infrastructure Modernization Challenges</a:t>
            </a:r>
          </a:p>
        </p:txBody>
      </p:sp>
      <p:sp>
        <p:nvSpPr>
          <p:cNvPr id="9" name="Rectangle 8">
            <a:extLst>
              <a:ext uri="{FF2B5EF4-FFF2-40B4-BE49-F238E27FC236}">
                <a16:creationId xmlns:a16="http://schemas.microsoft.com/office/drawing/2014/main" id="{B5EA5E56-A6BD-0C46-A6EC-52002455FFFE}"/>
              </a:ext>
            </a:extLst>
          </p:cNvPr>
          <p:cNvSpPr/>
          <p:nvPr/>
        </p:nvSpPr>
        <p:spPr>
          <a:xfrm>
            <a:off x="390647" y="1441329"/>
            <a:ext cx="8222456" cy="400110"/>
          </a:xfrm>
          <a:prstGeom prst="rect">
            <a:avLst/>
          </a:prstGeom>
        </p:spPr>
        <p:txBody>
          <a:bodyPr wrap="square">
            <a:spAutoFit/>
          </a:bodyPr>
          <a:lstStyle/>
          <a:p>
            <a:pPr marL="6350" lvl="0">
              <a:spcBef>
                <a:spcPts val="3600"/>
              </a:spcBef>
            </a:pPr>
            <a:r>
              <a:rPr lang="en-US" sz="2000" b="1" dirty="0">
                <a:solidFill>
                  <a:schemeClr val="bg1">
                    <a:lumMod val="50000"/>
                  </a:schemeClr>
                </a:solidFill>
                <a:latin typeface="Amazon Ember Regular"/>
              </a:rPr>
              <a:t>3. </a:t>
            </a:r>
            <a:r>
              <a:rPr lang="en-US" sz="2000" dirty="0">
                <a:solidFill>
                  <a:schemeClr val="bg1">
                    <a:lumMod val="50000"/>
                  </a:schemeClr>
                </a:solidFill>
                <a:latin typeface="Amazon Ember Regular"/>
              </a:rPr>
              <a:t>Migration Vs Hybrid Approach</a:t>
            </a:r>
          </a:p>
        </p:txBody>
      </p:sp>
    </p:spTree>
    <p:extLst>
      <p:ext uri="{BB962C8B-B14F-4D97-AF65-F5344CB8AC3E}">
        <p14:creationId xmlns:p14="http://schemas.microsoft.com/office/powerpoint/2010/main" val="968716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DF8359-EDE9-014B-A91F-786E938AABED}"/>
              </a:ext>
            </a:extLst>
          </p:cNvPr>
          <p:cNvSpPr>
            <a:spLocks noGrp="1"/>
          </p:cNvSpPr>
          <p:nvPr>
            <p:ph type="body" sz="quarter" idx="10"/>
          </p:nvPr>
        </p:nvSpPr>
        <p:spPr/>
        <p:txBody>
          <a:bodyPr/>
          <a:lstStyle/>
          <a:p>
            <a:r>
              <a:rPr lang="en-US" dirty="0">
                <a:solidFill>
                  <a:schemeClr val="bg1"/>
                </a:solidFill>
              </a:rPr>
              <a:t>2nd Watch Packages to move to the Cloud </a:t>
            </a:r>
          </a:p>
        </p:txBody>
      </p:sp>
    </p:spTree>
    <p:extLst>
      <p:ext uri="{BB962C8B-B14F-4D97-AF65-F5344CB8AC3E}">
        <p14:creationId xmlns:p14="http://schemas.microsoft.com/office/powerpoint/2010/main" val="40272258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ED2417C-A308-524D-8589-0FFBE69ABFC7}"/>
              </a:ext>
            </a:extLst>
          </p:cNvPr>
          <p:cNvSpPr/>
          <p:nvPr/>
        </p:nvSpPr>
        <p:spPr>
          <a:xfrm>
            <a:off x="390647" y="916484"/>
            <a:ext cx="8222456" cy="400110"/>
          </a:xfrm>
          <a:prstGeom prst="rect">
            <a:avLst/>
          </a:prstGeom>
        </p:spPr>
        <p:txBody>
          <a:bodyPr wrap="square">
            <a:spAutoFit/>
          </a:bodyPr>
          <a:lstStyle/>
          <a:p>
            <a:pPr marL="6350">
              <a:spcBef>
                <a:spcPts val="3600"/>
              </a:spcBef>
            </a:pPr>
            <a:r>
              <a:rPr lang="en-US" sz="2000" b="1" dirty="0">
                <a:solidFill>
                  <a:schemeClr val="bg1">
                    <a:lumMod val="50000"/>
                  </a:schemeClr>
                </a:solidFill>
                <a:latin typeface="Amazon Ember Regular"/>
              </a:rPr>
              <a:t>2. </a:t>
            </a:r>
            <a:r>
              <a:rPr lang="en-US" sz="2000" dirty="0">
                <a:solidFill>
                  <a:schemeClr val="bg1">
                    <a:lumMod val="50000"/>
                  </a:schemeClr>
                </a:solidFill>
                <a:latin typeface="Amazon Ember Regular"/>
              </a:rPr>
              <a:t>Why migrate to the cloud</a:t>
            </a:r>
          </a:p>
        </p:txBody>
      </p:sp>
      <p:sp>
        <p:nvSpPr>
          <p:cNvPr id="32" name="Rectangle 31">
            <a:extLst>
              <a:ext uri="{FF2B5EF4-FFF2-40B4-BE49-F238E27FC236}">
                <a16:creationId xmlns:a16="http://schemas.microsoft.com/office/drawing/2014/main" id="{DFEA4FFE-33AD-274B-8BA8-192D77E1E437}"/>
              </a:ext>
            </a:extLst>
          </p:cNvPr>
          <p:cNvSpPr/>
          <p:nvPr/>
        </p:nvSpPr>
        <p:spPr>
          <a:xfrm>
            <a:off x="390647" y="1921373"/>
            <a:ext cx="8222456" cy="400110"/>
          </a:xfrm>
          <a:prstGeom prst="rect">
            <a:avLst/>
          </a:prstGeom>
        </p:spPr>
        <p:txBody>
          <a:bodyPr wrap="square">
            <a:spAutoFit/>
          </a:bodyPr>
          <a:lstStyle/>
          <a:p>
            <a:pPr marL="6350" lvl="0">
              <a:spcBef>
                <a:spcPts val="3600"/>
              </a:spcBef>
            </a:pPr>
            <a:r>
              <a:rPr lang="en-US" sz="2000" b="1" dirty="0">
                <a:solidFill>
                  <a:schemeClr val="bg1">
                    <a:lumMod val="50000"/>
                  </a:schemeClr>
                </a:solidFill>
                <a:latin typeface="Amazon Ember Regular"/>
              </a:rPr>
              <a:t>4. </a:t>
            </a:r>
            <a:r>
              <a:rPr lang="en-US" sz="2000" dirty="0">
                <a:solidFill>
                  <a:schemeClr val="bg1">
                    <a:lumMod val="50000"/>
                  </a:schemeClr>
                </a:solidFill>
                <a:latin typeface="Amazon Ember Regular"/>
              </a:rPr>
              <a:t>Benefits of AWS for Windows workloads</a:t>
            </a:r>
          </a:p>
        </p:txBody>
      </p:sp>
      <p:sp>
        <p:nvSpPr>
          <p:cNvPr id="34" name="Rectangle 33">
            <a:extLst>
              <a:ext uri="{FF2B5EF4-FFF2-40B4-BE49-F238E27FC236}">
                <a16:creationId xmlns:a16="http://schemas.microsoft.com/office/drawing/2014/main" id="{40008E3C-9042-2A4F-86F2-FF445EFC16EF}"/>
              </a:ext>
            </a:extLst>
          </p:cNvPr>
          <p:cNvSpPr/>
          <p:nvPr/>
        </p:nvSpPr>
        <p:spPr>
          <a:xfrm>
            <a:off x="390647" y="2415912"/>
            <a:ext cx="8222456" cy="400110"/>
          </a:xfrm>
          <a:prstGeom prst="rect">
            <a:avLst/>
          </a:prstGeom>
        </p:spPr>
        <p:txBody>
          <a:bodyPr wrap="square">
            <a:spAutoFit/>
          </a:bodyPr>
          <a:lstStyle/>
          <a:p>
            <a:pPr marL="6350" lvl="0">
              <a:spcBef>
                <a:spcPts val="3600"/>
              </a:spcBef>
            </a:pPr>
            <a:r>
              <a:rPr lang="en-US" sz="2000" b="1" dirty="0">
                <a:solidFill>
                  <a:schemeClr val="bg1">
                    <a:lumMod val="50000"/>
                  </a:schemeClr>
                </a:solidFill>
                <a:latin typeface="Amazon Ember Regular"/>
              </a:rPr>
              <a:t>5. </a:t>
            </a:r>
            <a:r>
              <a:rPr lang="en-US" sz="2000" dirty="0">
                <a:solidFill>
                  <a:schemeClr val="bg1">
                    <a:lumMod val="50000"/>
                  </a:schemeClr>
                </a:solidFill>
                <a:latin typeface="Amazon Ember Regular"/>
              </a:rPr>
              <a:t>Flexible licensing options</a:t>
            </a:r>
          </a:p>
        </p:txBody>
      </p:sp>
      <p:sp>
        <p:nvSpPr>
          <p:cNvPr id="36" name="Rectangle 35">
            <a:extLst>
              <a:ext uri="{FF2B5EF4-FFF2-40B4-BE49-F238E27FC236}">
                <a16:creationId xmlns:a16="http://schemas.microsoft.com/office/drawing/2014/main" id="{A6D582BC-5BE2-CA42-842B-6E0583F0180B}"/>
              </a:ext>
            </a:extLst>
          </p:cNvPr>
          <p:cNvSpPr/>
          <p:nvPr/>
        </p:nvSpPr>
        <p:spPr>
          <a:xfrm>
            <a:off x="390647" y="2940757"/>
            <a:ext cx="8222456" cy="400110"/>
          </a:xfrm>
          <a:prstGeom prst="rect">
            <a:avLst/>
          </a:prstGeom>
        </p:spPr>
        <p:txBody>
          <a:bodyPr wrap="square">
            <a:spAutoFit/>
          </a:bodyPr>
          <a:lstStyle/>
          <a:p>
            <a:pPr marL="6350" lvl="0">
              <a:spcBef>
                <a:spcPts val="3600"/>
              </a:spcBef>
            </a:pPr>
            <a:r>
              <a:rPr lang="en-US" sz="2000" b="1" dirty="0">
                <a:solidFill>
                  <a:schemeClr val="bg1">
                    <a:lumMod val="50000"/>
                  </a:schemeClr>
                </a:solidFill>
                <a:latin typeface="Amazon Ember Regular"/>
              </a:rPr>
              <a:t>6. </a:t>
            </a:r>
            <a:r>
              <a:rPr lang="en-US" sz="2000" dirty="0">
                <a:solidFill>
                  <a:schemeClr val="bg1">
                    <a:lumMod val="50000"/>
                  </a:schemeClr>
                </a:solidFill>
                <a:latin typeface="Amazon Ember Regular"/>
              </a:rPr>
              <a:t>Jumpstart cloud migration</a:t>
            </a:r>
          </a:p>
        </p:txBody>
      </p:sp>
      <p:sp>
        <p:nvSpPr>
          <p:cNvPr id="38" name="Rectangle 37">
            <a:extLst>
              <a:ext uri="{FF2B5EF4-FFF2-40B4-BE49-F238E27FC236}">
                <a16:creationId xmlns:a16="http://schemas.microsoft.com/office/drawing/2014/main" id="{C0530590-26F2-8E48-8277-FDCF3334E597}"/>
              </a:ext>
            </a:extLst>
          </p:cNvPr>
          <p:cNvSpPr/>
          <p:nvPr/>
        </p:nvSpPr>
        <p:spPr>
          <a:xfrm>
            <a:off x="390647" y="3467751"/>
            <a:ext cx="8222456" cy="400110"/>
          </a:xfrm>
          <a:prstGeom prst="rect">
            <a:avLst/>
          </a:prstGeom>
        </p:spPr>
        <p:txBody>
          <a:bodyPr wrap="square">
            <a:spAutoFit/>
          </a:bodyPr>
          <a:lstStyle/>
          <a:p>
            <a:pPr marL="6350" lvl="0">
              <a:spcBef>
                <a:spcPts val="3600"/>
              </a:spcBef>
            </a:pPr>
            <a:r>
              <a:rPr lang="en-US" sz="2000" b="1" dirty="0">
                <a:solidFill>
                  <a:srgbClr val="FF9900"/>
                </a:solidFill>
                <a:latin typeface="Amazon Ember Regular"/>
              </a:rPr>
              <a:t>7. </a:t>
            </a:r>
            <a:r>
              <a:rPr lang="en-US" sz="2000" dirty="0">
                <a:solidFill>
                  <a:srgbClr val="FFFFFF"/>
                </a:solidFill>
                <a:latin typeface="Amazon Ember Regular"/>
              </a:rPr>
              <a:t>Migration tools &amp; programs</a:t>
            </a:r>
          </a:p>
        </p:txBody>
      </p:sp>
      <p:pic>
        <p:nvPicPr>
          <p:cNvPr id="6" name="Picture 5">
            <a:extLst>
              <a:ext uri="{FF2B5EF4-FFF2-40B4-BE49-F238E27FC236}">
                <a16:creationId xmlns:a16="http://schemas.microsoft.com/office/drawing/2014/main" id="{076BBBFD-7226-6445-8329-251C30666A4F}"/>
              </a:ext>
            </a:extLst>
          </p:cNvPr>
          <p:cNvPicPr>
            <a:picLocks noChangeAspect="1"/>
          </p:cNvPicPr>
          <p:nvPr/>
        </p:nvPicPr>
        <p:blipFill>
          <a:blip r:embed="rId3"/>
          <a:stretch>
            <a:fillRect/>
          </a:stretch>
        </p:blipFill>
        <p:spPr>
          <a:xfrm>
            <a:off x="7768359" y="238562"/>
            <a:ext cx="949614" cy="542338"/>
          </a:xfrm>
          <a:prstGeom prst="rect">
            <a:avLst/>
          </a:prstGeom>
        </p:spPr>
      </p:pic>
      <p:sp>
        <p:nvSpPr>
          <p:cNvPr id="8" name="Rectangle 7">
            <a:extLst>
              <a:ext uri="{FF2B5EF4-FFF2-40B4-BE49-F238E27FC236}">
                <a16:creationId xmlns:a16="http://schemas.microsoft.com/office/drawing/2014/main" id="{6EE3BA29-24AA-0547-BD6D-F799EE24B784}"/>
              </a:ext>
            </a:extLst>
          </p:cNvPr>
          <p:cNvSpPr/>
          <p:nvPr/>
        </p:nvSpPr>
        <p:spPr>
          <a:xfrm>
            <a:off x="390647" y="309676"/>
            <a:ext cx="8222456" cy="400110"/>
          </a:xfrm>
          <a:prstGeom prst="rect">
            <a:avLst/>
          </a:prstGeom>
        </p:spPr>
        <p:txBody>
          <a:bodyPr wrap="square">
            <a:spAutoFit/>
          </a:bodyPr>
          <a:lstStyle/>
          <a:p>
            <a:pPr marL="6350">
              <a:spcBef>
                <a:spcPts val="3600"/>
              </a:spcBef>
            </a:pPr>
            <a:r>
              <a:rPr lang="en-US" sz="2000" b="1" dirty="0">
                <a:solidFill>
                  <a:schemeClr val="bg1">
                    <a:lumMod val="50000"/>
                  </a:schemeClr>
                </a:solidFill>
                <a:latin typeface="Amazon Ember Regular"/>
              </a:rPr>
              <a:t>1. </a:t>
            </a:r>
            <a:r>
              <a:rPr lang="en-US" sz="2000" dirty="0">
                <a:solidFill>
                  <a:schemeClr val="bg1">
                    <a:lumMod val="50000"/>
                  </a:schemeClr>
                </a:solidFill>
                <a:latin typeface="Amazon Ember Regular"/>
              </a:rPr>
              <a:t>Infrastructure Modernization Challenges</a:t>
            </a:r>
          </a:p>
        </p:txBody>
      </p:sp>
      <p:sp>
        <p:nvSpPr>
          <p:cNvPr id="9" name="Rectangle 8">
            <a:extLst>
              <a:ext uri="{FF2B5EF4-FFF2-40B4-BE49-F238E27FC236}">
                <a16:creationId xmlns:a16="http://schemas.microsoft.com/office/drawing/2014/main" id="{B5EA5E56-A6BD-0C46-A6EC-52002455FFFE}"/>
              </a:ext>
            </a:extLst>
          </p:cNvPr>
          <p:cNvSpPr/>
          <p:nvPr/>
        </p:nvSpPr>
        <p:spPr>
          <a:xfrm>
            <a:off x="390647" y="1441329"/>
            <a:ext cx="8222456" cy="400110"/>
          </a:xfrm>
          <a:prstGeom prst="rect">
            <a:avLst/>
          </a:prstGeom>
        </p:spPr>
        <p:txBody>
          <a:bodyPr wrap="square">
            <a:spAutoFit/>
          </a:bodyPr>
          <a:lstStyle/>
          <a:p>
            <a:pPr marL="6350" lvl="0">
              <a:spcBef>
                <a:spcPts val="3600"/>
              </a:spcBef>
            </a:pPr>
            <a:r>
              <a:rPr lang="en-US" sz="2000" b="1" dirty="0">
                <a:solidFill>
                  <a:schemeClr val="bg1">
                    <a:lumMod val="50000"/>
                  </a:schemeClr>
                </a:solidFill>
                <a:latin typeface="Amazon Ember Regular"/>
              </a:rPr>
              <a:t>3. </a:t>
            </a:r>
            <a:r>
              <a:rPr lang="en-US" sz="2000" dirty="0">
                <a:solidFill>
                  <a:schemeClr val="bg1">
                    <a:lumMod val="50000"/>
                  </a:schemeClr>
                </a:solidFill>
                <a:latin typeface="Amazon Ember Regular"/>
              </a:rPr>
              <a:t>Migration Vs Hybrid Approach</a:t>
            </a:r>
          </a:p>
        </p:txBody>
      </p:sp>
    </p:spTree>
    <p:extLst>
      <p:ext uri="{BB962C8B-B14F-4D97-AF65-F5344CB8AC3E}">
        <p14:creationId xmlns:p14="http://schemas.microsoft.com/office/powerpoint/2010/main" val="33462918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90425-737E-6044-896B-22CED723BA68}"/>
              </a:ext>
            </a:extLst>
          </p:cNvPr>
          <p:cNvSpPr>
            <a:spLocks noGrp="1"/>
          </p:cNvSpPr>
          <p:nvPr>
            <p:ph type="title"/>
          </p:nvPr>
        </p:nvSpPr>
        <p:spPr/>
        <p:txBody>
          <a:bodyPr/>
          <a:lstStyle/>
          <a:p>
            <a:r>
              <a:rPr lang="en-US" dirty="0"/>
              <a:t>Tools to Lift and Shift while optimizing </a:t>
            </a:r>
            <a:br>
              <a:rPr lang="en-US" dirty="0"/>
            </a:br>
            <a:br>
              <a:rPr lang="en-US" dirty="0"/>
            </a:br>
            <a:r>
              <a:rPr lang="en-US" dirty="0"/>
              <a:t>How Second watch gets a customer to the cloud while optimizing  </a:t>
            </a:r>
          </a:p>
        </p:txBody>
      </p:sp>
    </p:spTree>
    <p:extLst>
      <p:ext uri="{BB962C8B-B14F-4D97-AF65-F5344CB8AC3E}">
        <p14:creationId xmlns:p14="http://schemas.microsoft.com/office/powerpoint/2010/main" val="9482074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D2EAD-525E-404A-AA1E-377FA471E706}"/>
              </a:ext>
            </a:extLst>
          </p:cNvPr>
          <p:cNvSpPr>
            <a:spLocks noGrp="1"/>
          </p:cNvSpPr>
          <p:nvPr>
            <p:ph type="title"/>
          </p:nvPr>
        </p:nvSpPr>
        <p:spPr/>
        <p:txBody>
          <a:bodyPr/>
          <a:lstStyle/>
          <a:p>
            <a:r>
              <a:rPr lang="en-US" dirty="0"/>
              <a:t>EOS Solutions</a:t>
            </a:r>
            <a:br>
              <a:rPr lang="en-US" dirty="0"/>
            </a:br>
            <a:br>
              <a:rPr lang="en-US" dirty="0"/>
            </a:br>
            <a:r>
              <a:rPr lang="en-US" dirty="0"/>
              <a:t>2</a:t>
            </a:r>
            <a:r>
              <a:rPr lang="en-US" baseline="30000" dirty="0"/>
              <a:t>nd</a:t>
            </a:r>
            <a:r>
              <a:rPr lang="en-US" dirty="0"/>
              <a:t> Watch solutions to help get off EOS platforms </a:t>
            </a:r>
            <a:br>
              <a:rPr lang="en-US" dirty="0"/>
            </a:br>
            <a:endParaRPr lang="en-US" dirty="0"/>
          </a:p>
        </p:txBody>
      </p:sp>
    </p:spTree>
    <p:extLst>
      <p:ext uri="{BB962C8B-B14F-4D97-AF65-F5344CB8AC3E}">
        <p14:creationId xmlns:p14="http://schemas.microsoft.com/office/powerpoint/2010/main" val="2318381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9" y="29875"/>
            <a:ext cx="8205304" cy="545192"/>
          </a:xfrm>
        </p:spPr>
        <p:txBody>
          <a:bodyPr/>
          <a:lstStyle/>
          <a:p>
            <a:r>
              <a:rPr lang="en-US" sz="2400" dirty="0"/>
              <a:t>End of Support Migration Program for Windows Server </a:t>
            </a:r>
          </a:p>
        </p:txBody>
      </p:sp>
      <p:sp>
        <p:nvSpPr>
          <p:cNvPr id="104" name="Rectangle 103"/>
          <p:cNvSpPr/>
          <p:nvPr/>
        </p:nvSpPr>
        <p:spPr>
          <a:xfrm>
            <a:off x="644163" y="2159607"/>
            <a:ext cx="1828801" cy="5847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bg1"/>
                </a:solidFill>
                <a:latin typeface="Amazon Ember Light"/>
              </a:rPr>
              <a:t>Application Assessment</a:t>
            </a:r>
            <a:endParaRPr lang="en-US" sz="1600" dirty="0">
              <a:solidFill>
                <a:schemeClr val="bg1"/>
              </a:solidFill>
              <a:latin typeface="Amazon Ember Light"/>
            </a:endParaRPr>
          </a:p>
        </p:txBody>
      </p:sp>
      <p:sp>
        <p:nvSpPr>
          <p:cNvPr id="22" name="Rectangle 21"/>
          <p:cNvSpPr/>
          <p:nvPr/>
        </p:nvSpPr>
        <p:spPr>
          <a:xfrm>
            <a:off x="644163" y="2804542"/>
            <a:ext cx="1828801" cy="1523429"/>
          </a:xfrm>
          <a:prstGeom prst="rect">
            <a:avLst/>
          </a:prstGeom>
          <a:solidFill>
            <a:schemeClr val="tx1">
              <a:lumMod val="75000"/>
            </a:schemeClr>
          </a:solidFill>
          <a:ln>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tIns="91440" rtlCol="0" anchor="t"/>
          <a:lstStyle/>
          <a:p>
            <a:pPr marL="171450" indent="-171450">
              <a:buFont typeface="Arial" panose="020B0604020202020204" pitchFamily="34" charset="0"/>
              <a:buChar char="•"/>
            </a:pPr>
            <a:r>
              <a:rPr lang="en-US" sz="1100" dirty="0"/>
              <a:t>Application discovery documented</a:t>
            </a:r>
          </a:p>
          <a:p>
            <a:pPr marL="171450" indent="-171450">
              <a:buFont typeface="Arial" panose="020B0604020202020204" pitchFamily="34" charset="0"/>
              <a:buChar char="•"/>
            </a:pPr>
            <a:r>
              <a:rPr lang="en-US" sz="1100" dirty="0"/>
              <a:t>Testing criteria defined</a:t>
            </a:r>
          </a:p>
        </p:txBody>
      </p:sp>
      <p:cxnSp>
        <p:nvCxnSpPr>
          <p:cNvPr id="119" name="Straight Connector 118"/>
          <p:cNvCxnSpPr/>
          <p:nvPr/>
        </p:nvCxnSpPr>
        <p:spPr>
          <a:xfrm>
            <a:off x="644163" y="2804542"/>
            <a:ext cx="1828801" cy="8676"/>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72" name="Rectangle 71"/>
          <p:cNvSpPr/>
          <p:nvPr/>
        </p:nvSpPr>
        <p:spPr>
          <a:xfrm>
            <a:off x="3600364" y="2804542"/>
            <a:ext cx="1828800" cy="1514754"/>
          </a:xfrm>
          <a:prstGeom prst="rect">
            <a:avLst/>
          </a:prstGeom>
          <a:solidFill>
            <a:schemeClr val="tx1">
              <a:lumMod val="75000"/>
            </a:schemeClr>
          </a:solidFill>
          <a:ln>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285750" indent="-285750">
              <a:buFont typeface="Arial" panose="020B0604020202020204" pitchFamily="34" charset="0"/>
              <a:buChar char="•"/>
            </a:pPr>
            <a:r>
              <a:rPr lang="en-US" sz="1100" dirty="0"/>
              <a:t>EMP Compatibility package created using EMP tooling</a:t>
            </a:r>
          </a:p>
          <a:p>
            <a:pPr marL="285750" indent="-285750">
              <a:buFont typeface="Arial" panose="020B0604020202020204" pitchFamily="34" charset="0"/>
              <a:buChar char="•"/>
            </a:pPr>
            <a:r>
              <a:rPr lang="en-US" sz="1100" dirty="0"/>
              <a:t>Reverse Packaging process for apps with no installation media </a:t>
            </a:r>
          </a:p>
        </p:txBody>
      </p:sp>
      <p:sp>
        <p:nvSpPr>
          <p:cNvPr id="113" name="Rectangle 112"/>
          <p:cNvSpPr/>
          <p:nvPr/>
        </p:nvSpPr>
        <p:spPr>
          <a:xfrm>
            <a:off x="3600364" y="2159607"/>
            <a:ext cx="1828800" cy="5847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Amazon Ember Light"/>
              </a:rPr>
              <a:t>Compatibility Packaging</a:t>
            </a:r>
          </a:p>
        </p:txBody>
      </p:sp>
      <p:cxnSp>
        <p:nvCxnSpPr>
          <p:cNvPr id="120" name="Straight Connector 119"/>
          <p:cNvCxnSpPr/>
          <p:nvPr/>
        </p:nvCxnSpPr>
        <p:spPr>
          <a:xfrm>
            <a:off x="3600364" y="2804542"/>
            <a:ext cx="1828801" cy="8676"/>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73" name="Rectangle 72"/>
          <p:cNvSpPr/>
          <p:nvPr/>
        </p:nvSpPr>
        <p:spPr>
          <a:xfrm>
            <a:off x="6556564" y="2813218"/>
            <a:ext cx="1828801" cy="1500596"/>
          </a:xfrm>
          <a:prstGeom prst="rect">
            <a:avLst/>
          </a:prstGeom>
          <a:solidFill>
            <a:schemeClr val="tx1">
              <a:lumMod val="75000"/>
            </a:schemeClr>
          </a:solidFill>
          <a:ln>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285750" indent="-285750">
              <a:buFont typeface="Arial" panose="020B0604020202020204" pitchFamily="34" charset="0"/>
              <a:buChar char="•"/>
            </a:pPr>
            <a:r>
              <a:rPr lang="en-US" sz="1100" dirty="0"/>
              <a:t>EMP Compatibility package deployed on target new Windows Server OS on AWS</a:t>
            </a:r>
          </a:p>
        </p:txBody>
      </p:sp>
      <p:sp>
        <p:nvSpPr>
          <p:cNvPr id="116" name="Rectangle 115"/>
          <p:cNvSpPr/>
          <p:nvPr/>
        </p:nvSpPr>
        <p:spPr>
          <a:xfrm>
            <a:off x="6556564" y="2159607"/>
            <a:ext cx="1828801" cy="5847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Amazon Ember Light"/>
              </a:rPr>
              <a:t>Migration</a:t>
            </a:r>
          </a:p>
        </p:txBody>
      </p:sp>
      <p:cxnSp>
        <p:nvCxnSpPr>
          <p:cNvPr id="121" name="Straight Connector 120"/>
          <p:cNvCxnSpPr/>
          <p:nvPr/>
        </p:nvCxnSpPr>
        <p:spPr>
          <a:xfrm>
            <a:off x="6556564" y="2804542"/>
            <a:ext cx="1828801" cy="867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p:nvPr/>
        </p:nvCxnSpPr>
        <p:spPr>
          <a:xfrm>
            <a:off x="2629375" y="2449300"/>
            <a:ext cx="776699" cy="0"/>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127" name="Straight Arrow Connector 126"/>
          <p:cNvCxnSpPr/>
          <p:nvPr/>
        </p:nvCxnSpPr>
        <p:spPr>
          <a:xfrm>
            <a:off x="5585575" y="2451994"/>
            <a:ext cx="731004" cy="0"/>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sp>
        <p:nvSpPr>
          <p:cNvPr id="128" name="Oval 127"/>
          <p:cNvSpPr/>
          <p:nvPr/>
        </p:nvSpPr>
        <p:spPr>
          <a:xfrm>
            <a:off x="1380255" y="1629553"/>
            <a:ext cx="356616" cy="360395"/>
          </a:xfrm>
          <a:prstGeom prst="ellipse">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129" name="Oval 128"/>
          <p:cNvSpPr/>
          <p:nvPr/>
        </p:nvSpPr>
        <p:spPr>
          <a:xfrm>
            <a:off x="4336456" y="1629553"/>
            <a:ext cx="356616" cy="360395"/>
          </a:xfrm>
          <a:prstGeom prst="ellipse">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130" name="Oval 129"/>
          <p:cNvSpPr/>
          <p:nvPr/>
        </p:nvSpPr>
        <p:spPr>
          <a:xfrm>
            <a:off x="7292656" y="1629553"/>
            <a:ext cx="356616" cy="360395"/>
          </a:xfrm>
          <a:prstGeom prst="ellipse">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17" name="TextBox 16"/>
          <p:cNvSpPr txBox="1"/>
          <p:nvPr/>
        </p:nvSpPr>
        <p:spPr>
          <a:xfrm>
            <a:off x="7398914" y="4778062"/>
            <a:ext cx="753414" cy="184666"/>
          </a:xfrm>
          <a:prstGeom prst="rect">
            <a:avLst/>
          </a:prstGeom>
          <a:noFill/>
        </p:spPr>
        <p:txBody>
          <a:bodyPr wrap="square" rtlCol="0">
            <a:spAutoFit/>
          </a:bodyPr>
          <a:lstStyle/>
          <a:p>
            <a:r>
              <a:rPr lang="en-US" sz="600" dirty="0">
                <a:solidFill>
                  <a:schemeClr val="bg1"/>
                </a:solidFill>
                <a:latin typeface="Amazon Ember" panose="020B0603020204020204"/>
              </a:rPr>
              <a:t>AWS Internal</a:t>
            </a:r>
          </a:p>
        </p:txBody>
      </p:sp>
      <p:sp>
        <p:nvSpPr>
          <p:cNvPr id="18" name="TextBox 17"/>
          <p:cNvSpPr txBox="1"/>
          <p:nvPr/>
        </p:nvSpPr>
        <p:spPr>
          <a:xfrm>
            <a:off x="411662" y="657695"/>
            <a:ext cx="8206204" cy="523220"/>
          </a:xfrm>
          <a:prstGeom prst="rect">
            <a:avLst/>
          </a:prstGeom>
          <a:noFill/>
        </p:spPr>
        <p:txBody>
          <a:bodyPr wrap="square" rtlCol="0">
            <a:spAutoFit/>
          </a:bodyPr>
          <a:lstStyle/>
          <a:p>
            <a:pPr algn="ctr"/>
            <a:r>
              <a:rPr lang="en-US" sz="1400" dirty="0">
                <a:solidFill>
                  <a:schemeClr val="accent1"/>
                </a:solidFill>
              </a:rPr>
              <a:t>EMP for Windows Server </a:t>
            </a:r>
            <a:r>
              <a:rPr lang="en-US" sz="1400" dirty="0">
                <a:solidFill>
                  <a:schemeClr val="bg1"/>
                </a:solidFill>
              </a:rPr>
              <a:t>helps customers package legacy applications allowing them to run on newer windows server OS </a:t>
            </a:r>
            <a:r>
              <a:rPr lang="en-US" sz="1400" u="sng" dirty="0">
                <a:solidFill>
                  <a:schemeClr val="bg1"/>
                </a:solidFill>
              </a:rPr>
              <a:t>without any code changes. </a:t>
            </a:r>
          </a:p>
        </p:txBody>
      </p:sp>
    </p:spTree>
    <p:extLst>
      <p:ext uri="{BB962C8B-B14F-4D97-AF65-F5344CB8AC3E}">
        <p14:creationId xmlns:p14="http://schemas.microsoft.com/office/powerpoint/2010/main" val="26689794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p:cNvSpPr/>
          <p:nvPr/>
        </p:nvSpPr>
        <p:spPr>
          <a:xfrm>
            <a:off x="3256038" y="2316487"/>
            <a:ext cx="1899601" cy="756052"/>
          </a:xfrm>
          <a:prstGeom prst="rect">
            <a:avLst/>
          </a:prstGeom>
          <a:solidFill>
            <a:schemeClr val="accent1"/>
          </a:solidFill>
          <a:ln w="952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p>
        </p:txBody>
      </p:sp>
      <p:sp>
        <p:nvSpPr>
          <p:cNvPr id="2" name="Title 1"/>
          <p:cNvSpPr>
            <a:spLocks noGrp="1"/>
          </p:cNvSpPr>
          <p:nvPr>
            <p:ph type="title"/>
          </p:nvPr>
        </p:nvSpPr>
        <p:spPr/>
        <p:txBody>
          <a:bodyPr/>
          <a:lstStyle/>
          <a:p>
            <a:r>
              <a:rPr lang="en-US" sz="2400" dirty="0"/>
              <a:t>How does EMP Compatibility Package work?</a:t>
            </a:r>
          </a:p>
        </p:txBody>
      </p:sp>
      <p:sp>
        <p:nvSpPr>
          <p:cNvPr id="3" name="Rectangle 2"/>
          <p:cNvSpPr/>
          <p:nvPr/>
        </p:nvSpPr>
        <p:spPr>
          <a:xfrm>
            <a:off x="660152" y="1699163"/>
            <a:ext cx="1996414" cy="214197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Rectangle 45"/>
          <p:cNvSpPr/>
          <p:nvPr/>
        </p:nvSpPr>
        <p:spPr>
          <a:xfrm>
            <a:off x="3212460" y="1699163"/>
            <a:ext cx="1996414" cy="214197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p:cNvSpPr txBox="1"/>
          <p:nvPr/>
        </p:nvSpPr>
        <p:spPr>
          <a:xfrm>
            <a:off x="1014008" y="1756086"/>
            <a:ext cx="914401" cy="261610"/>
          </a:xfrm>
          <a:prstGeom prst="rect">
            <a:avLst/>
          </a:prstGeom>
          <a:noFill/>
        </p:spPr>
        <p:txBody>
          <a:bodyPr wrap="square" rtlCol="0">
            <a:spAutoFit/>
          </a:bodyPr>
          <a:lstStyle/>
          <a:p>
            <a:r>
              <a:rPr lang="en-US" sz="1100" dirty="0">
                <a:solidFill>
                  <a:schemeClr val="bg1"/>
                </a:solidFill>
              </a:rPr>
              <a:t>Source</a:t>
            </a:r>
          </a:p>
        </p:txBody>
      </p:sp>
      <p:sp>
        <p:nvSpPr>
          <p:cNvPr id="49" name="TextBox 48"/>
          <p:cNvSpPr txBox="1"/>
          <p:nvPr/>
        </p:nvSpPr>
        <p:spPr>
          <a:xfrm>
            <a:off x="3575625" y="1756086"/>
            <a:ext cx="914401" cy="261610"/>
          </a:xfrm>
          <a:prstGeom prst="rect">
            <a:avLst/>
          </a:prstGeom>
          <a:noFill/>
        </p:spPr>
        <p:txBody>
          <a:bodyPr wrap="square" rtlCol="0">
            <a:spAutoFit/>
          </a:bodyPr>
          <a:lstStyle/>
          <a:p>
            <a:r>
              <a:rPr lang="en-US" sz="1100" dirty="0">
                <a:solidFill>
                  <a:schemeClr val="bg1"/>
                </a:solidFill>
              </a:rPr>
              <a:t>Target</a:t>
            </a:r>
          </a:p>
        </p:txBody>
      </p:sp>
      <p:grpSp>
        <p:nvGrpSpPr>
          <p:cNvPr id="109" name="Group 108"/>
          <p:cNvGrpSpPr/>
          <p:nvPr/>
        </p:nvGrpSpPr>
        <p:grpSpPr>
          <a:xfrm>
            <a:off x="721029" y="1766523"/>
            <a:ext cx="339806" cy="276589"/>
            <a:chOff x="2804709" y="3754877"/>
            <a:chExt cx="603089" cy="490892"/>
          </a:xfrm>
        </p:grpSpPr>
        <p:grpSp>
          <p:nvGrpSpPr>
            <p:cNvPr id="108" name="Group 107"/>
            <p:cNvGrpSpPr/>
            <p:nvPr/>
          </p:nvGrpSpPr>
          <p:grpSpPr>
            <a:xfrm>
              <a:off x="2804709" y="3754877"/>
              <a:ext cx="448468" cy="490892"/>
              <a:chOff x="4478338" y="3617913"/>
              <a:chExt cx="448468" cy="576263"/>
            </a:xfrm>
          </p:grpSpPr>
          <p:sp>
            <p:nvSpPr>
              <p:cNvPr id="99" name="Freeform 30"/>
              <p:cNvSpPr>
                <a:spLocks/>
              </p:cNvSpPr>
              <p:nvPr/>
            </p:nvSpPr>
            <p:spPr bwMode="auto">
              <a:xfrm>
                <a:off x="4557713" y="3617913"/>
                <a:ext cx="280988" cy="576263"/>
              </a:xfrm>
              <a:custGeom>
                <a:avLst/>
                <a:gdLst>
                  <a:gd name="T0" fmla="*/ 207 w 207"/>
                  <a:gd name="T1" fmla="*/ 421 h 421"/>
                  <a:gd name="T2" fmla="*/ 8 w 207"/>
                  <a:gd name="T3" fmla="*/ 421 h 421"/>
                  <a:gd name="T4" fmla="*/ 0 w 207"/>
                  <a:gd name="T5" fmla="*/ 413 h 421"/>
                  <a:gd name="T6" fmla="*/ 0 w 207"/>
                  <a:gd name="T7" fmla="*/ 8 h 421"/>
                  <a:gd name="T8" fmla="*/ 8 w 207"/>
                  <a:gd name="T9" fmla="*/ 0 h 421"/>
                  <a:gd name="T10" fmla="*/ 199 w 207"/>
                  <a:gd name="T11" fmla="*/ 0 h 421"/>
                  <a:gd name="T12" fmla="*/ 207 w 207"/>
                  <a:gd name="T13" fmla="*/ 8 h 421"/>
                  <a:gd name="T14" fmla="*/ 207 w 207"/>
                  <a:gd name="T15" fmla="*/ 421 h 4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7" h="421">
                    <a:moveTo>
                      <a:pt x="207" y="421"/>
                    </a:moveTo>
                    <a:cubicBezTo>
                      <a:pt x="8" y="421"/>
                      <a:pt x="8" y="421"/>
                      <a:pt x="8" y="421"/>
                    </a:cubicBezTo>
                    <a:cubicBezTo>
                      <a:pt x="4" y="421"/>
                      <a:pt x="0" y="418"/>
                      <a:pt x="0" y="413"/>
                    </a:cubicBezTo>
                    <a:cubicBezTo>
                      <a:pt x="0" y="8"/>
                      <a:pt x="0" y="8"/>
                      <a:pt x="0" y="8"/>
                    </a:cubicBezTo>
                    <a:cubicBezTo>
                      <a:pt x="0" y="4"/>
                      <a:pt x="4" y="0"/>
                      <a:pt x="8" y="0"/>
                    </a:cubicBezTo>
                    <a:cubicBezTo>
                      <a:pt x="199" y="0"/>
                      <a:pt x="199" y="0"/>
                      <a:pt x="199" y="0"/>
                    </a:cubicBezTo>
                    <a:cubicBezTo>
                      <a:pt x="204" y="0"/>
                      <a:pt x="207" y="4"/>
                      <a:pt x="207" y="8"/>
                    </a:cubicBezTo>
                    <a:lnTo>
                      <a:pt x="207" y="421"/>
                    </a:lnTo>
                    <a:close/>
                  </a:path>
                </a:pathLst>
              </a:custGeom>
              <a:noFill/>
              <a:ln w="11113"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Freeform 32"/>
              <p:cNvSpPr>
                <a:spLocks/>
              </p:cNvSpPr>
              <p:nvPr/>
            </p:nvSpPr>
            <p:spPr bwMode="auto">
              <a:xfrm>
                <a:off x="4641850" y="4022725"/>
                <a:ext cx="114300" cy="171450"/>
              </a:xfrm>
              <a:custGeom>
                <a:avLst/>
                <a:gdLst>
                  <a:gd name="T0" fmla="*/ 84 w 84"/>
                  <a:gd name="T1" fmla="*/ 125 h 125"/>
                  <a:gd name="T2" fmla="*/ 0 w 84"/>
                  <a:gd name="T3" fmla="*/ 125 h 125"/>
                  <a:gd name="T4" fmla="*/ 0 w 84"/>
                  <a:gd name="T5" fmla="*/ 8 h 125"/>
                  <a:gd name="T6" fmla="*/ 8 w 84"/>
                  <a:gd name="T7" fmla="*/ 0 h 125"/>
                  <a:gd name="T8" fmla="*/ 76 w 84"/>
                  <a:gd name="T9" fmla="*/ 0 h 125"/>
                  <a:gd name="T10" fmla="*/ 84 w 84"/>
                  <a:gd name="T11" fmla="*/ 8 h 125"/>
                  <a:gd name="T12" fmla="*/ 84 w 84"/>
                  <a:gd name="T13" fmla="*/ 125 h 125"/>
                </a:gdLst>
                <a:ahLst/>
                <a:cxnLst>
                  <a:cxn ang="0">
                    <a:pos x="T0" y="T1"/>
                  </a:cxn>
                  <a:cxn ang="0">
                    <a:pos x="T2" y="T3"/>
                  </a:cxn>
                  <a:cxn ang="0">
                    <a:pos x="T4" y="T5"/>
                  </a:cxn>
                  <a:cxn ang="0">
                    <a:pos x="T6" y="T7"/>
                  </a:cxn>
                  <a:cxn ang="0">
                    <a:pos x="T8" y="T9"/>
                  </a:cxn>
                  <a:cxn ang="0">
                    <a:pos x="T10" y="T11"/>
                  </a:cxn>
                  <a:cxn ang="0">
                    <a:pos x="T12" y="T13"/>
                  </a:cxn>
                </a:cxnLst>
                <a:rect l="0" t="0" r="r" b="b"/>
                <a:pathLst>
                  <a:path w="84" h="125">
                    <a:moveTo>
                      <a:pt x="84" y="125"/>
                    </a:moveTo>
                    <a:cubicBezTo>
                      <a:pt x="0" y="125"/>
                      <a:pt x="0" y="125"/>
                      <a:pt x="0" y="125"/>
                    </a:cubicBezTo>
                    <a:cubicBezTo>
                      <a:pt x="0" y="8"/>
                      <a:pt x="0" y="8"/>
                      <a:pt x="0" y="8"/>
                    </a:cubicBezTo>
                    <a:cubicBezTo>
                      <a:pt x="0" y="4"/>
                      <a:pt x="3" y="0"/>
                      <a:pt x="8" y="0"/>
                    </a:cubicBezTo>
                    <a:cubicBezTo>
                      <a:pt x="76" y="0"/>
                      <a:pt x="76" y="0"/>
                      <a:pt x="76" y="0"/>
                    </a:cubicBezTo>
                    <a:cubicBezTo>
                      <a:pt x="80" y="0"/>
                      <a:pt x="84" y="4"/>
                      <a:pt x="84" y="8"/>
                    </a:cubicBezTo>
                    <a:lnTo>
                      <a:pt x="84" y="125"/>
                    </a:lnTo>
                    <a:close/>
                  </a:path>
                </a:pathLst>
              </a:custGeom>
              <a:noFill/>
              <a:ln w="11113"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Freeform 34"/>
              <p:cNvSpPr>
                <a:spLocks/>
              </p:cNvSpPr>
              <p:nvPr/>
            </p:nvSpPr>
            <p:spPr bwMode="auto">
              <a:xfrm>
                <a:off x="4616450" y="3675063"/>
                <a:ext cx="58738" cy="60325"/>
              </a:xfrm>
              <a:custGeom>
                <a:avLst/>
                <a:gdLst>
                  <a:gd name="T0" fmla="*/ 35 w 43"/>
                  <a:gd name="T1" fmla="*/ 44 h 44"/>
                  <a:gd name="T2" fmla="*/ 8 w 43"/>
                  <a:gd name="T3" fmla="*/ 44 h 44"/>
                  <a:gd name="T4" fmla="*/ 0 w 43"/>
                  <a:gd name="T5" fmla="*/ 36 h 44"/>
                  <a:gd name="T6" fmla="*/ 0 w 43"/>
                  <a:gd name="T7" fmla="*/ 8 h 44"/>
                  <a:gd name="T8" fmla="*/ 8 w 43"/>
                  <a:gd name="T9" fmla="*/ 0 h 44"/>
                  <a:gd name="T10" fmla="*/ 35 w 43"/>
                  <a:gd name="T11" fmla="*/ 0 h 44"/>
                  <a:gd name="T12" fmla="*/ 43 w 43"/>
                  <a:gd name="T13" fmla="*/ 8 h 44"/>
                  <a:gd name="T14" fmla="*/ 43 w 43"/>
                  <a:gd name="T15" fmla="*/ 36 h 44"/>
                  <a:gd name="T16" fmla="*/ 35 w 43"/>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4">
                    <a:moveTo>
                      <a:pt x="35" y="44"/>
                    </a:moveTo>
                    <a:cubicBezTo>
                      <a:pt x="8" y="44"/>
                      <a:pt x="8" y="44"/>
                      <a:pt x="8" y="44"/>
                    </a:cubicBezTo>
                    <a:cubicBezTo>
                      <a:pt x="4" y="44"/>
                      <a:pt x="0" y="40"/>
                      <a:pt x="0" y="36"/>
                    </a:cubicBezTo>
                    <a:cubicBezTo>
                      <a:pt x="0" y="8"/>
                      <a:pt x="0" y="8"/>
                      <a:pt x="0" y="8"/>
                    </a:cubicBezTo>
                    <a:cubicBezTo>
                      <a:pt x="0" y="4"/>
                      <a:pt x="4" y="0"/>
                      <a:pt x="8" y="0"/>
                    </a:cubicBezTo>
                    <a:cubicBezTo>
                      <a:pt x="35" y="0"/>
                      <a:pt x="35" y="0"/>
                      <a:pt x="35" y="0"/>
                    </a:cubicBezTo>
                    <a:cubicBezTo>
                      <a:pt x="40" y="0"/>
                      <a:pt x="43" y="4"/>
                      <a:pt x="43" y="8"/>
                    </a:cubicBezTo>
                    <a:cubicBezTo>
                      <a:pt x="43" y="36"/>
                      <a:pt x="43" y="36"/>
                      <a:pt x="43" y="36"/>
                    </a:cubicBezTo>
                    <a:cubicBezTo>
                      <a:pt x="43" y="40"/>
                      <a:pt x="40" y="44"/>
                      <a:pt x="35" y="44"/>
                    </a:cubicBezTo>
                    <a:close/>
                  </a:path>
                </a:pathLst>
              </a:custGeom>
              <a:noFill/>
              <a:ln w="11113"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Freeform 35"/>
              <p:cNvSpPr>
                <a:spLocks/>
              </p:cNvSpPr>
              <p:nvPr/>
            </p:nvSpPr>
            <p:spPr bwMode="auto">
              <a:xfrm>
                <a:off x="4721225" y="3675063"/>
                <a:ext cx="58738" cy="60325"/>
              </a:xfrm>
              <a:custGeom>
                <a:avLst/>
                <a:gdLst>
                  <a:gd name="T0" fmla="*/ 35 w 43"/>
                  <a:gd name="T1" fmla="*/ 44 h 44"/>
                  <a:gd name="T2" fmla="*/ 8 w 43"/>
                  <a:gd name="T3" fmla="*/ 44 h 44"/>
                  <a:gd name="T4" fmla="*/ 0 w 43"/>
                  <a:gd name="T5" fmla="*/ 36 h 44"/>
                  <a:gd name="T6" fmla="*/ 0 w 43"/>
                  <a:gd name="T7" fmla="*/ 8 h 44"/>
                  <a:gd name="T8" fmla="*/ 8 w 43"/>
                  <a:gd name="T9" fmla="*/ 0 h 44"/>
                  <a:gd name="T10" fmla="*/ 35 w 43"/>
                  <a:gd name="T11" fmla="*/ 0 h 44"/>
                  <a:gd name="T12" fmla="*/ 43 w 43"/>
                  <a:gd name="T13" fmla="*/ 8 h 44"/>
                  <a:gd name="T14" fmla="*/ 43 w 43"/>
                  <a:gd name="T15" fmla="*/ 36 h 44"/>
                  <a:gd name="T16" fmla="*/ 35 w 43"/>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4">
                    <a:moveTo>
                      <a:pt x="35" y="44"/>
                    </a:moveTo>
                    <a:cubicBezTo>
                      <a:pt x="8" y="44"/>
                      <a:pt x="8" y="44"/>
                      <a:pt x="8" y="44"/>
                    </a:cubicBezTo>
                    <a:cubicBezTo>
                      <a:pt x="4" y="44"/>
                      <a:pt x="0" y="40"/>
                      <a:pt x="0" y="36"/>
                    </a:cubicBezTo>
                    <a:cubicBezTo>
                      <a:pt x="0" y="8"/>
                      <a:pt x="0" y="8"/>
                      <a:pt x="0" y="8"/>
                    </a:cubicBezTo>
                    <a:cubicBezTo>
                      <a:pt x="0" y="4"/>
                      <a:pt x="4" y="0"/>
                      <a:pt x="8" y="0"/>
                    </a:cubicBezTo>
                    <a:cubicBezTo>
                      <a:pt x="35" y="0"/>
                      <a:pt x="35" y="0"/>
                      <a:pt x="35" y="0"/>
                    </a:cubicBezTo>
                    <a:cubicBezTo>
                      <a:pt x="40" y="0"/>
                      <a:pt x="43" y="4"/>
                      <a:pt x="43" y="8"/>
                    </a:cubicBezTo>
                    <a:cubicBezTo>
                      <a:pt x="43" y="36"/>
                      <a:pt x="43" y="36"/>
                      <a:pt x="43" y="36"/>
                    </a:cubicBezTo>
                    <a:cubicBezTo>
                      <a:pt x="43" y="40"/>
                      <a:pt x="40" y="44"/>
                      <a:pt x="35" y="44"/>
                    </a:cubicBezTo>
                    <a:close/>
                  </a:path>
                </a:pathLst>
              </a:custGeom>
              <a:noFill/>
              <a:ln w="11113"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Freeform 36"/>
              <p:cNvSpPr>
                <a:spLocks/>
              </p:cNvSpPr>
              <p:nvPr/>
            </p:nvSpPr>
            <p:spPr bwMode="auto">
              <a:xfrm>
                <a:off x="4616450" y="3771900"/>
                <a:ext cx="58738" cy="58738"/>
              </a:xfrm>
              <a:custGeom>
                <a:avLst/>
                <a:gdLst>
                  <a:gd name="T0" fmla="*/ 35 w 43"/>
                  <a:gd name="T1" fmla="*/ 43 h 43"/>
                  <a:gd name="T2" fmla="*/ 8 w 43"/>
                  <a:gd name="T3" fmla="*/ 43 h 43"/>
                  <a:gd name="T4" fmla="*/ 0 w 43"/>
                  <a:gd name="T5" fmla="*/ 35 h 43"/>
                  <a:gd name="T6" fmla="*/ 0 w 43"/>
                  <a:gd name="T7" fmla="*/ 8 h 43"/>
                  <a:gd name="T8" fmla="*/ 8 w 43"/>
                  <a:gd name="T9" fmla="*/ 0 h 43"/>
                  <a:gd name="T10" fmla="*/ 35 w 43"/>
                  <a:gd name="T11" fmla="*/ 0 h 43"/>
                  <a:gd name="T12" fmla="*/ 43 w 43"/>
                  <a:gd name="T13" fmla="*/ 8 h 43"/>
                  <a:gd name="T14" fmla="*/ 43 w 43"/>
                  <a:gd name="T15" fmla="*/ 35 h 43"/>
                  <a:gd name="T16" fmla="*/ 35 w 43"/>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35" y="43"/>
                    </a:moveTo>
                    <a:cubicBezTo>
                      <a:pt x="8" y="43"/>
                      <a:pt x="8" y="43"/>
                      <a:pt x="8" y="43"/>
                    </a:cubicBezTo>
                    <a:cubicBezTo>
                      <a:pt x="4" y="43"/>
                      <a:pt x="0" y="40"/>
                      <a:pt x="0" y="35"/>
                    </a:cubicBezTo>
                    <a:cubicBezTo>
                      <a:pt x="0" y="8"/>
                      <a:pt x="0" y="8"/>
                      <a:pt x="0" y="8"/>
                    </a:cubicBezTo>
                    <a:cubicBezTo>
                      <a:pt x="0" y="4"/>
                      <a:pt x="4" y="0"/>
                      <a:pt x="8" y="0"/>
                    </a:cubicBezTo>
                    <a:cubicBezTo>
                      <a:pt x="35" y="0"/>
                      <a:pt x="35" y="0"/>
                      <a:pt x="35" y="0"/>
                    </a:cubicBezTo>
                    <a:cubicBezTo>
                      <a:pt x="40" y="0"/>
                      <a:pt x="43" y="4"/>
                      <a:pt x="43" y="8"/>
                    </a:cubicBezTo>
                    <a:cubicBezTo>
                      <a:pt x="43" y="35"/>
                      <a:pt x="43" y="35"/>
                      <a:pt x="43" y="35"/>
                    </a:cubicBezTo>
                    <a:cubicBezTo>
                      <a:pt x="43" y="40"/>
                      <a:pt x="40" y="43"/>
                      <a:pt x="35" y="43"/>
                    </a:cubicBezTo>
                    <a:close/>
                  </a:path>
                </a:pathLst>
              </a:custGeom>
              <a:noFill/>
              <a:ln w="11113"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reeform 37"/>
              <p:cNvSpPr>
                <a:spLocks/>
              </p:cNvSpPr>
              <p:nvPr/>
            </p:nvSpPr>
            <p:spPr bwMode="auto">
              <a:xfrm>
                <a:off x="4721225" y="3771900"/>
                <a:ext cx="58738" cy="58738"/>
              </a:xfrm>
              <a:custGeom>
                <a:avLst/>
                <a:gdLst>
                  <a:gd name="T0" fmla="*/ 35 w 43"/>
                  <a:gd name="T1" fmla="*/ 43 h 43"/>
                  <a:gd name="T2" fmla="*/ 8 w 43"/>
                  <a:gd name="T3" fmla="*/ 43 h 43"/>
                  <a:gd name="T4" fmla="*/ 0 w 43"/>
                  <a:gd name="T5" fmla="*/ 35 h 43"/>
                  <a:gd name="T6" fmla="*/ 0 w 43"/>
                  <a:gd name="T7" fmla="*/ 8 h 43"/>
                  <a:gd name="T8" fmla="*/ 8 w 43"/>
                  <a:gd name="T9" fmla="*/ 0 h 43"/>
                  <a:gd name="T10" fmla="*/ 35 w 43"/>
                  <a:gd name="T11" fmla="*/ 0 h 43"/>
                  <a:gd name="T12" fmla="*/ 43 w 43"/>
                  <a:gd name="T13" fmla="*/ 8 h 43"/>
                  <a:gd name="T14" fmla="*/ 43 w 43"/>
                  <a:gd name="T15" fmla="*/ 35 h 43"/>
                  <a:gd name="T16" fmla="*/ 35 w 43"/>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35" y="43"/>
                    </a:moveTo>
                    <a:cubicBezTo>
                      <a:pt x="8" y="43"/>
                      <a:pt x="8" y="43"/>
                      <a:pt x="8" y="43"/>
                    </a:cubicBezTo>
                    <a:cubicBezTo>
                      <a:pt x="4" y="43"/>
                      <a:pt x="0" y="40"/>
                      <a:pt x="0" y="35"/>
                    </a:cubicBezTo>
                    <a:cubicBezTo>
                      <a:pt x="0" y="8"/>
                      <a:pt x="0" y="8"/>
                      <a:pt x="0" y="8"/>
                    </a:cubicBezTo>
                    <a:cubicBezTo>
                      <a:pt x="0" y="4"/>
                      <a:pt x="4" y="0"/>
                      <a:pt x="8" y="0"/>
                    </a:cubicBezTo>
                    <a:cubicBezTo>
                      <a:pt x="35" y="0"/>
                      <a:pt x="35" y="0"/>
                      <a:pt x="35" y="0"/>
                    </a:cubicBezTo>
                    <a:cubicBezTo>
                      <a:pt x="40" y="0"/>
                      <a:pt x="43" y="4"/>
                      <a:pt x="43" y="8"/>
                    </a:cubicBezTo>
                    <a:cubicBezTo>
                      <a:pt x="43" y="35"/>
                      <a:pt x="43" y="35"/>
                      <a:pt x="43" y="35"/>
                    </a:cubicBezTo>
                    <a:cubicBezTo>
                      <a:pt x="43" y="40"/>
                      <a:pt x="40" y="43"/>
                      <a:pt x="35" y="43"/>
                    </a:cubicBezTo>
                    <a:close/>
                  </a:path>
                </a:pathLst>
              </a:custGeom>
              <a:noFill/>
              <a:ln w="11113"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Freeform 38"/>
              <p:cNvSpPr>
                <a:spLocks/>
              </p:cNvSpPr>
              <p:nvPr/>
            </p:nvSpPr>
            <p:spPr bwMode="auto">
              <a:xfrm>
                <a:off x="4616450" y="3865563"/>
                <a:ext cx="58738" cy="58738"/>
              </a:xfrm>
              <a:custGeom>
                <a:avLst/>
                <a:gdLst>
                  <a:gd name="T0" fmla="*/ 35 w 43"/>
                  <a:gd name="T1" fmla="*/ 43 h 43"/>
                  <a:gd name="T2" fmla="*/ 8 w 43"/>
                  <a:gd name="T3" fmla="*/ 43 h 43"/>
                  <a:gd name="T4" fmla="*/ 0 w 43"/>
                  <a:gd name="T5" fmla="*/ 35 h 43"/>
                  <a:gd name="T6" fmla="*/ 0 w 43"/>
                  <a:gd name="T7" fmla="*/ 8 h 43"/>
                  <a:gd name="T8" fmla="*/ 8 w 43"/>
                  <a:gd name="T9" fmla="*/ 0 h 43"/>
                  <a:gd name="T10" fmla="*/ 35 w 43"/>
                  <a:gd name="T11" fmla="*/ 0 h 43"/>
                  <a:gd name="T12" fmla="*/ 43 w 43"/>
                  <a:gd name="T13" fmla="*/ 8 h 43"/>
                  <a:gd name="T14" fmla="*/ 43 w 43"/>
                  <a:gd name="T15" fmla="*/ 35 h 43"/>
                  <a:gd name="T16" fmla="*/ 35 w 43"/>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35" y="43"/>
                    </a:moveTo>
                    <a:cubicBezTo>
                      <a:pt x="8" y="43"/>
                      <a:pt x="8" y="43"/>
                      <a:pt x="8" y="43"/>
                    </a:cubicBezTo>
                    <a:cubicBezTo>
                      <a:pt x="4" y="43"/>
                      <a:pt x="0" y="40"/>
                      <a:pt x="0" y="35"/>
                    </a:cubicBezTo>
                    <a:cubicBezTo>
                      <a:pt x="0" y="8"/>
                      <a:pt x="0" y="8"/>
                      <a:pt x="0" y="8"/>
                    </a:cubicBezTo>
                    <a:cubicBezTo>
                      <a:pt x="0" y="4"/>
                      <a:pt x="4" y="0"/>
                      <a:pt x="8" y="0"/>
                    </a:cubicBezTo>
                    <a:cubicBezTo>
                      <a:pt x="35" y="0"/>
                      <a:pt x="35" y="0"/>
                      <a:pt x="35" y="0"/>
                    </a:cubicBezTo>
                    <a:cubicBezTo>
                      <a:pt x="40" y="0"/>
                      <a:pt x="43" y="4"/>
                      <a:pt x="43" y="8"/>
                    </a:cubicBezTo>
                    <a:cubicBezTo>
                      <a:pt x="43" y="35"/>
                      <a:pt x="43" y="35"/>
                      <a:pt x="43" y="35"/>
                    </a:cubicBezTo>
                    <a:cubicBezTo>
                      <a:pt x="43" y="40"/>
                      <a:pt x="40" y="43"/>
                      <a:pt x="35" y="43"/>
                    </a:cubicBezTo>
                    <a:close/>
                  </a:path>
                </a:pathLst>
              </a:custGeom>
              <a:noFill/>
              <a:ln w="11113"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reeform 39"/>
              <p:cNvSpPr>
                <a:spLocks/>
              </p:cNvSpPr>
              <p:nvPr/>
            </p:nvSpPr>
            <p:spPr bwMode="auto">
              <a:xfrm>
                <a:off x="4721225" y="3865563"/>
                <a:ext cx="58738" cy="58738"/>
              </a:xfrm>
              <a:custGeom>
                <a:avLst/>
                <a:gdLst>
                  <a:gd name="T0" fmla="*/ 35 w 43"/>
                  <a:gd name="T1" fmla="*/ 43 h 43"/>
                  <a:gd name="T2" fmla="*/ 8 w 43"/>
                  <a:gd name="T3" fmla="*/ 43 h 43"/>
                  <a:gd name="T4" fmla="*/ 0 w 43"/>
                  <a:gd name="T5" fmla="*/ 35 h 43"/>
                  <a:gd name="T6" fmla="*/ 0 w 43"/>
                  <a:gd name="T7" fmla="*/ 8 h 43"/>
                  <a:gd name="T8" fmla="*/ 8 w 43"/>
                  <a:gd name="T9" fmla="*/ 0 h 43"/>
                  <a:gd name="T10" fmla="*/ 35 w 43"/>
                  <a:gd name="T11" fmla="*/ 0 h 43"/>
                  <a:gd name="T12" fmla="*/ 43 w 43"/>
                  <a:gd name="T13" fmla="*/ 8 h 43"/>
                  <a:gd name="T14" fmla="*/ 43 w 43"/>
                  <a:gd name="T15" fmla="*/ 35 h 43"/>
                  <a:gd name="T16" fmla="*/ 35 w 43"/>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3">
                    <a:moveTo>
                      <a:pt x="35" y="43"/>
                    </a:moveTo>
                    <a:cubicBezTo>
                      <a:pt x="8" y="43"/>
                      <a:pt x="8" y="43"/>
                      <a:pt x="8" y="43"/>
                    </a:cubicBezTo>
                    <a:cubicBezTo>
                      <a:pt x="4" y="43"/>
                      <a:pt x="0" y="40"/>
                      <a:pt x="0" y="35"/>
                    </a:cubicBezTo>
                    <a:cubicBezTo>
                      <a:pt x="0" y="8"/>
                      <a:pt x="0" y="8"/>
                      <a:pt x="0" y="8"/>
                    </a:cubicBezTo>
                    <a:cubicBezTo>
                      <a:pt x="0" y="4"/>
                      <a:pt x="4" y="0"/>
                      <a:pt x="8" y="0"/>
                    </a:cubicBezTo>
                    <a:cubicBezTo>
                      <a:pt x="35" y="0"/>
                      <a:pt x="35" y="0"/>
                      <a:pt x="35" y="0"/>
                    </a:cubicBezTo>
                    <a:cubicBezTo>
                      <a:pt x="40" y="0"/>
                      <a:pt x="43" y="4"/>
                      <a:pt x="43" y="8"/>
                    </a:cubicBezTo>
                    <a:cubicBezTo>
                      <a:pt x="43" y="35"/>
                      <a:pt x="43" y="35"/>
                      <a:pt x="43" y="35"/>
                    </a:cubicBezTo>
                    <a:cubicBezTo>
                      <a:pt x="43" y="40"/>
                      <a:pt x="40" y="43"/>
                      <a:pt x="35" y="43"/>
                    </a:cubicBezTo>
                    <a:close/>
                  </a:path>
                </a:pathLst>
              </a:custGeom>
              <a:noFill/>
              <a:ln w="11113"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44"/>
              <p:cNvSpPr>
                <a:spLocks noChangeShapeType="1"/>
              </p:cNvSpPr>
              <p:nvPr/>
            </p:nvSpPr>
            <p:spPr bwMode="auto">
              <a:xfrm flipH="1">
                <a:off x="4478338" y="4194175"/>
                <a:ext cx="448468" cy="0"/>
              </a:xfrm>
              <a:prstGeom prst="line">
                <a:avLst/>
              </a:prstGeom>
              <a:noFill/>
              <a:ln w="11113"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98" name="Freeform 61"/>
            <p:cNvSpPr>
              <a:spLocks/>
            </p:cNvSpPr>
            <p:nvPr/>
          </p:nvSpPr>
          <p:spPr bwMode="auto">
            <a:xfrm>
              <a:off x="2922345" y="3817958"/>
              <a:ext cx="485453" cy="318750"/>
            </a:xfrm>
            <a:custGeom>
              <a:avLst/>
              <a:gdLst>
                <a:gd name="T0" fmla="*/ 542 w 618"/>
                <a:gd name="T1" fmla="*/ 151 h 403"/>
                <a:gd name="T2" fmla="*/ 369 w 618"/>
                <a:gd name="T3" fmla="*/ 0 h 403"/>
                <a:gd name="T4" fmla="*/ 234 w 618"/>
                <a:gd name="T5" fmla="*/ 64 h 403"/>
                <a:gd name="T6" fmla="*/ 222 w 618"/>
                <a:gd name="T7" fmla="*/ 64 h 403"/>
                <a:gd name="T8" fmla="*/ 117 w 618"/>
                <a:gd name="T9" fmla="*/ 139 h 403"/>
                <a:gd name="T10" fmla="*/ 0 w 618"/>
                <a:gd name="T11" fmla="*/ 271 h 403"/>
                <a:gd name="T12" fmla="*/ 132 w 618"/>
                <a:gd name="T13" fmla="*/ 403 h 403"/>
                <a:gd name="T14" fmla="*/ 485 w 618"/>
                <a:gd name="T15" fmla="*/ 403 h 403"/>
                <a:gd name="T16" fmla="*/ 618 w 618"/>
                <a:gd name="T17" fmla="*/ 271 h 403"/>
                <a:gd name="T18" fmla="*/ 542 w 618"/>
                <a:gd name="T19" fmla="*/ 151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8" h="403">
                  <a:moveTo>
                    <a:pt x="542" y="151"/>
                  </a:moveTo>
                  <a:cubicBezTo>
                    <a:pt x="531" y="66"/>
                    <a:pt x="458" y="0"/>
                    <a:pt x="369" y="0"/>
                  </a:cubicBezTo>
                  <a:cubicBezTo>
                    <a:pt x="314" y="0"/>
                    <a:pt x="266" y="25"/>
                    <a:pt x="234" y="64"/>
                  </a:cubicBezTo>
                  <a:cubicBezTo>
                    <a:pt x="230" y="64"/>
                    <a:pt x="226" y="64"/>
                    <a:pt x="222" y="64"/>
                  </a:cubicBezTo>
                  <a:cubicBezTo>
                    <a:pt x="173" y="64"/>
                    <a:pt x="132" y="95"/>
                    <a:pt x="117" y="139"/>
                  </a:cubicBezTo>
                  <a:cubicBezTo>
                    <a:pt x="51" y="147"/>
                    <a:pt x="0" y="203"/>
                    <a:pt x="0" y="271"/>
                  </a:cubicBezTo>
                  <a:cubicBezTo>
                    <a:pt x="0" y="344"/>
                    <a:pt x="59" y="403"/>
                    <a:pt x="132" y="403"/>
                  </a:cubicBezTo>
                  <a:cubicBezTo>
                    <a:pt x="485" y="403"/>
                    <a:pt x="485" y="403"/>
                    <a:pt x="485" y="403"/>
                  </a:cubicBezTo>
                  <a:cubicBezTo>
                    <a:pt x="558" y="403"/>
                    <a:pt x="618" y="344"/>
                    <a:pt x="618" y="271"/>
                  </a:cubicBezTo>
                  <a:cubicBezTo>
                    <a:pt x="618" y="218"/>
                    <a:pt x="587" y="172"/>
                    <a:pt x="542" y="151"/>
                  </a:cubicBezTo>
                  <a:close/>
                </a:path>
              </a:pathLst>
            </a:custGeom>
            <a:solidFill>
              <a:schemeClr val="tx1">
                <a:lumMod val="50000"/>
              </a:schemeClr>
            </a:solidFill>
            <a:ln w="11113"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10" name="Freeform 61"/>
          <p:cNvSpPr>
            <a:spLocks/>
          </p:cNvSpPr>
          <p:nvPr/>
        </p:nvSpPr>
        <p:spPr bwMode="auto">
          <a:xfrm>
            <a:off x="3251370" y="1758377"/>
            <a:ext cx="324255" cy="212906"/>
          </a:xfrm>
          <a:custGeom>
            <a:avLst/>
            <a:gdLst>
              <a:gd name="T0" fmla="*/ 542 w 618"/>
              <a:gd name="T1" fmla="*/ 151 h 403"/>
              <a:gd name="T2" fmla="*/ 369 w 618"/>
              <a:gd name="T3" fmla="*/ 0 h 403"/>
              <a:gd name="T4" fmla="*/ 234 w 618"/>
              <a:gd name="T5" fmla="*/ 64 h 403"/>
              <a:gd name="T6" fmla="*/ 222 w 618"/>
              <a:gd name="T7" fmla="*/ 64 h 403"/>
              <a:gd name="T8" fmla="*/ 117 w 618"/>
              <a:gd name="T9" fmla="*/ 139 h 403"/>
              <a:gd name="T10" fmla="*/ 0 w 618"/>
              <a:gd name="T11" fmla="*/ 271 h 403"/>
              <a:gd name="T12" fmla="*/ 132 w 618"/>
              <a:gd name="T13" fmla="*/ 403 h 403"/>
              <a:gd name="T14" fmla="*/ 485 w 618"/>
              <a:gd name="T15" fmla="*/ 403 h 403"/>
              <a:gd name="T16" fmla="*/ 618 w 618"/>
              <a:gd name="T17" fmla="*/ 271 h 403"/>
              <a:gd name="T18" fmla="*/ 542 w 618"/>
              <a:gd name="T19" fmla="*/ 151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8" h="403">
                <a:moveTo>
                  <a:pt x="542" y="151"/>
                </a:moveTo>
                <a:cubicBezTo>
                  <a:pt x="531" y="66"/>
                  <a:pt x="458" y="0"/>
                  <a:pt x="369" y="0"/>
                </a:cubicBezTo>
                <a:cubicBezTo>
                  <a:pt x="314" y="0"/>
                  <a:pt x="266" y="25"/>
                  <a:pt x="234" y="64"/>
                </a:cubicBezTo>
                <a:cubicBezTo>
                  <a:pt x="230" y="64"/>
                  <a:pt x="226" y="64"/>
                  <a:pt x="222" y="64"/>
                </a:cubicBezTo>
                <a:cubicBezTo>
                  <a:pt x="173" y="64"/>
                  <a:pt x="132" y="95"/>
                  <a:pt x="117" y="139"/>
                </a:cubicBezTo>
                <a:cubicBezTo>
                  <a:pt x="51" y="147"/>
                  <a:pt x="0" y="203"/>
                  <a:pt x="0" y="271"/>
                </a:cubicBezTo>
                <a:cubicBezTo>
                  <a:pt x="0" y="344"/>
                  <a:pt x="59" y="403"/>
                  <a:pt x="132" y="403"/>
                </a:cubicBezTo>
                <a:cubicBezTo>
                  <a:pt x="485" y="403"/>
                  <a:pt x="485" y="403"/>
                  <a:pt x="485" y="403"/>
                </a:cubicBezTo>
                <a:cubicBezTo>
                  <a:pt x="558" y="403"/>
                  <a:pt x="618" y="344"/>
                  <a:pt x="618" y="271"/>
                </a:cubicBezTo>
                <a:cubicBezTo>
                  <a:pt x="618" y="218"/>
                  <a:pt x="587" y="172"/>
                  <a:pt x="542" y="151"/>
                </a:cubicBezTo>
                <a:close/>
              </a:path>
            </a:pathLst>
          </a:custGeom>
          <a:solidFill>
            <a:schemeClr val="tx1">
              <a:lumMod val="50000"/>
            </a:schemeClr>
          </a:solidFill>
          <a:ln w="11113"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110"/>
          <p:cNvSpPr/>
          <p:nvPr/>
        </p:nvSpPr>
        <p:spPr>
          <a:xfrm>
            <a:off x="721029" y="3088868"/>
            <a:ext cx="1899907" cy="7076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US" sz="900" dirty="0">
              <a:solidFill>
                <a:schemeClr val="tx1">
                  <a:lumMod val="50000"/>
                </a:schemeClr>
              </a:solidFill>
              <a:latin typeface="Amazon Ember Heavy"/>
            </a:endParaRPr>
          </a:p>
        </p:txBody>
      </p:sp>
      <p:sp>
        <p:nvSpPr>
          <p:cNvPr id="114" name="Rectangle 113"/>
          <p:cNvSpPr/>
          <p:nvPr/>
        </p:nvSpPr>
        <p:spPr>
          <a:xfrm>
            <a:off x="721029" y="2643119"/>
            <a:ext cx="1897684" cy="429419"/>
          </a:xfrm>
          <a:prstGeom prst="rect">
            <a:avLst/>
          </a:pr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600" dirty="0">
                <a:solidFill>
                  <a:schemeClr val="tx1">
                    <a:lumMod val="50000"/>
                  </a:schemeClr>
                </a:solidFill>
              </a:rPr>
              <a:t>Legacy Application</a:t>
            </a:r>
          </a:p>
        </p:txBody>
      </p:sp>
      <p:sp>
        <p:nvSpPr>
          <p:cNvPr id="119" name="Rectangle 118"/>
          <p:cNvSpPr/>
          <p:nvPr/>
        </p:nvSpPr>
        <p:spPr>
          <a:xfrm>
            <a:off x="3251799" y="3088868"/>
            <a:ext cx="1908078" cy="7076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US" sz="900" dirty="0">
              <a:solidFill>
                <a:schemeClr val="tx1">
                  <a:lumMod val="50000"/>
                </a:schemeClr>
              </a:solidFill>
              <a:latin typeface="Amazon Ember Heavy"/>
            </a:endParaRPr>
          </a:p>
        </p:txBody>
      </p:sp>
      <p:sp>
        <p:nvSpPr>
          <p:cNvPr id="135" name="TextBox 134"/>
          <p:cNvSpPr txBox="1"/>
          <p:nvPr/>
        </p:nvSpPr>
        <p:spPr>
          <a:xfrm>
            <a:off x="3212459" y="2856485"/>
            <a:ext cx="1340432" cy="184666"/>
          </a:xfrm>
          <a:prstGeom prst="rect">
            <a:avLst/>
          </a:prstGeom>
          <a:noFill/>
        </p:spPr>
        <p:txBody>
          <a:bodyPr wrap="square" rtlCol="0">
            <a:spAutoFit/>
          </a:bodyPr>
          <a:lstStyle/>
          <a:p>
            <a:r>
              <a:rPr lang="en-US" sz="600" b="1" dirty="0">
                <a:solidFill>
                  <a:schemeClr val="bg1"/>
                </a:solidFill>
                <a:latin typeface="Amazon Ember Light"/>
              </a:rPr>
              <a:t>EMP Compatibility Package</a:t>
            </a:r>
          </a:p>
        </p:txBody>
      </p:sp>
      <p:cxnSp>
        <p:nvCxnSpPr>
          <p:cNvPr id="5" name="Straight Connector 4"/>
          <p:cNvCxnSpPr>
            <a:stCxn id="59" idx="3"/>
          </p:cNvCxnSpPr>
          <p:nvPr/>
        </p:nvCxnSpPr>
        <p:spPr>
          <a:xfrm flipV="1">
            <a:off x="5155639" y="2689105"/>
            <a:ext cx="761671" cy="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5908431" y="1471884"/>
            <a:ext cx="0" cy="236663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V="1">
            <a:off x="9417957" y="5759895"/>
            <a:ext cx="424543" cy="0"/>
          </a:xfrm>
          <a:prstGeom prst="line">
            <a:avLst/>
          </a:prstGeom>
        </p:spPr>
        <p:style>
          <a:lnRef idx="2">
            <a:schemeClr val="accent1"/>
          </a:lnRef>
          <a:fillRef idx="0">
            <a:schemeClr val="accent1"/>
          </a:fillRef>
          <a:effectRef idx="1">
            <a:schemeClr val="accent1"/>
          </a:effectRef>
          <a:fontRef idx="minor">
            <a:schemeClr val="tx1"/>
          </a:fontRef>
        </p:style>
      </p:cxnSp>
      <p:sp>
        <p:nvSpPr>
          <p:cNvPr id="48" name="Rectangle 47"/>
          <p:cNvSpPr/>
          <p:nvPr/>
        </p:nvSpPr>
        <p:spPr>
          <a:xfrm>
            <a:off x="5917311" y="1480085"/>
            <a:ext cx="2444750" cy="589434"/>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800" dirty="0"/>
              <a:t>Intercepts Windows API calls as the application interacts with local operating system returning the resources expected by the application regardless of OS</a:t>
            </a:r>
          </a:p>
        </p:txBody>
      </p:sp>
      <p:sp>
        <p:nvSpPr>
          <p:cNvPr id="50" name="Rectangle 49"/>
          <p:cNvSpPr/>
          <p:nvPr/>
        </p:nvSpPr>
        <p:spPr>
          <a:xfrm>
            <a:off x="5917311" y="2440842"/>
            <a:ext cx="2444750" cy="420728"/>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800" dirty="0"/>
              <a:t>Runs older versions of runtimes that can only be accessed by packaged application</a:t>
            </a:r>
          </a:p>
        </p:txBody>
      </p:sp>
      <p:sp>
        <p:nvSpPr>
          <p:cNvPr id="13" name="TextBox 12"/>
          <p:cNvSpPr txBox="1"/>
          <p:nvPr/>
        </p:nvSpPr>
        <p:spPr>
          <a:xfrm>
            <a:off x="5917311" y="3030052"/>
            <a:ext cx="2130073" cy="246221"/>
          </a:xfrm>
          <a:prstGeom prst="rect">
            <a:avLst/>
          </a:prstGeom>
          <a:noFill/>
        </p:spPr>
        <p:txBody>
          <a:bodyPr wrap="square" rtlCol="0">
            <a:spAutoFit/>
          </a:bodyPr>
          <a:lstStyle/>
          <a:p>
            <a:r>
              <a:rPr lang="en-US" sz="1000" dirty="0">
                <a:solidFill>
                  <a:schemeClr val="bg1"/>
                </a:solidFill>
              </a:rPr>
              <a:t>Compatibility</a:t>
            </a:r>
          </a:p>
        </p:txBody>
      </p:sp>
      <p:sp>
        <p:nvSpPr>
          <p:cNvPr id="51" name="TextBox 50"/>
          <p:cNvSpPr txBox="1"/>
          <p:nvPr/>
        </p:nvSpPr>
        <p:spPr>
          <a:xfrm>
            <a:off x="5917310" y="1225663"/>
            <a:ext cx="2087136" cy="246221"/>
          </a:xfrm>
          <a:prstGeom prst="rect">
            <a:avLst/>
          </a:prstGeom>
          <a:noFill/>
        </p:spPr>
        <p:txBody>
          <a:bodyPr wrap="square" rtlCol="0">
            <a:spAutoFit/>
          </a:bodyPr>
          <a:lstStyle/>
          <a:p>
            <a:r>
              <a:rPr lang="en-US" sz="1000" dirty="0">
                <a:solidFill>
                  <a:schemeClr val="bg1"/>
                </a:solidFill>
              </a:rPr>
              <a:t>Redirection</a:t>
            </a:r>
          </a:p>
        </p:txBody>
      </p:sp>
      <p:sp>
        <p:nvSpPr>
          <p:cNvPr id="52" name="TextBox 51"/>
          <p:cNvSpPr txBox="1"/>
          <p:nvPr/>
        </p:nvSpPr>
        <p:spPr>
          <a:xfrm>
            <a:off x="5917310" y="2180841"/>
            <a:ext cx="946150" cy="246221"/>
          </a:xfrm>
          <a:prstGeom prst="rect">
            <a:avLst/>
          </a:prstGeom>
          <a:noFill/>
        </p:spPr>
        <p:txBody>
          <a:bodyPr wrap="square" rtlCol="0">
            <a:spAutoFit/>
          </a:bodyPr>
          <a:lstStyle/>
          <a:p>
            <a:r>
              <a:rPr lang="en-US" sz="1000" dirty="0">
                <a:solidFill>
                  <a:schemeClr val="bg1"/>
                </a:solidFill>
              </a:rPr>
              <a:t>Isolation</a:t>
            </a:r>
          </a:p>
        </p:txBody>
      </p:sp>
      <p:sp>
        <p:nvSpPr>
          <p:cNvPr id="53" name="Rectangle 52"/>
          <p:cNvSpPr/>
          <p:nvPr/>
        </p:nvSpPr>
        <p:spPr>
          <a:xfrm>
            <a:off x="5917311" y="3276273"/>
            <a:ext cx="2444750" cy="562250"/>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800" dirty="0"/>
              <a:t>Resolves OS incompatibilities while maintaining integration with other applications and services</a:t>
            </a:r>
          </a:p>
        </p:txBody>
      </p:sp>
      <p:cxnSp>
        <p:nvCxnSpPr>
          <p:cNvPr id="15" name="Straight Arrow Connector 14"/>
          <p:cNvCxnSpPr>
            <a:stCxn id="3" idx="3"/>
            <a:endCxn id="46" idx="1"/>
          </p:cNvCxnSpPr>
          <p:nvPr/>
        </p:nvCxnSpPr>
        <p:spPr>
          <a:xfrm>
            <a:off x="2656566" y="2770152"/>
            <a:ext cx="555894" cy="0"/>
          </a:xfrm>
          <a:prstGeom prst="straightConnector1">
            <a:avLst/>
          </a:prstGeom>
          <a:ln w="9525">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695192" y="3165996"/>
            <a:ext cx="850649" cy="184666"/>
          </a:xfrm>
          <a:prstGeom prst="rect">
            <a:avLst/>
          </a:prstGeom>
          <a:noFill/>
        </p:spPr>
        <p:txBody>
          <a:bodyPr wrap="square" rtlCol="0">
            <a:spAutoFit/>
          </a:bodyPr>
          <a:lstStyle/>
          <a:p>
            <a:r>
              <a:rPr lang="en-US" sz="600" dirty="0">
                <a:solidFill>
                  <a:schemeClr val="tx1">
                    <a:lumMod val="50000"/>
                  </a:schemeClr>
                </a:solidFill>
                <a:latin typeface="Amazon Ember Light"/>
              </a:rPr>
              <a:t>Operating System</a:t>
            </a:r>
          </a:p>
        </p:txBody>
      </p:sp>
      <p:sp>
        <p:nvSpPr>
          <p:cNvPr id="54" name="Rectangle 53"/>
          <p:cNvSpPr/>
          <p:nvPr/>
        </p:nvSpPr>
        <p:spPr>
          <a:xfrm>
            <a:off x="3291705" y="2398746"/>
            <a:ext cx="1828266" cy="433713"/>
          </a:xfrm>
          <a:prstGeom prst="rect">
            <a:avLst/>
          </a:prstGeom>
          <a:solidFill>
            <a:schemeClr val="tx1">
              <a:lumMod val="20000"/>
              <a:lumOff val="80000"/>
            </a:schemeClr>
          </a:solidFill>
          <a:ln w="28575">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600" dirty="0">
                <a:solidFill>
                  <a:schemeClr val="tx1">
                    <a:lumMod val="50000"/>
                  </a:schemeClr>
                </a:solidFill>
              </a:rPr>
              <a:t>Legacy Application</a:t>
            </a:r>
          </a:p>
        </p:txBody>
      </p:sp>
      <p:sp>
        <p:nvSpPr>
          <p:cNvPr id="4" name="TextBox 3"/>
          <p:cNvSpPr txBox="1"/>
          <p:nvPr/>
        </p:nvSpPr>
        <p:spPr>
          <a:xfrm>
            <a:off x="5908431" y="949011"/>
            <a:ext cx="2453630" cy="246221"/>
          </a:xfrm>
          <a:prstGeom prst="rect">
            <a:avLst/>
          </a:prstGeom>
          <a:noFill/>
        </p:spPr>
        <p:txBody>
          <a:bodyPr wrap="square" rtlCol="0">
            <a:spAutoFit/>
          </a:bodyPr>
          <a:lstStyle/>
          <a:p>
            <a:pPr algn="ctr"/>
            <a:r>
              <a:rPr lang="en-US" sz="1000" dirty="0">
                <a:solidFill>
                  <a:srgbClr val="FF9900"/>
                </a:solidFill>
                <a:latin typeface="Amazon Ember Regular"/>
              </a:rPr>
              <a:t>Compatibility package features</a:t>
            </a:r>
          </a:p>
        </p:txBody>
      </p:sp>
      <p:sp>
        <p:nvSpPr>
          <p:cNvPr id="7" name="TextBox 6"/>
          <p:cNvSpPr txBox="1"/>
          <p:nvPr/>
        </p:nvSpPr>
        <p:spPr>
          <a:xfrm>
            <a:off x="1683685" y="3157692"/>
            <a:ext cx="981760" cy="176972"/>
          </a:xfrm>
          <a:prstGeom prst="rect">
            <a:avLst/>
          </a:prstGeom>
          <a:noFill/>
        </p:spPr>
        <p:txBody>
          <a:bodyPr wrap="square" rtlCol="0">
            <a:spAutoFit/>
          </a:bodyPr>
          <a:lstStyle/>
          <a:p>
            <a:r>
              <a:rPr lang="en-US" sz="550" dirty="0">
                <a:solidFill>
                  <a:schemeClr val="accent6">
                    <a:lumMod val="50000"/>
                  </a:schemeClr>
                </a:solidFill>
                <a:latin typeface="Amazon Ember Regular"/>
              </a:rPr>
              <a:t>Windows Server 2003</a:t>
            </a:r>
          </a:p>
        </p:txBody>
      </p:sp>
      <p:sp>
        <p:nvSpPr>
          <p:cNvPr id="47" name="TextBox 46"/>
          <p:cNvSpPr txBox="1"/>
          <p:nvPr/>
        </p:nvSpPr>
        <p:spPr>
          <a:xfrm>
            <a:off x="1683685" y="3333046"/>
            <a:ext cx="981760" cy="176972"/>
          </a:xfrm>
          <a:prstGeom prst="rect">
            <a:avLst/>
          </a:prstGeom>
          <a:noFill/>
        </p:spPr>
        <p:txBody>
          <a:bodyPr wrap="square" rtlCol="0">
            <a:spAutoFit/>
          </a:bodyPr>
          <a:lstStyle/>
          <a:p>
            <a:r>
              <a:rPr lang="en-US" sz="550" dirty="0">
                <a:solidFill>
                  <a:schemeClr val="accent6">
                    <a:lumMod val="50000"/>
                  </a:schemeClr>
                </a:solidFill>
                <a:latin typeface="Amazon Ember Regular"/>
              </a:rPr>
              <a:t>Windows Server 2008</a:t>
            </a:r>
          </a:p>
        </p:txBody>
      </p:sp>
      <p:sp>
        <p:nvSpPr>
          <p:cNvPr id="55" name="TextBox 54"/>
          <p:cNvSpPr txBox="1"/>
          <p:nvPr/>
        </p:nvSpPr>
        <p:spPr>
          <a:xfrm>
            <a:off x="1683685" y="3514599"/>
            <a:ext cx="981760" cy="176972"/>
          </a:xfrm>
          <a:prstGeom prst="rect">
            <a:avLst/>
          </a:prstGeom>
          <a:noFill/>
        </p:spPr>
        <p:txBody>
          <a:bodyPr wrap="square" rtlCol="0">
            <a:spAutoFit/>
          </a:bodyPr>
          <a:lstStyle/>
          <a:p>
            <a:r>
              <a:rPr lang="en-US" sz="550" dirty="0">
                <a:solidFill>
                  <a:schemeClr val="accent6">
                    <a:lumMod val="50000"/>
                  </a:schemeClr>
                </a:solidFill>
                <a:latin typeface="Amazon Ember Regular"/>
              </a:rPr>
              <a:t>Windows Server 2008 R2</a:t>
            </a:r>
          </a:p>
        </p:txBody>
      </p:sp>
      <p:sp>
        <p:nvSpPr>
          <p:cNvPr id="56" name="TextBox 55"/>
          <p:cNvSpPr txBox="1"/>
          <p:nvPr/>
        </p:nvSpPr>
        <p:spPr>
          <a:xfrm>
            <a:off x="3227902" y="3165996"/>
            <a:ext cx="850649" cy="184666"/>
          </a:xfrm>
          <a:prstGeom prst="rect">
            <a:avLst/>
          </a:prstGeom>
          <a:noFill/>
        </p:spPr>
        <p:txBody>
          <a:bodyPr wrap="square" rtlCol="0">
            <a:spAutoFit/>
          </a:bodyPr>
          <a:lstStyle/>
          <a:p>
            <a:r>
              <a:rPr lang="en-US" sz="600" dirty="0">
                <a:solidFill>
                  <a:schemeClr val="tx1">
                    <a:lumMod val="50000"/>
                  </a:schemeClr>
                </a:solidFill>
                <a:latin typeface="Amazon Ember Light"/>
              </a:rPr>
              <a:t>Operating System</a:t>
            </a:r>
          </a:p>
        </p:txBody>
      </p:sp>
      <p:sp>
        <p:nvSpPr>
          <p:cNvPr id="57" name="TextBox 56"/>
          <p:cNvSpPr txBox="1"/>
          <p:nvPr/>
        </p:nvSpPr>
        <p:spPr>
          <a:xfrm>
            <a:off x="4216395" y="3157692"/>
            <a:ext cx="981760" cy="176972"/>
          </a:xfrm>
          <a:prstGeom prst="rect">
            <a:avLst/>
          </a:prstGeom>
          <a:noFill/>
        </p:spPr>
        <p:txBody>
          <a:bodyPr wrap="square" rtlCol="0">
            <a:spAutoFit/>
          </a:bodyPr>
          <a:lstStyle/>
          <a:p>
            <a:r>
              <a:rPr lang="en-US" sz="550" dirty="0">
                <a:solidFill>
                  <a:schemeClr val="accent6">
                    <a:lumMod val="50000"/>
                  </a:schemeClr>
                </a:solidFill>
                <a:latin typeface="Amazon Ember Regular"/>
              </a:rPr>
              <a:t>Windows Server 2012</a:t>
            </a:r>
          </a:p>
        </p:txBody>
      </p:sp>
      <p:sp>
        <p:nvSpPr>
          <p:cNvPr id="58" name="TextBox 57"/>
          <p:cNvSpPr txBox="1"/>
          <p:nvPr/>
        </p:nvSpPr>
        <p:spPr>
          <a:xfrm>
            <a:off x="4216395" y="3333046"/>
            <a:ext cx="981760" cy="176972"/>
          </a:xfrm>
          <a:prstGeom prst="rect">
            <a:avLst/>
          </a:prstGeom>
          <a:noFill/>
        </p:spPr>
        <p:txBody>
          <a:bodyPr wrap="square" rtlCol="0">
            <a:spAutoFit/>
          </a:bodyPr>
          <a:lstStyle/>
          <a:p>
            <a:r>
              <a:rPr lang="en-US" sz="550" dirty="0">
                <a:solidFill>
                  <a:schemeClr val="accent6">
                    <a:lumMod val="50000"/>
                  </a:schemeClr>
                </a:solidFill>
                <a:latin typeface="Amazon Ember Regular"/>
              </a:rPr>
              <a:t>Windows Server 2016</a:t>
            </a:r>
          </a:p>
        </p:txBody>
      </p:sp>
      <p:sp>
        <p:nvSpPr>
          <p:cNvPr id="60" name="TextBox 59"/>
          <p:cNvSpPr txBox="1"/>
          <p:nvPr/>
        </p:nvSpPr>
        <p:spPr>
          <a:xfrm>
            <a:off x="4216395" y="3514599"/>
            <a:ext cx="981760" cy="176972"/>
          </a:xfrm>
          <a:prstGeom prst="rect">
            <a:avLst/>
          </a:prstGeom>
          <a:noFill/>
        </p:spPr>
        <p:txBody>
          <a:bodyPr wrap="square" rtlCol="0">
            <a:spAutoFit/>
          </a:bodyPr>
          <a:lstStyle/>
          <a:p>
            <a:r>
              <a:rPr lang="en-US" sz="550" dirty="0">
                <a:solidFill>
                  <a:schemeClr val="accent6">
                    <a:lumMod val="50000"/>
                  </a:schemeClr>
                </a:solidFill>
                <a:latin typeface="Amazon Ember Regular"/>
              </a:rPr>
              <a:t>Windows Server 2019</a:t>
            </a:r>
          </a:p>
        </p:txBody>
      </p:sp>
      <p:sp>
        <p:nvSpPr>
          <p:cNvPr id="61" name="TextBox 60"/>
          <p:cNvSpPr txBox="1"/>
          <p:nvPr/>
        </p:nvSpPr>
        <p:spPr>
          <a:xfrm>
            <a:off x="7398914" y="4778062"/>
            <a:ext cx="753414" cy="184666"/>
          </a:xfrm>
          <a:prstGeom prst="rect">
            <a:avLst/>
          </a:prstGeom>
          <a:noFill/>
        </p:spPr>
        <p:txBody>
          <a:bodyPr wrap="square" rtlCol="0">
            <a:spAutoFit/>
          </a:bodyPr>
          <a:lstStyle/>
          <a:p>
            <a:r>
              <a:rPr lang="en-US" sz="600" dirty="0">
                <a:solidFill>
                  <a:schemeClr val="bg1"/>
                </a:solidFill>
                <a:latin typeface="Amazon Ember" panose="020B0603020204020204"/>
              </a:rPr>
              <a:t>AWS Internal</a:t>
            </a:r>
          </a:p>
        </p:txBody>
      </p:sp>
    </p:spTree>
    <p:extLst>
      <p:ext uri="{BB962C8B-B14F-4D97-AF65-F5344CB8AC3E}">
        <p14:creationId xmlns:p14="http://schemas.microsoft.com/office/powerpoint/2010/main" val="2427652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Why EMP?</a:t>
            </a:r>
          </a:p>
        </p:txBody>
      </p:sp>
      <p:sp>
        <p:nvSpPr>
          <p:cNvPr id="19" name="Rectangle 18"/>
          <p:cNvSpPr/>
          <p:nvPr/>
        </p:nvSpPr>
        <p:spPr>
          <a:xfrm>
            <a:off x="1296941" y="1368357"/>
            <a:ext cx="1407268" cy="2680307"/>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4" name="Straight Connector 23"/>
          <p:cNvCxnSpPr/>
          <p:nvPr/>
        </p:nvCxnSpPr>
        <p:spPr>
          <a:xfrm>
            <a:off x="1296941" y="1366294"/>
            <a:ext cx="1407267" cy="0"/>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1296940" y="1118011"/>
            <a:ext cx="1401265" cy="246221"/>
          </a:xfrm>
          <a:prstGeom prst="rect">
            <a:avLst/>
          </a:prstGeom>
          <a:noFill/>
        </p:spPr>
        <p:txBody>
          <a:bodyPr wrap="square" rtlCol="0">
            <a:spAutoFit/>
          </a:bodyPr>
          <a:lstStyle/>
          <a:p>
            <a:pPr algn="ctr"/>
            <a:r>
              <a:rPr lang="en-US" sz="1000" dirty="0">
                <a:solidFill>
                  <a:schemeClr val="bg1"/>
                </a:solidFill>
              </a:rPr>
              <a:t>Future-proof</a:t>
            </a:r>
          </a:p>
        </p:txBody>
      </p:sp>
      <p:sp>
        <p:nvSpPr>
          <p:cNvPr id="29" name="TextBox 28"/>
          <p:cNvSpPr txBox="1"/>
          <p:nvPr/>
        </p:nvSpPr>
        <p:spPr>
          <a:xfrm>
            <a:off x="3820543" y="1118010"/>
            <a:ext cx="1407269" cy="246221"/>
          </a:xfrm>
          <a:prstGeom prst="rect">
            <a:avLst/>
          </a:prstGeom>
          <a:noFill/>
        </p:spPr>
        <p:txBody>
          <a:bodyPr wrap="square" rtlCol="0">
            <a:spAutoFit/>
          </a:bodyPr>
          <a:lstStyle/>
          <a:p>
            <a:pPr algn="ctr"/>
            <a:r>
              <a:rPr lang="en-US" sz="1000" dirty="0">
                <a:solidFill>
                  <a:schemeClr val="bg1"/>
                </a:solidFill>
              </a:rPr>
              <a:t>Reduced risk</a:t>
            </a:r>
          </a:p>
        </p:txBody>
      </p:sp>
      <p:sp>
        <p:nvSpPr>
          <p:cNvPr id="30" name="TextBox 29"/>
          <p:cNvSpPr txBox="1"/>
          <p:nvPr/>
        </p:nvSpPr>
        <p:spPr>
          <a:xfrm>
            <a:off x="6344146" y="1118011"/>
            <a:ext cx="1401266" cy="246221"/>
          </a:xfrm>
          <a:prstGeom prst="rect">
            <a:avLst/>
          </a:prstGeom>
          <a:noFill/>
        </p:spPr>
        <p:txBody>
          <a:bodyPr wrap="square" rtlCol="0">
            <a:spAutoFit/>
          </a:bodyPr>
          <a:lstStyle/>
          <a:p>
            <a:pPr algn="ctr"/>
            <a:r>
              <a:rPr lang="en-US" sz="1000" dirty="0">
                <a:solidFill>
                  <a:schemeClr val="bg1"/>
                </a:solidFill>
              </a:rPr>
              <a:t>Cost-effective</a:t>
            </a:r>
          </a:p>
        </p:txBody>
      </p:sp>
      <p:sp>
        <p:nvSpPr>
          <p:cNvPr id="32" name="Rectangle 31"/>
          <p:cNvSpPr/>
          <p:nvPr/>
        </p:nvSpPr>
        <p:spPr>
          <a:xfrm>
            <a:off x="3820545" y="1368357"/>
            <a:ext cx="1407268" cy="2680307"/>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3" name="Straight Connector 32"/>
          <p:cNvCxnSpPr/>
          <p:nvPr/>
        </p:nvCxnSpPr>
        <p:spPr>
          <a:xfrm>
            <a:off x="3820545" y="1366294"/>
            <a:ext cx="1407267" cy="0"/>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6338145" y="1368357"/>
            <a:ext cx="1407268" cy="2680307"/>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5" name="Straight Connector 34"/>
          <p:cNvCxnSpPr/>
          <p:nvPr/>
        </p:nvCxnSpPr>
        <p:spPr>
          <a:xfrm>
            <a:off x="6338145" y="1366294"/>
            <a:ext cx="1407267" cy="0"/>
          </a:xfrm>
          <a:prstGeom prst="line">
            <a:avLst/>
          </a:prstGeom>
          <a:ln w="12700"/>
        </p:spPr>
        <p:style>
          <a:lnRef idx="2">
            <a:schemeClr val="accent1"/>
          </a:lnRef>
          <a:fillRef idx="0">
            <a:schemeClr val="accent1"/>
          </a:fillRef>
          <a:effectRef idx="1">
            <a:schemeClr val="accent1"/>
          </a:effectRef>
          <a:fontRef idx="minor">
            <a:schemeClr val="tx1"/>
          </a:fontRef>
        </p:style>
      </p:cxnSp>
      <p:pic>
        <p:nvPicPr>
          <p:cNvPr id="51" name="Picture 50"/>
          <p:cNvPicPr>
            <a:picLocks noChangeAspect="1"/>
          </p:cNvPicPr>
          <p:nvPr/>
        </p:nvPicPr>
        <p:blipFill>
          <a:blip r:embed="rId3"/>
          <a:stretch>
            <a:fillRect/>
          </a:stretch>
        </p:blipFill>
        <p:spPr>
          <a:xfrm>
            <a:off x="4343969" y="1593281"/>
            <a:ext cx="365760" cy="379736"/>
          </a:xfrm>
          <a:prstGeom prst="rect">
            <a:avLst/>
          </a:prstGeom>
        </p:spPr>
      </p:pic>
      <p:sp>
        <p:nvSpPr>
          <p:cNvPr id="52" name="TextBox 51"/>
          <p:cNvSpPr txBox="1"/>
          <p:nvPr/>
        </p:nvSpPr>
        <p:spPr>
          <a:xfrm>
            <a:off x="3923818" y="1987940"/>
            <a:ext cx="1206062" cy="461665"/>
          </a:xfrm>
          <a:prstGeom prst="rect">
            <a:avLst/>
          </a:prstGeom>
          <a:noFill/>
        </p:spPr>
        <p:txBody>
          <a:bodyPr wrap="square" rtlCol="0">
            <a:spAutoFit/>
          </a:bodyPr>
          <a:lstStyle/>
          <a:p>
            <a:pPr algn="ctr"/>
            <a:r>
              <a:rPr lang="en-US" sz="800" dirty="0">
                <a:solidFill>
                  <a:schemeClr val="bg1"/>
                </a:solidFill>
              </a:rPr>
              <a:t>Improved security and performance on new OS</a:t>
            </a:r>
          </a:p>
        </p:txBody>
      </p:sp>
      <p:sp>
        <p:nvSpPr>
          <p:cNvPr id="54" name="TextBox 53"/>
          <p:cNvSpPr txBox="1"/>
          <p:nvPr/>
        </p:nvSpPr>
        <p:spPr>
          <a:xfrm>
            <a:off x="3923818" y="3325196"/>
            <a:ext cx="1206062" cy="461665"/>
          </a:xfrm>
          <a:prstGeom prst="rect">
            <a:avLst/>
          </a:prstGeom>
          <a:noFill/>
        </p:spPr>
        <p:txBody>
          <a:bodyPr wrap="square" rtlCol="0">
            <a:spAutoFit/>
          </a:bodyPr>
          <a:lstStyle/>
          <a:p>
            <a:pPr algn="ctr"/>
            <a:r>
              <a:rPr lang="en-US" sz="800" dirty="0">
                <a:solidFill>
                  <a:schemeClr val="bg1"/>
                </a:solidFill>
              </a:rPr>
              <a:t>Reduced risk of non-compliance with industry regulations</a:t>
            </a:r>
          </a:p>
        </p:txBody>
      </p:sp>
      <p:sp>
        <p:nvSpPr>
          <p:cNvPr id="55" name="TextBox 54"/>
          <p:cNvSpPr txBox="1"/>
          <p:nvPr/>
        </p:nvSpPr>
        <p:spPr>
          <a:xfrm>
            <a:off x="6441994" y="1987940"/>
            <a:ext cx="1206062" cy="461665"/>
          </a:xfrm>
          <a:prstGeom prst="rect">
            <a:avLst/>
          </a:prstGeom>
          <a:noFill/>
        </p:spPr>
        <p:txBody>
          <a:bodyPr wrap="square" rtlCol="0">
            <a:spAutoFit/>
          </a:bodyPr>
          <a:lstStyle/>
          <a:p>
            <a:pPr algn="ctr"/>
            <a:r>
              <a:rPr lang="en-US" sz="800" dirty="0">
                <a:solidFill>
                  <a:schemeClr val="bg1"/>
                </a:solidFill>
              </a:rPr>
              <a:t>No application refactoring or recoding cost</a:t>
            </a:r>
          </a:p>
        </p:txBody>
      </p:sp>
      <p:sp>
        <p:nvSpPr>
          <p:cNvPr id="56" name="TextBox 55"/>
          <p:cNvSpPr txBox="1"/>
          <p:nvPr/>
        </p:nvSpPr>
        <p:spPr>
          <a:xfrm>
            <a:off x="6441994" y="3312782"/>
            <a:ext cx="1206062" cy="338554"/>
          </a:xfrm>
          <a:prstGeom prst="rect">
            <a:avLst/>
          </a:prstGeom>
          <a:noFill/>
        </p:spPr>
        <p:txBody>
          <a:bodyPr wrap="square" rtlCol="0">
            <a:spAutoFit/>
          </a:bodyPr>
          <a:lstStyle/>
          <a:p>
            <a:pPr algn="ctr"/>
            <a:r>
              <a:rPr lang="en-US" sz="800" dirty="0">
                <a:solidFill>
                  <a:schemeClr val="bg1"/>
                </a:solidFill>
              </a:rPr>
              <a:t>No extended support costs</a:t>
            </a:r>
          </a:p>
        </p:txBody>
      </p:sp>
      <p:sp>
        <p:nvSpPr>
          <p:cNvPr id="58" name="TextBox 57"/>
          <p:cNvSpPr txBox="1"/>
          <p:nvPr/>
        </p:nvSpPr>
        <p:spPr>
          <a:xfrm>
            <a:off x="1393539" y="1987940"/>
            <a:ext cx="1206062" cy="338554"/>
          </a:xfrm>
          <a:prstGeom prst="rect">
            <a:avLst/>
          </a:prstGeom>
          <a:noFill/>
        </p:spPr>
        <p:txBody>
          <a:bodyPr wrap="square" rtlCol="0">
            <a:spAutoFit/>
          </a:bodyPr>
          <a:lstStyle/>
          <a:p>
            <a:pPr algn="ctr"/>
            <a:r>
              <a:rPr lang="en-US" sz="800" dirty="0">
                <a:solidFill>
                  <a:schemeClr val="bg1"/>
                </a:solidFill>
              </a:rPr>
              <a:t>Decouple from underlying OS</a:t>
            </a:r>
          </a:p>
        </p:txBody>
      </p:sp>
      <p:sp>
        <p:nvSpPr>
          <p:cNvPr id="59" name="TextBox 58"/>
          <p:cNvSpPr txBox="1"/>
          <p:nvPr/>
        </p:nvSpPr>
        <p:spPr>
          <a:xfrm>
            <a:off x="1393539" y="3312782"/>
            <a:ext cx="1206062" cy="461665"/>
          </a:xfrm>
          <a:prstGeom prst="rect">
            <a:avLst/>
          </a:prstGeom>
          <a:noFill/>
        </p:spPr>
        <p:txBody>
          <a:bodyPr wrap="square" rtlCol="0">
            <a:spAutoFit/>
          </a:bodyPr>
          <a:lstStyle/>
          <a:p>
            <a:pPr algn="ctr"/>
            <a:r>
              <a:rPr lang="en-US" sz="800" dirty="0">
                <a:solidFill>
                  <a:schemeClr val="bg1"/>
                </a:solidFill>
              </a:rPr>
              <a:t>Low risk of failure on subsequent OS updates</a:t>
            </a:r>
          </a:p>
        </p:txBody>
      </p:sp>
      <p:pic>
        <p:nvPicPr>
          <p:cNvPr id="62" name="Picture 61"/>
          <p:cNvPicPr>
            <a:picLocks noChangeAspect="1"/>
          </p:cNvPicPr>
          <p:nvPr/>
        </p:nvPicPr>
        <p:blipFill>
          <a:blip r:embed="rId4"/>
          <a:stretch>
            <a:fillRect/>
          </a:stretch>
        </p:blipFill>
        <p:spPr>
          <a:xfrm>
            <a:off x="6818504" y="2889357"/>
            <a:ext cx="453042" cy="365163"/>
          </a:xfrm>
          <a:prstGeom prst="rect">
            <a:avLst/>
          </a:prstGeom>
        </p:spPr>
      </p:pic>
      <p:pic>
        <p:nvPicPr>
          <p:cNvPr id="46" name="Picture 45"/>
          <p:cNvPicPr>
            <a:picLocks noChangeAspect="1"/>
          </p:cNvPicPr>
          <p:nvPr/>
        </p:nvPicPr>
        <p:blipFill>
          <a:blip r:embed="rId5"/>
          <a:stretch>
            <a:fillRect/>
          </a:stretch>
        </p:blipFill>
        <p:spPr>
          <a:xfrm>
            <a:off x="4261052" y="3015510"/>
            <a:ext cx="531594" cy="328922"/>
          </a:xfrm>
          <a:prstGeom prst="rect">
            <a:avLst/>
          </a:prstGeom>
        </p:spPr>
      </p:pic>
      <p:grpSp>
        <p:nvGrpSpPr>
          <p:cNvPr id="50" name="Group 49"/>
          <p:cNvGrpSpPr/>
          <p:nvPr/>
        </p:nvGrpSpPr>
        <p:grpSpPr>
          <a:xfrm>
            <a:off x="1748123" y="2867335"/>
            <a:ext cx="496895" cy="409207"/>
            <a:chOff x="4324350" y="2709863"/>
            <a:chExt cx="512763" cy="422275"/>
          </a:xfrm>
        </p:grpSpPr>
        <p:sp>
          <p:nvSpPr>
            <p:cNvPr id="15" name="Freeform 16"/>
            <p:cNvSpPr>
              <a:spLocks noEditPoints="1"/>
            </p:cNvSpPr>
            <p:nvPr/>
          </p:nvSpPr>
          <p:spPr bwMode="auto">
            <a:xfrm>
              <a:off x="4324350" y="2814638"/>
              <a:ext cx="301625" cy="317500"/>
            </a:xfrm>
            <a:custGeom>
              <a:avLst/>
              <a:gdLst>
                <a:gd name="T0" fmla="*/ 329 w 383"/>
                <a:gd name="T1" fmla="*/ 303 h 402"/>
                <a:gd name="T2" fmla="*/ 319 w 383"/>
                <a:gd name="T3" fmla="*/ 284 h 402"/>
                <a:gd name="T4" fmla="*/ 339 w 383"/>
                <a:gd name="T5" fmla="*/ 244 h 402"/>
                <a:gd name="T6" fmla="*/ 359 w 383"/>
                <a:gd name="T7" fmla="*/ 241 h 402"/>
                <a:gd name="T8" fmla="*/ 383 w 383"/>
                <a:gd name="T9" fmla="*/ 190 h 402"/>
                <a:gd name="T10" fmla="*/ 344 w 383"/>
                <a:gd name="T11" fmla="*/ 177 h 402"/>
                <a:gd name="T12" fmla="*/ 329 w 383"/>
                <a:gd name="T13" fmla="*/ 135 h 402"/>
                <a:gd name="T14" fmla="*/ 365 w 383"/>
                <a:gd name="T15" fmla="*/ 83 h 402"/>
                <a:gd name="T16" fmla="*/ 356 w 383"/>
                <a:gd name="T17" fmla="*/ 74 h 402"/>
                <a:gd name="T18" fmla="*/ 348 w 383"/>
                <a:gd name="T19" fmla="*/ 65 h 402"/>
                <a:gd name="T20" fmla="*/ 340 w 383"/>
                <a:gd name="T21" fmla="*/ 56 h 402"/>
                <a:gd name="T22" fmla="*/ 284 w 383"/>
                <a:gd name="T23" fmla="*/ 84 h 402"/>
                <a:gd name="T24" fmla="*/ 244 w 383"/>
                <a:gd name="T25" fmla="*/ 64 h 402"/>
                <a:gd name="T26" fmla="*/ 233 w 383"/>
                <a:gd name="T27" fmla="*/ 2 h 402"/>
                <a:gd name="T28" fmla="*/ 220 w 383"/>
                <a:gd name="T29" fmla="*/ 2 h 402"/>
                <a:gd name="T30" fmla="*/ 208 w 383"/>
                <a:gd name="T31" fmla="*/ 1 h 402"/>
                <a:gd name="T32" fmla="*/ 196 w 383"/>
                <a:gd name="T33" fmla="*/ 0 h 402"/>
                <a:gd name="T34" fmla="*/ 176 w 383"/>
                <a:gd name="T35" fmla="*/ 59 h 402"/>
                <a:gd name="T36" fmla="*/ 134 w 383"/>
                <a:gd name="T37" fmla="*/ 74 h 402"/>
                <a:gd name="T38" fmla="*/ 83 w 383"/>
                <a:gd name="T39" fmla="*/ 38 h 402"/>
                <a:gd name="T40" fmla="*/ 74 w 383"/>
                <a:gd name="T41" fmla="*/ 46 h 402"/>
                <a:gd name="T42" fmla="*/ 65 w 383"/>
                <a:gd name="T43" fmla="*/ 55 h 402"/>
                <a:gd name="T44" fmla="*/ 56 w 383"/>
                <a:gd name="T45" fmla="*/ 63 h 402"/>
                <a:gd name="T46" fmla="*/ 84 w 383"/>
                <a:gd name="T47" fmla="*/ 118 h 402"/>
                <a:gd name="T48" fmla="*/ 64 w 383"/>
                <a:gd name="T49" fmla="*/ 158 h 402"/>
                <a:gd name="T50" fmla="*/ 2 w 383"/>
                <a:gd name="T51" fmla="*/ 170 h 402"/>
                <a:gd name="T52" fmla="*/ 2 w 383"/>
                <a:gd name="T53" fmla="*/ 182 h 402"/>
                <a:gd name="T54" fmla="*/ 1 w 383"/>
                <a:gd name="T55" fmla="*/ 194 h 402"/>
                <a:gd name="T56" fmla="*/ 0 w 383"/>
                <a:gd name="T57" fmla="*/ 207 h 402"/>
                <a:gd name="T58" fmla="*/ 60 w 383"/>
                <a:gd name="T59" fmla="*/ 226 h 402"/>
                <a:gd name="T60" fmla="*/ 74 w 383"/>
                <a:gd name="T61" fmla="*/ 268 h 402"/>
                <a:gd name="T62" fmla="*/ 38 w 383"/>
                <a:gd name="T63" fmla="*/ 320 h 402"/>
                <a:gd name="T64" fmla="*/ 46 w 383"/>
                <a:gd name="T65" fmla="*/ 329 h 402"/>
                <a:gd name="T66" fmla="*/ 55 w 383"/>
                <a:gd name="T67" fmla="*/ 338 h 402"/>
                <a:gd name="T68" fmla="*/ 63 w 383"/>
                <a:gd name="T69" fmla="*/ 347 h 402"/>
                <a:gd name="T70" fmla="*/ 119 w 383"/>
                <a:gd name="T71" fmla="*/ 318 h 402"/>
                <a:gd name="T72" fmla="*/ 159 w 383"/>
                <a:gd name="T73" fmla="*/ 338 h 402"/>
                <a:gd name="T74" fmla="*/ 170 w 383"/>
                <a:gd name="T75" fmla="*/ 400 h 402"/>
                <a:gd name="T76" fmla="*/ 182 w 383"/>
                <a:gd name="T77" fmla="*/ 400 h 402"/>
                <a:gd name="T78" fmla="*/ 195 w 383"/>
                <a:gd name="T79" fmla="*/ 401 h 402"/>
                <a:gd name="T80" fmla="*/ 207 w 383"/>
                <a:gd name="T81" fmla="*/ 402 h 402"/>
                <a:gd name="T82" fmla="*/ 226 w 383"/>
                <a:gd name="T83" fmla="*/ 342 h 402"/>
                <a:gd name="T84" fmla="*/ 268 w 383"/>
                <a:gd name="T85" fmla="*/ 328 h 402"/>
                <a:gd name="T86" fmla="*/ 320 w 383"/>
                <a:gd name="T87" fmla="*/ 364 h 402"/>
                <a:gd name="T88" fmla="*/ 329 w 383"/>
                <a:gd name="T89" fmla="*/ 355 h 402"/>
                <a:gd name="T90" fmla="*/ 334 w 383"/>
                <a:gd name="T91" fmla="*/ 35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3" h="402">
                  <a:moveTo>
                    <a:pt x="329" y="303"/>
                  </a:moveTo>
                  <a:cubicBezTo>
                    <a:pt x="319" y="284"/>
                    <a:pt x="319" y="284"/>
                    <a:pt x="319" y="284"/>
                  </a:cubicBezTo>
                  <a:cubicBezTo>
                    <a:pt x="328" y="272"/>
                    <a:pt x="334" y="258"/>
                    <a:pt x="339" y="244"/>
                  </a:cubicBezTo>
                  <a:cubicBezTo>
                    <a:pt x="359" y="241"/>
                    <a:pt x="359" y="241"/>
                    <a:pt x="359" y="241"/>
                  </a:cubicBezTo>
                  <a:moveTo>
                    <a:pt x="383" y="190"/>
                  </a:moveTo>
                  <a:cubicBezTo>
                    <a:pt x="344" y="177"/>
                    <a:pt x="344" y="177"/>
                    <a:pt x="344" y="177"/>
                  </a:cubicBezTo>
                  <a:cubicBezTo>
                    <a:pt x="341" y="162"/>
                    <a:pt x="336" y="148"/>
                    <a:pt x="329" y="135"/>
                  </a:cubicBezTo>
                  <a:cubicBezTo>
                    <a:pt x="365" y="83"/>
                    <a:pt x="365" y="83"/>
                    <a:pt x="365" y="83"/>
                  </a:cubicBezTo>
                  <a:cubicBezTo>
                    <a:pt x="356" y="74"/>
                    <a:pt x="356" y="74"/>
                    <a:pt x="356" y="74"/>
                  </a:cubicBezTo>
                  <a:cubicBezTo>
                    <a:pt x="348" y="65"/>
                    <a:pt x="348" y="65"/>
                    <a:pt x="348" y="65"/>
                  </a:cubicBezTo>
                  <a:cubicBezTo>
                    <a:pt x="340" y="56"/>
                    <a:pt x="340" y="56"/>
                    <a:pt x="340" y="56"/>
                  </a:cubicBezTo>
                  <a:cubicBezTo>
                    <a:pt x="284" y="84"/>
                    <a:pt x="284" y="84"/>
                    <a:pt x="284" y="84"/>
                  </a:cubicBezTo>
                  <a:cubicBezTo>
                    <a:pt x="272" y="75"/>
                    <a:pt x="258" y="68"/>
                    <a:pt x="244" y="64"/>
                  </a:cubicBezTo>
                  <a:cubicBezTo>
                    <a:pt x="233" y="2"/>
                    <a:pt x="233" y="2"/>
                    <a:pt x="233" y="2"/>
                  </a:cubicBezTo>
                  <a:cubicBezTo>
                    <a:pt x="220" y="2"/>
                    <a:pt x="220" y="2"/>
                    <a:pt x="220" y="2"/>
                  </a:cubicBezTo>
                  <a:cubicBezTo>
                    <a:pt x="208" y="1"/>
                    <a:pt x="208" y="1"/>
                    <a:pt x="208" y="1"/>
                  </a:cubicBezTo>
                  <a:cubicBezTo>
                    <a:pt x="196" y="0"/>
                    <a:pt x="196" y="0"/>
                    <a:pt x="196" y="0"/>
                  </a:cubicBezTo>
                  <a:cubicBezTo>
                    <a:pt x="176" y="59"/>
                    <a:pt x="176" y="59"/>
                    <a:pt x="176" y="59"/>
                  </a:cubicBezTo>
                  <a:cubicBezTo>
                    <a:pt x="162" y="62"/>
                    <a:pt x="148" y="66"/>
                    <a:pt x="134" y="74"/>
                  </a:cubicBezTo>
                  <a:cubicBezTo>
                    <a:pt x="83" y="38"/>
                    <a:pt x="83" y="38"/>
                    <a:pt x="83" y="38"/>
                  </a:cubicBezTo>
                  <a:cubicBezTo>
                    <a:pt x="74" y="46"/>
                    <a:pt x="74" y="46"/>
                    <a:pt x="74" y="46"/>
                  </a:cubicBezTo>
                  <a:cubicBezTo>
                    <a:pt x="65" y="55"/>
                    <a:pt x="65" y="55"/>
                    <a:pt x="65" y="55"/>
                  </a:cubicBezTo>
                  <a:cubicBezTo>
                    <a:pt x="56" y="63"/>
                    <a:pt x="56" y="63"/>
                    <a:pt x="56" y="63"/>
                  </a:cubicBezTo>
                  <a:cubicBezTo>
                    <a:pt x="84" y="118"/>
                    <a:pt x="84" y="118"/>
                    <a:pt x="84" y="118"/>
                  </a:cubicBezTo>
                  <a:cubicBezTo>
                    <a:pt x="75" y="130"/>
                    <a:pt x="68" y="144"/>
                    <a:pt x="64" y="158"/>
                  </a:cubicBezTo>
                  <a:cubicBezTo>
                    <a:pt x="2" y="170"/>
                    <a:pt x="2" y="170"/>
                    <a:pt x="2" y="170"/>
                  </a:cubicBezTo>
                  <a:cubicBezTo>
                    <a:pt x="2" y="182"/>
                    <a:pt x="2" y="182"/>
                    <a:pt x="2" y="182"/>
                  </a:cubicBezTo>
                  <a:cubicBezTo>
                    <a:pt x="1" y="194"/>
                    <a:pt x="1" y="194"/>
                    <a:pt x="1" y="194"/>
                  </a:cubicBezTo>
                  <a:cubicBezTo>
                    <a:pt x="0" y="207"/>
                    <a:pt x="0" y="207"/>
                    <a:pt x="0" y="207"/>
                  </a:cubicBezTo>
                  <a:cubicBezTo>
                    <a:pt x="60" y="226"/>
                    <a:pt x="60" y="226"/>
                    <a:pt x="60" y="226"/>
                  </a:cubicBezTo>
                  <a:cubicBezTo>
                    <a:pt x="62" y="240"/>
                    <a:pt x="67" y="255"/>
                    <a:pt x="74" y="268"/>
                  </a:cubicBezTo>
                  <a:cubicBezTo>
                    <a:pt x="38" y="320"/>
                    <a:pt x="38" y="320"/>
                    <a:pt x="38" y="320"/>
                  </a:cubicBezTo>
                  <a:cubicBezTo>
                    <a:pt x="46" y="329"/>
                    <a:pt x="46" y="329"/>
                    <a:pt x="46" y="329"/>
                  </a:cubicBezTo>
                  <a:cubicBezTo>
                    <a:pt x="55" y="338"/>
                    <a:pt x="55" y="338"/>
                    <a:pt x="55" y="338"/>
                  </a:cubicBezTo>
                  <a:cubicBezTo>
                    <a:pt x="63" y="347"/>
                    <a:pt x="63" y="347"/>
                    <a:pt x="63" y="347"/>
                  </a:cubicBezTo>
                  <a:cubicBezTo>
                    <a:pt x="119" y="318"/>
                    <a:pt x="119" y="318"/>
                    <a:pt x="119" y="318"/>
                  </a:cubicBezTo>
                  <a:cubicBezTo>
                    <a:pt x="131" y="327"/>
                    <a:pt x="145" y="334"/>
                    <a:pt x="159" y="338"/>
                  </a:cubicBezTo>
                  <a:cubicBezTo>
                    <a:pt x="170" y="400"/>
                    <a:pt x="170" y="400"/>
                    <a:pt x="170" y="400"/>
                  </a:cubicBezTo>
                  <a:cubicBezTo>
                    <a:pt x="182" y="400"/>
                    <a:pt x="182" y="400"/>
                    <a:pt x="182" y="400"/>
                  </a:cubicBezTo>
                  <a:cubicBezTo>
                    <a:pt x="195" y="401"/>
                    <a:pt x="195" y="401"/>
                    <a:pt x="195" y="401"/>
                  </a:cubicBezTo>
                  <a:cubicBezTo>
                    <a:pt x="207" y="402"/>
                    <a:pt x="207" y="402"/>
                    <a:pt x="207" y="402"/>
                  </a:cubicBezTo>
                  <a:cubicBezTo>
                    <a:pt x="226" y="342"/>
                    <a:pt x="226" y="342"/>
                    <a:pt x="226" y="342"/>
                  </a:cubicBezTo>
                  <a:cubicBezTo>
                    <a:pt x="241" y="340"/>
                    <a:pt x="255" y="335"/>
                    <a:pt x="268" y="328"/>
                  </a:cubicBezTo>
                  <a:cubicBezTo>
                    <a:pt x="320" y="364"/>
                    <a:pt x="320" y="364"/>
                    <a:pt x="320" y="364"/>
                  </a:cubicBezTo>
                  <a:cubicBezTo>
                    <a:pt x="329" y="355"/>
                    <a:pt x="329" y="355"/>
                    <a:pt x="329" y="355"/>
                  </a:cubicBezTo>
                  <a:cubicBezTo>
                    <a:pt x="334" y="351"/>
                    <a:pt x="334" y="351"/>
                    <a:pt x="334" y="351"/>
                  </a:cubicBezTo>
                </a:path>
              </a:pathLst>
            </a:custGeom>
            <a:noFill/>
            <a:ln w="63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Oval 17"/>
            <p:cNvSpPr>
              <a:spLocks noChangeArrowheads="1"/>
            </p:cNvSpPr>
            <p:nvPr/>
          </p:nvSpPr>
          <p:spPr bwMode="auto">
            <a:xfrm>
              <a:off x="4419600" y="2909888"/>
              <a:ext cx="127000" cy="127000"/>
            </a:xfrm>
            <a:prstGeom prst="ellipse">
              <a:avLst/>
            </a:prstGeom>
            <a:noFill/>
            <a:ln w="63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auto">
            <a:xfrm>
              <a:off x="4633913" y="2709863"/>
              <a:ext cx="203200" cy="182562"/>
            </a:xfrm>
            <a:custGeom>
              <a:avLst/>
              <a:gdLst>
                <a:gd name="T0" fmla="*/ 156 w 258"/>
                <a:gd name="T1" fmla="*/ 216 h 232"/>
                <a:gd name="T2" fmla="*/ 172 w 258"/>
                <a:gd name="T3" fmla="*/ 209 h 232"/>
                <a:gd name="T4" fmla="*/ 205 w 258"/>
                <a:gd name="T5" fmla="*/ 232 h 232"/>
                <a:gd name="T6" fmla="*/ 211 w 258"/>
                <a:gd name="T7" fmla="*/ 227 h 232"/>
                <a:gd name="T8" fmla="*/ 217 w 258"/>
                <a:gd name="T9" fmla="*/ 222 h 232"/>
                <a:gd name="T10" fmla="*/ 223 w 258"/>
                <a:gd name="T11" fmla="*/ 216 h 232"/>
                <a:gd name="T12" fmla="*/ 205 w 258"/>
                <a:gd name="T13" fmla="*/ 181 h 232"/>
                <a:gd name="T14" fmla="*/ 217 w 258"/>
                <a:gd name="T15" fmla="*/ 156 h 232"/>
                <a:gd name="T16" fmla="*/ 257 w 258"/>
                <a:gd name="T17" fmla="*/ 148 h 232"/>
                <a:gd name="T18" fmla="*/ 257 w 258"/>
                <a:gd name="T19" fmla="*/ 140 h 232"/>
                <a:gd name="T20" fmla="*/ 258 w 258"/>
                <a:gd name="T21" fmla="*/ 132 h 232"/>
                <a:gd name="T22" fmla="*/ 258 w 258"/>
                <a:gd name="T23" fmla="*/ 124 h 232"/>
                <a:gd name="T24" fmla="*/ 220 w 258"/>
                <a:gd name="T25" fmla="*/ 112 h 232"/>
                <a:gd name="T26" fmla="*/ 211 w 258"/>
                <a:gd name="T27" fmla="*/ 85 h 232"/>
                <a:gd name="T28" fmla="*/ 234 w 258"/>
                <a:gd name="T29" fmla="*/ 52 h 232"/>
                <a:gd name="T30" fmla="*/ 228 w 258"/>
                <a:gd name="T31" fmla="*/ 46 h 232"/>
                <a:gd name="T32" fmla="*/ 223 w 258"/>
                <a:gd name="T33" fmla="*/ 40 h 232"/>
                <a:gd name="T34" fmla="*/ 218 w 258"/>
                <a:gd name="T35" fmla="*/ 34 h 232"/>
                <a:gd name="T36" fmla="*/ 182 w 258"/>
                <a:gd name="T37" fmla="*/ 53 h 232"/>
                <a:gd name="T38" fmla="*/ 157 w 258"/>
                <a:gd name="T39" fmla="*/ 40 h 232"/>
                <a:gd name="T40" fmla="*/ 150 w 258"/>
                <a:gd name="T41" fmla="*/ 1 h 232"/>
                <a:gd name="T42" fmla="*/ 142 w 258"/>
                <a:gd name="T43" fmla="*/ 0 h 232"/>
                <a:gd name="T44" fmla="*/ 134 w 258"/>
                <a:gd name="T45" fmla="*/ 0 h 232"/>
                <a:gd name="T46" fmla="*/ 126 w 258"/>
                <a:gd name="T47" fmla="*/ 0 h 232"/>
                <a:gd name="T48" fmla="*/ 113 w 258"/>
                <a:gd name="T49" fmla="*/ 38 h 232"/>
                <a:gd name="T50" fmla="*/ 86 w 258"/>
                <a:gd name="T51" fmla="*/ 47 h 232"/>
                <a:gd name="T52" fmla="*/ 53 w 258"/>
                <a:gd name="T53" fmla="*/ 24 h 232"/>
                <a:gd name="T54" fmla="*/ 47 w 258"/>
                <a:gd name="T55" fmla="*/ 29 h 232"/>
                <a:gd name="T56" fmla="*/ 41 w 258"/>
                <a:gd name="T57" fmla="*/ 34 h 232"/>
                <a:gd name="T58" fmla="*/ 35 w 258"/>
                <a:gd name="T59" fmla="*/ 40 h 232"/>
                <a:gd name="T60" fmla="*/ 53 w 258"/>
                <a:gd name="T61" fmla="*/ 75 h 232"/>
                <a:gd name="T62" fmla="*/ 40 w 258"/>
                <a:gd name="T63" fmla="*/ 101 h 232"/>
                <a:gd name="T64" fmla="*/ 1 w 258"/>
                <a:gd name="T65" fmla="*/ 108 h 232"/>
                <a:gd name="T66" fmla="*/ 1 w 258"/>
                <a:gd name="T67" fmla="*/ 116 h 232"/>
                <a:gd name="T68" fmla="*/ 0 w 258"/>
                <a:gd name="T69" fmla="*/ 124 h 232"/>
                <a:gd name="T70" fmla="*/ 0 w 258"/>
                <a:gd name="T71" fmla="*/ 132 h 232"/>
                <a:gd name="T72" fmla="*/ 38 w 258"/>
                <a:gd name="T73" fmla="*/ 144 h 232"/>
                <a:gd name="T74" fmla="*/ 47 w 258"/>
                <a:gd name="T75" fmla="*/ 172 h 232"/>
                <a:gd name="T76" fmla="*/ 24 w 258"/>
                <a:gd name="T77" fmla="*/ 204 h 232"/>
                <a:gd name="T78" fmla="*/ 30 w 258"/>
                <a:gd name="T79" fmla="*/ 210 h 232"/>
                <a:gd name="T80" fmla="*/ 35 w 258"/>
                <a:gd name="T81" fmla="*/ 216 h 232"/>
                <a:gd name="T82" fmla="*/ 40 w 258"/>
                <a:gd name="T83" fmla="*/ 222 h 232"/>
                <a:gd name="T84" fmla="*/ 76 w 258"/>
                <a:gd name="T85" fmla="*/ 204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8" h="232">
                  <a:moveTo>
                    <a:pt x="156" y="216"/>
                  </a:moveTo>
                  <a:cubicBezTo>
                    <a:pt x="162" y="214"/>
                    <a:pt x="167" y="212"/>
                    <a:pt x="172" y="209"/>
                  </a:cubicBezTo>
                  <a:cubicBezTo>
                    <a:pt x="205" y="232"/>
                    <a:pt x="205" y="232"/>
                    <a:pt x="205" y="232"/>
                  </a:cubicBezTo>
                  <a:cubicBezTo>
                    <a:pt x="211" y="227"/>
                    <a:pt x="211" y="227"/>
                    <a:pt x="211" y="227"/>
                  </a:cubicBezTo>
                  <a:cubicBezTo>
                    <a:pt x="217" y="222"/>
                    <a:pt x="217" y="222"/>
                    <a:pt x="217" y="222"/>
                  </a:cubicBezTo>
                  <a:cubicBezTo>
                    <a:pt x="223" y="216"/>
                    <a:pt x="223" y="216"/>
                    <a:pt x="223" y="216"/>
                  </a:cubicBezTo>
                  <a:cubicBezTo>
                    <a:pt x="205" y="181"/>
                    <a:pt x="205" y="181"/>
                    <a:pt x="205" y="181"/>
                  </a:cubicBezTo>
                  <a:cubicBezTo>
                    <a:pt x="210" y="173"/>
                    <a:pt x="214" y="164"/>
                    <a:pt x="217" y="156"/>
                  </a:cubicBezTo>
                  <a:cubicBezTo>
                    <a:pt x="257" y="148"/>
                    <a:pt x="257" y="148"/>
                    <a:pt x="257" y="148"/>
                  </a:cubicBezTo>
                  <a:cubicBezTo>
                    <a:pt x="257" y="140"/>
                    <a:pt x="257" y="140"/>
                    <a:pt x="257" y="140"/>
                  </a:cubicBezTo>
                  <a:cubicBezTo>
                    <a:pt x="258" y="132"/>
                    <a:pt x="258" y="132"/>
                    <a:pt x="258" y="132"/>
                  </a:cubicBezTo>
                  <a:cubicBezTo>
                    <a:pt x="258" y="124"/>
                    <a:pt x="258" y="124"/>
                    <a:pt x="258" y="124"/>
                  </a:cubicBezTo>
                  <a:cubicBezTo>
                    <a:pt x="220" y="112"/>
                    <a:pt x="220" y="112"/>
                    <a:pt x="220" y="112"/>
                  </a:cubicBezTo>
                  <a:cubicBezTo>
                    <a:pt x="218" y="103"/>
                    <a:pt x="215" y="94"/>
                    <a:pt x="211" y="85"/>
                  </a:cubicBezTo>
                  <a:cubicBezTo>
                    <a:pt x="234" y="52"/>
                    <a:pt x="234" y="52"/>
                    <a:pt x="234" y="52"/>
                  </a:cubicBezTo>
                  <a:cubicBezTo>
                    <a:pt x="228" y="46"/>
                    <a:pt x="228" y="46"/>
                    <a:pt x="228" y="46"/>
                  </a:cubicBezTo>
                  <a:cubicBezTo>
                    <a:pt x="223" y="40"/>
                    <a:pt x="223" y="40"/>
                    <a:pt x="223" y="40"/>
                  </a:cubicBezTo>
                  <a:cubicBezTo>
                    <a:pt x="218" y="34"/>
                    <a:pt x="218" y="34"/>
                    <a:pt x="218" y="34"/>
                  </a:cubicBezTo>
                  <a:cubicBezTo>
                    <a:pt x="182" y="53"/>
                    <a:pt x="182" y="53"/>
                    <a:pt x="182" y="53"/>
                  </a:cubicBezTo>
                  <a:cubicBezTo>
                    <a:pt x="174" y="47"/>
                    <a:pt x="166" y="43"/>
                    <a:pt x="157" y="40"/>
                  </a:cubicBezTo>
                  <a:cubicBezTo>
                    <a:pt x="150" y="1"/>
                    <a:pt x="150" y="1"/>
                    <a:pt x="150" y="1"/>
                  </a:cubicBezTo>
                  <a:cubicBezTo>
                    <a:pt x="142" y="0"/>
                    <a:pt x="142" y="0"/>
                    <a:pt x="142" y="0"/>
                  </a:cubicBezTo>
                  <a:cubicBezTo>
                    <a:pt x="134" y="0"/>
                    <a:pt x="134" y="0"/>
                    <a:pt x="134" y="0"/>
                  </a:cubicBezTo>
                  <a:cubicBezTo>
                    <a:pt x="126" y="0"/>
                    <a:pt x="126" y="0"/>
                    <a:pt x="126" y="0"/>
                  </a:cubicBezTo>
                  <a:cubicBezTo>
                    <a:pt x="113" y="38"/>
                    <a:pt x="113" y="38"/>
                    <a:pt x="113" y="38"/>
                  </a:cubicBezTo>
                  <a:cubicBezTo>
                    <a:pt x="104" y="39"/>
                    <a:pt x="95" y="42"/>
                    <a:pt x="86" y="47"/>
                  </a:cubicBezTo>
                  <a:cubicBezTo>
                    <a:pt x="53" y="24"/>
                    <a:pt x="53" y="24"/>
                    <a:pt x="53" y="24"/>
                  </a:cubicBezTo>
                  <a:cubicBezTo>
                    <a:pt x="47" y="29"/>
                    <a:pt x="47" y="29"/>
                    <a:pt x="47" y="29"/>
                  </a:cubicBezTo>
                  <a:cubicBezTo>
                    <a:pt x="41" y="34"/>
                    <a:pt x="41" y="34"/>
                    <a:pt x="41" y="34"/>
                  </a:cubicBezTo>
                  <a:cubicBezTo>
                    <a:pt x="35" y="40"/>
                    <a:pt x="35" y="40"/>
                    <a:pt x="35" y="40"/>
                  </a:cubicBezTo>
                  <a:cubicBezTo>
                    <a:pt x="53" y="75"/>
                    <a:pt x="53" y="75"/>
                    <a:pt x="53" y="75"/>
                  </a:cubicBezTo>
                  <a:cubicBezTo>
                    <a:pt x="48" y="83"/>
                    <a:pt x="43" y="92"/>
                    <a:pt x="40" y="101"/>
                  </a:cubicBezTo>
                  <a:cubicBezTo>
                    <a:pt x="1" y="108"/>
                    <a:pt x="1" y="108"/>
                    <a:pt x="1" y="108"/>
                  </a:cubicBezTo>
                  <a:cubicBezTo>
                    <a:pt x="1" y="116"/>
                    <a:pt x="1" y="116"/>
                    <a:pt x="1" y="116"/>
                  </a:cubicBezTo>
                  <a:cubicBezTo>
                    <a:pt x="0" y="124"/>
                    <a:pt x="0" y="124"/>
                    <a:pt x="0" y="124"/>
                  </a:cubicBezTo>
                  <a:cubicBezTo>
                    <a:pt x="0" y="132"/>
                    <a:pt x="0" y="132"/>
                    <a:pt x="0" y="132"/>
                  </a:cubicBezTo>
                  <a:cubicBezTo>
                    <a:pt x="38" y="144"/>
                    <a:pt x="38" y="144"/>
                    <a:pt x="38" y="144"/>
                  </a:cubicBezTo>
                  <a:cubicBezTo>
                    <a:pt x="40" y="154"/>
                    <a:pt x="43" y="163"/>
                    <a:pt x="47" y="172"/>
                  </a:cubicBezTo>
                  <a:cubicBezTo>
                    <a:pt x="24" y="204"/>
                    <a:pt x="24" y="204"/>
                    <a:pt x="24" y="204"/>
                  </a:cubicBezTo>
                  <a:cubicBezTo>
                    <a:pt x="30" y="210"/>
                    <a:pt x="30" y="210"/>
                    <a:pt x="30" y="210"/>
                  </a:cubicBezTo>
                  <a:cubicBezTo>
                    <a:pt x="35" y="216"/>
                    <a:pt x="35" y="216"/>
                    <a:pt x="35" y="216"/>
                  </a:cubicBezTo>
                  <a:cubicBezTo>
                    <a:pt x="40" y="222"/>
                    <a:pt x="40" y="222"/>
                    <a:pt x="40" y="222"/>
                  </a:cubicBezTo>
                  <a:cubicBezTo>
                    <a:pt x="76" y="204"/>
                    <a:pt x="76" y="204"/>
                    <a:pt x="76" y="204"/>
                  </a:cubicBezTo>
                </a:path>
              </a:pathLst>
            </a:custGeom>
            <a:noFill/>
            <a:ln w="63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Oval 19"/>
            <p:cNvSpPr>
              <a:spLocks noChangeArrowheads="1"/>
            </p:cNvSpPr>
            <p:nvPr/>
          </p:nvSpPr>
          <p:spPr bwMode="auto">
            <a:xfrm>
              <a:off x="4695825" y="2770188"/>
              <a:ext cx="79375" cy="80962"/>
            </a:xfrm>
            <a:prstGeom prst="ellipse">
              <a:avLst/>
            </a:prstGeom>
            <a:noFill/>
            <a:ln w="63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Oval 22"/>
            <p:cNvSpPr>
              <a:spLocks noChangeArrowheads="1"/>
            </p:cNvSpPr>
            <p:nvPr/>
          </p:nvSpPr>
          <p:spPr bwMode="auto">
            <a:xfrm>
              <a:off x="4465638" y="2955925"/>
              <a:ext cx="34925" cy="34925"/>
            </a:xfrm>
            <a:prstGeom prst="ellipse">
              <a:avLst/>
            </a:prstGeom>
            <a:noFill/>
            <a:ln w="63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Oval 23"/>
            <p:cNvSpPr>
              <a:spLocks noChangeArrowheads="1"/>
            </p:cNvSpPr>
            <p:nvPr/>
          </p:nvSpPr>
          <p:spPr bwMode="auto">
            <a:xfrm>
              <a:off x="4722813" y="2798763"/>
              <a:ext cx="25400" cy="23812"/>
            </a:xfrm>
            <a:prstGeom prst="ellipse">
              <a:avLst/>
            </a:prstGeom>
            <a:noFill/>
            <a:ln w="63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3" name="Group 42"/>
            <p:cNvGrpSpPr/>
            <p:nvPr/>
          </p:nvGrpSpPr>
          <p:grpSpPr>
            <a:xfrm>
              <a:off x="4616921" y="2889269"/>
              <a:ext cx="209765" cy="208700"/>
              <a:chOff x="4837113" y="4589011"/>
              <a:chExt cx="223837" cy="222701"/>
            </a:xfrm>
          </p:grpSpPr>
          <p:sp>
            <p:nvSpPr>
              <p:cNvPr id="92" name="Oval 8"/>
              <p:cNvSpPr>
                <a:spLocks noChangeArrowheads="1"/>
              </p:cNvSpPr>
              <p:nvPr/>
            </p:nvSpPr>
            <p:spPr bwMode="auto">
              <a:xfrm>
                <a:off x="4837113" y="4589011"/>
                <a:ext cx="223837" cy="222701"/>
              </a:xfrm>
              <a:prstGeom prst="ellipse">
                <a:avLst/>
              </a:prstGeom>
              <a:noFill/>
              <a:ln w="11113" cap="flat">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Freeform 9"/>
              <p:cNvSpPr>
                <a:spLocks/>
              </p:cNvSpPr>
              <p:nvPr/>
            </p:nvSpPr>
            <p:spPr bwMode="auto">
              <a:xfrm>
                <a:off x="4891084" y="4658889"/>
                <a:ext cx="115895" cy="82944"/>
              </a:xfrm>
              <a:custGeom>
                <a:avLst/>
                <a:gdLst>
                  <a:gd name="T0" fmla="*/ 0 w 102"/>
                  <a:gd name="T1" fmla="*/ 44 h 73"/>
                  <a:gd name="T2" fmla="*/ 29 w 102"/>
                  <a:gd name="T3" fmla="*/ 73 h 73"/>
                  <a:gd name="T4" fmla="*/ 102 w 102"/>
                  <a:gd name="T5" fmla="*/ 0 h 73"/>
                </a:gdLst>
                <a:ahLst/>
                <a:cxnLst>
                  <a:cxn ang="0">
                    <a:pos x="T0" y="T1"/>
                  </a:cxn>
                  <a:cxn ang="0">
                    <a:pos x="T2" y="T3"/>
                  </a:cxn>
                  <a:cxn ang="0">
                    <a:pos x="T4" y="T5"/>
                  </a:cxn>
                </a:cxnLst>
                <a:rect l="0" t="0" r="r" b="b"/>
                <a:pathLst>
                  <a:path w="102" h="73">
                    <a:moveTo>
                      <a:pt x="0" y="44"/>
                    </a:moveTo>
                    <a:lnTo>
                      <a:pt x="29" y="73"/>
                    </a:lnTo>
                    <a:lnTo>
                      <a:pt x="102" y="0"/>
                    </a:lnTo>
                  </a:path>
                </a:pathLst>
              </a:custGeom>
              <a:noFill/>
              <a:ln w="11113" cap="flat">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pic>
        <p:nvPicPr>
          <p:cNvPr id="94" name="Picture 93"/>
          <p:cNvPicPr>
            <a:picLocks noChangeAspect="1"/>
          </p:cNvPicPr>
          <p:nvPr/>
        </p:nvPicPr>
        <p:blipFill>
          <a:blip r:embed="rId6"/>
          <a:stretch>
            <a:fillRect/>
          </a:stretch>
        </p:blipFill>
        <p:spPr>
          <a:xfrm>
            <a:off x="1799822" y="1590946"/>
            <a:ext cx="393496" cy="384406"/>
          </a:xfrm>
          <a:prstGeom prst="rect">
            <a:avLst/>
          </a:prstGeom>
        </p:spPr>
      </p:pic>
      <p:pic>
        <p:nvPicPr>
          <p:cNvPr id="95" name="Picture 94"/>
          <p:cNvPicPr>
            <a:picLocks noChangeAspect="1"/>
          </p:cNvPicPr>
          <p:nvPr/>
        </p:nvPicPr>
        <p:blipFill>
          <a:blip r:embed="rId7"/>
          <a:stretch>
            <a:fillRect/>
          </a:stretch>
        </p:blipFill>
        <p:spPr>
          <a:xfrm>
            <a:off x="6880360" y="1570210"/>
            <a:ext cx="329331" cy="425878"/>
          </a:xfrm>
          <a:prstGeom prst="rect">
            <a:avLst/>
          </a:prstGeom>
        </p:spPr>
      </p:pic>
      <p:sp>
        <p:nvSpPr>
          <p:cNvPr id="36" name="TextBox 35"/>
          <p:cNvSpPr txBox="1"/>
          <p:nvPr/>
        </p:nvSpPr>
        <p:spPr>
          <a:xfrm>
            <a:off x="7398914" y="4778062"/>
            <a:ext cx="753414" cy="184666"/>
          </a:xfrm>
          <a:prstGeom prst="rect">
            <a:avLst/>
          </a:prstGeom>
          <a:noFill/>
        </p:spPr>
        <p:txBody>
          <a:bodyPr wrap="square" rtlCol="0">
            <a:spAutoFit/>
          </a:bodyPr>
          <a:lstStyle/>
          <a:p>
            <a:r>
              <a:rPr lang="en-US" sz="600" dirty="0">
                <a:solidFill>
                  <a:schemeClr val="bg1"/>
                </a:solidFill>
                <a:latin typeface="Amazon Ember" panose="020B0603020204020204"/>
              </a:rPr>
              <a:t>AWS Internal</a:t>
            </a:r>
          </a:p>
        </p:txBody>
      </p:sp>
    </p:spTree>
    <p:extLst>
      <p:ext uri="{BB962C8B-B14F-4D97-AF65-F5344CB8AC3E}">
        <p14:creationId xmlns:p14="http://schemas.microsoft.com/office/powerpoint/2010/main" val="36836660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976663" y="1674057"/>
            <a:ext cx="5155660" cy="486354"/>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ectangle 18"/>
          <p:cNvSpPr/>
          <p:nvPr/>
        </p:nvSpPr>
        <p:spPr>
          <a:xfrm>
            <a:off x="2976663" y="2462636"/>
            <a:ext cx="5155660" cy="486354"/>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p:cNvSpPr/>
          <p:nvPr/>
        </p:nvSpPr>
        <p:spPr>
          <a:xfrm>
            <a:off x="2976663" y="3253373"/>
            <a:ext cx="5155660" cy="486354"/>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ectangle 20"/>
          <p:cNvSpPr/>
          <p:nvPr/>
        </p:nvSpPr>
        <p:spPr>
          <a:xfrm>
            <a:off x="2976663" y="4032019"/>
            <a:ext cx="5155660" cy="486354"/>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16"/>
          <p:cNvSpPr/>
          <p:nvPr/>
        </p:nvSpPr>
        <p:spPr>
          <a:xfrm>
            <a:off x="2976663" y="896424"/>
            <a:ext cx="5155660" cy="486354"/>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sz="2400" dirty="0"/>
              <a:t>EMP offers lightweight packaging</a:t>
            </a:r>
          </a:p>
        </p:txBody>
      </p:sp>
      <p:sp>
        <p:nvSpPr>
          <p:cNvPr id="3" name="TextBox 4">
            <a:extLst>
              <a:ext uri="{FF2B5EF4-FFF2-40B4-BE49-F238E27FC236}">
                <a16:creationId xmlns:a16="http://schemas.microsoft.com/office/drawing/2014/main" id="{58A81850-7DF8-488D-930A-2403DAB4C43A}"/>
              </a:ext>
            </a:extLst>
          </p:cNvPr>
          <p:cNvSpPr txBox="1"/>
          <p:nvPr/>
        </p:nvSpPr>
        <p:spPr>
          <a:xfrm>
            <a:off x="3309098" y="939546"/>
            <a:ext cx="29504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a:solidFill>
                  <a:schemeClr val="bg1"/>
                </a:solidFill>
                <a:latin typeface="Amazon Ember" panose="020B0603020204020204"/>
              </a:rPr>
              <a:t>&lt; 1% CPU hit</a:t>
            </a:r>
          </a:p>
        </p:txBody>
      </p:sp>
      <p:sp>
        <p:nvSpPr>
          <p:cNvPr id="4" name="TextBox 7">
            <a:extLst>
              <a:ext uri="{FF2B5EF4-FFF2-40B4-BE49-F238E27FC236}">
                <a16:creationId xmlns:a16="http://schemas.microsoft.com/office/drawing/2014/main" id="{14F6715E-9362-4F7A-A285-DDEEA737B9A9}"/>
              </a:ext>
            </a:extLst>
          </p:cNvPr>
          <p:cNvSpPr txBox="1"/>
          <p:nvPr/>
        </p:nvSpPr>
        <p:spPr>
          <a:xfrm>
            <a:off x="3309100" y="1717179"/>
            <a:ext cx="378171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a:solidFill>
                  <a:schemeClr val="bg1"/>
                </a:solidFill>
                <a:latin typeface="Amazon Ember" panose="020B0603020204020204"/>
              </a:rPr>
              <a:t>+10MB additional disk space </a:t>
            </a:r>
          </a:p>
        </p:txBody>
      </p:sp>
      <p:sp>
        <p:nvSpPr>
          <p:cNvPr id="5" name="TextBox 9">
            <a:extLst>
              <a:ext uri="{FF2B5EF4-FFF2-40B4-BE49-F238E27FC236}">
                <a16:creationId xmlns:a16="http://schemas.microsoft.com/office/drawing/2014/main" id="{9A2199F8-3FFB-4211-AF08-DE40B3BD95AB}"/>
              </a:ext>
            </a:extLst>
          </p:cNvPr>
          <p:cNvSpPr txBox="1"/>
          <p:nvPr/>
        </p:nvSpPr>
        <p:spPr>
          <a:xfrm>
            <a:off x="3309099" y="2505758"/>
            <a:ext cx="425902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a:solidFill>
                  <a:schemeClr val="bg1"/>
                </a:solidFill>
                <a:latin typeface="Amazon Ember" panose="020B0603020204020204"/>
              </a:rPr>
              <a:t>+20MB RAM overhead per package</a:t>
            </a:r>
          </a:p>
        </p:txBody>
      </p:sp>
      <p:sp>
        <p:nvSpPr>
          <p:cNvPr id="6" name="TextBox 22">
            <a:extLst>
              <a:ext uri="{FF2B5EF4-FFF2-40B4-BE49-F238E27FC236}">
                <a16:creationId xmlns:a16="http://schemas.microsoft.com/office/drawing/2014/main" id="{7DC55FCC-2C0B-495E-A573-1F02040EF391}"/>
              </a:ext>
            </a:extLst>
          </p:cNvPr>
          <p:cNvSpPr txBox="1"/>
          <p:nvPr/>
        </p:nvSpPr>
        <p:spPr>
          <a:xfrm>
            <a:off x="3309099" y="4075141"/>
            <a:ext cx="376637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a:solidFill>
                  <a:schemeClr val="bg1"/>
                </a:solidFill>
                <a:latin typeface="Amazon Ember" panose="020B0603020204020204"/>
              </a:rPr>
              <a:t>No backend infrastructure</a:t>
            </a:r>
          </a:p>
        </p:txBody>
      </p:sp>
      <p:sp>
        <p:nvSpPr>
          <p:cNvPr id="7" name="TextBox 21">
            <a:extLst>
              <a:ext uri="{FF2B5EF4-FFF2-40B4-BE49-F238E27FC236}">
                <a16:creationId xmlns:a16="http://schemas.microsoft.com/office/drawing/2014/main" id="{2D6EE9E9-AE77-41C1-BC10-296DB23987F0}"/>
              </a:ext>
            </a:extLst>
          </p:cNvPr>
          <p:cNvSpPr txBox="1"/>
          <p:nvPr/>
        </p:nvSpPr>
        <p:spPr>
          <a:xfrm>
            <a:off x="3309099" y="3296495"/>
            <a:ext cx="3279707"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a:solidFill>
                  <a:schemeClr val="bg1"/>
                </a:solidFill>
                <a:latin typeface="Amazon Ember" panose="020B0603020204020204"/>
              </a:rPr>
              <a:t>No Agent or Client</a:t>
            </a:r>
          </a:p>
        </p:txBody>
      </p:sp>
      <p:pic>
        <p:nvPicPr>
          <p:cNvPr id="8" name="Picture 4" descr="Image result for CPU Icon"/>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26406" y="894526"/>
            <a:ext cx="484246" cy="48424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9A7BCCD-00D3-4D17-987D-B205F55A02B5}"/>
              </a:ext>
            </a:extLst>
          </p:cNvPr>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ackgroundRemoval t="5848" b="94737" l="3435" r="89695">
                        <a14:foregroundMark x1="25954" y1="17836" x2="25954" y2="17836"/>
                        <a14:foregroundMark x1="60687" y1="39181" x2="60687" y2="39181"/>
                        <a14:foregroundMark x1="35496" y1="29532" x2="35496" y2="29532"/>
                        <a14:foregroundMark x1="54962" y1="28655" x2="54962" y2="28655"/>
                        <a14:foregroundMark x1="54962" y1="72222" x2="54962" y2="72222"/>
                        <a14:foregroundMark x1="24427" y1="73392" x2="24427" y2="73392"/>
                        <a14:foregroundMark x1="73282" y1="28655" x2="73282" y2="28655"/>
                        <a14:foregroundMark x1="66031" y1="22222" x2="66031" y2="22222"/>
                        <a14:foregroundMark x1="18702" y1="37135" x2="18702" y2="37135"/>
                        <a14:foregroundMark x1="69084" y1="78655" x2="69084" y2="78655"/>
                        <a14:foregroundMark x1="34351" y1="81871" x2="34351" y2="81871"/>
                        <a14:foregroundMark x1="73282" y1="34795" x2="73282" y2="34795"/>
                        <a14:foregroundMark x1="41221" y1="15789" x2="66031" y2="71053"/>
                        <a14:foregroundMark x1="25954" y1="71053" x2="74427" y2="38012"/>
                        <a14:foregroundMark x1="84351" y1="62573" x2="18702" y2="40351"/>
                        <a14:foregroundMark x1="18702" y1="69006" x2="27099" y2="37135"/>
                        <a14:foregroundMark x1="32824" y1="49708" x2="32824" y2="49708"/>
                        <a14:foregroundMark x1="75954" y1="47661" x2="75954" y2="47661"/>
                        <a14:foregroundMark x1="80153" y1="56140" x2="80153" y2="56140"/>
                        <a14:foregroundMark x1="81679" y1="75439" x2="16031" y2="38012"/>
                        <a14:foregroundMark x1="13359" y1="66959" x2="18702" y2="30702"/>
                        <a14:foregroundMark x1="77481" y1="37135" x2="18702" y2="64620"/>
                        <a14:foregroundMark x1="82824" y1="32749" x2="78626" y2="60526"/>
                        <a14:foregroundMark x1="82824" y1="13450" x2="82824" y2="13450"/>
                        <a14:foregroundMark x1="78626" y1="90351" x2="78626" y2="90351"/>
                        <a14:foregroundMark x1="15267" y1="11696" x2="15267" y2="11696"/>
                        <a14:foregroundMark x1="17176" y1="89181" x2="17176" y2="89181"/>
                        <a14:foregroundMark x1="16794" y1="11696" x2="16794" y2="11696"/>
                        <a14:foregroundMark x1="78244" y1="9942" x2="78244" y2="9942"/>
                        <a14:foregroundMark x1="81679" y1="11696" x2="81679" y2="11696"/>
                      </a14:backgroundRemoval>
                    </a14:imgEffect>
                  </a14:imgLayer>
                </a14:imgProps>
              </a:ext>
            </a:extLst>
          </a:blip>
          <a:stretch>
            <a:fillRect/>
          </a:stretch>
        </p:blipFill>
        <p:spPr>
          <a:xfrm>
            <a:off x="2295578" y="1679563"/>
            <a:ext cx="345902" cy="451520"/>
          </a:xfrm>
          <a:prstGeom prst="rect">
            <a:avLst/>
          </a:prstGeom>
        </p:spPr>
      </p:pic>
      <p:pic>
        <p:nvPicPr>
          <p:cNvPr id="10" name="Picture 9">
            <a:extLst>
              <a:ext uri="{FF2B5EF4-FFF2-40B4-BE49-F238E27FC236}">
                <a16:creationId xmlns:a16="http://schemas.microsoft.com/office/drawing/2014/main" id="{FD5A7CC5-2C0E-4B35-AD18-BEA5A9165976}"/>
              </a:ext>
            </a:extLst>
          </p:cNvPr>
          <p:cNvPicPr>
            <a:picLocks noChangeAspect="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backgroundRemoval t="4762" b="94180" l="4611" r="94813">
                        <a14:foregroundMark x1="14121" y1="26455" x2="14121" y2="26455"/>
                      </a14:backgroundRemoval>
                    </a14:imgEffect>
                  </a14:imgLayer>
                </a14:imgProps>
              </a:ext>
            </a:extLst>
          </a:blip>
          <a:stretch>
            <a:fillRect/>
          </a:stretch>
        </p:blipFill>
        <p:spPr>
          <a:xfrm>
            <a:off x="2179992" y="2554051"/>
            <a:ext cx="577075" cy="314316"/>
          </a:xfrm>
          <a:prstGeom prst="rect">
            <a:avLst/>
          </a:prstGeom>
        </p:spPr>
      </p:pic>
      <p:grpSp>
        <p:nvGrpSpPr>
          <p:cNvPr id="11" name="Group 10"/>
          <p:cNvGrpSpPr/>
          <p:nvPr/>
        </p:nvGrpSpPr>
        <p:grpSpPr>
          <a:xfrm>
            <a:off x="2196972" y="3327579"/>
            <a:ext cx="543115" cy="344917"/>
            <a:chOff x="3136635" y="2930832"/>
            <a:chExt cx="730889" cy="488610"/>
          </a:xfrm>
        </p:grpSpPr>
        <p:pic>
          <p:nvPicPr>
            <p:cNvPr id="12" name="Picture 11">
              <a:extLst>
                <a:ext uri="{FF2B5EF4-FFF2-40B4-BE49-F238E27FC236}">
                  <a16:creationId xmlns:a16="http://schemas.microsoft.com/office/drawing/2014/main" id="{9A580466-8A10-41A7-AAC4-EA2C6E29CB6E}"/>
                </a:ext>
              </a:extLst>
            </p:cNvPr>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backgroundRemoval t="880" b="97654" l="0" r="97101"/>
                      </a14:imgEffect>
                    </a14:imgLayer>
                  </a14:imgProps>
                </a:ext>
              </a:extLst>
            </a:blip>
            <a:stretch>
              <a:fillRect/>
            </a:stretch>
          </p:blipFill>
          <p:spPr>
            <a:xfrm>
              <a:off x="3254909" y="2930832"/>
              <a:ext cx="494340" cy="488610"/>
            </a:xfrm>
            <a:prstGeom prst="rect">
              <a:avLst/>
            </a:prstGeom>
          </p:spPr>
        </p:pic>
        <p:cxnSp>
          <p:nvCxnSpPr>
            <p:cNvPr id="13" name="Straight Connector 12">
              <a:extLst>
                <a:ext uri="{FF2B5EF4-FFF2-40B4-BE49-F238E27FC236}">
                  <a16:creationId xmlns:a16="http://schemas.microsoft.com/office/drawing/2014/main" id="{745F4BA4-19A2-43F5-AF88-A4C0F4802200}"/>
                </a:ext>
              </a:extLst>
            </p:cNvPr>
            <p:cNvCxnSpPr>
              <a:cxnSpLocks/>
            </p:cNvCxnSpPr>
            <p:nvPr/>
          </p:nvCxnSpPr>
          <p:spPr>
            <a:xfrm flipV="1">
              <a:off x="3136635" y="2994094"/>
              <a:ext cx="730889" cy="40464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2196972" y="4095464"/>
            <a:ext cx="543115" cy="328686"/>
            <a:chOff x="3136635" y="3609769"/>
            <a:chExt cx="730889" cy="465617"/>
          </a:xfrm>
        </p:grpSpPr>
        <p:pic>
          <p:nvPicPr>
            <p:cNvPr id="15" name="Picture 14">
              <a:extLst>
                <a:ext uri="{FF2B5EF4-FFF2-40B4-BE49-F238E27FC236}">
                  <a16:creationId xmlns:a16="http://schemas.microsoft.com/office/drawing/2014/main" id="{2407AE4B-0BAD-42F1-A39A-13EEE2CD8397}"/>
                </a:ext>
              </a:extLst>
            </p:cNvPr>
            <p:cNvPicPr>
              <a:picLocks noChangeAspect="1"/>
            </p:cNvPicPr>
            <p:nvPr/>
          </p:nvPicPr>
          <p:blipFill>
            <a:blip r:embed="rId10">
              <a:duotone>
                <a:schemeClr val="accent1">
                  <a:shade val="45000"/>
                  <a:satMod val="135000"/>
                </a:schemeClr>
                <a:prstClr val="white"/>
              </a:duotone>
              <a:extLst>
                <a:ext uri="{BEBA8EAE-BF5A-486C-A8C5-ECC9F3942E4B}">
                  <a14:imgProps xmlns:a14="http://schemas.microsoft.com/office/drawing/2010/main">
                    <a14:imgLayer r:embed="rId11">
                      <a14:imgEffect>
                        <a14:backgroundRemoval t="888" b="98817" l="585" r="98538">
                          <a14:foregroundMark x1="46491" y1="30178" x2="46491" y2="30178"/>
                          <a14:foregroundMark x1="47368" y1="54734" x2="47368" y2="54734"/>
                          <a14:foregroundMark x1="42105" y1="86982" x2="42105" y2="86982"/>
                        </a14:backgroundRemoval>
                      </a14:imgEffect>
                    </a14:imgLayer>
                  </a14:imgProps>
                </a:ext>
              </a:extLst>
            </a:blip>
            <a:stretch>
              <a:fillRect/>
            </a:stretch>
          </p:blipFill>
          <p:spPr>
            <a:xfrm>
              <a:off x="3266516" y="3609769"/>
              <a:ext cx="471126" cy="465617"/>
            </a:xfrm>
            <a:prstGeom prst="rect">
              <a:avLst/>
            </a:prstGeom>
          </p:spPr>
        </p:pic>
        <p:cxnSp>
          <p:nvCxnSpPr>
            <p:cNvPr id="16" name="Straight Connector 15">
              <a:extLst>
                <a:ext uri="{FF2B5EF4-FFF2-40B4-BE49-F238E27FC236}">
                  <a16:creationId xmlns:a16="http://schemas.microsoft.com/office/drawing/2014/main" id="{745F4BA4-19A2-43F5-AF88-A4C0F4802200}"/>
                </a:ext>
              </a:extLst>
            </p:cNvPr>
            <p:cNvCxnSpPr>
              <a:cxnSpLocks/>
            </p:cNvCxnSpPr>
            <p:nvPr/>
          </p:nvCxnSpPr>
          <p:spPr>
            <a:xfrm flipV="1">
              <a:off x="3136635" y="3609769"/>
              <a:ext cx="730889" cy="40464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grpSp>
      <p:cxnSp>
        <p:nvCxnSpPr>
          <p:cNvPr id="23" name="Straight Connector 22"/>
          <p:cNvCxnSpPr/>
          <p:nvPr/>
        </p:nvCxnSpPr>
        <p:spPr>
          <a:xfrm>
            <a:off x="2976663" y="894526"/>
            <a:ext cx="0" cy="48424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2976663" y="1676165"/>
            <a:ext cx="0" cy="48424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2976663" y="2464744"/>
            <a:ext cx="0" cy="48424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2976663" y="3255481"/>
            <a:ext cx="0" cy="48424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2976663" y="4032019"/>
            <a:ext cx="0" cy="484246"/>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7398914" y="4778062"/>
            <a:ext cx="753414" cy="184666"/>
          </a:xfrm>
          <a:prstGeom prst="rect">
            <a:avLst/>
          </a:prstGeom>
          <a:noFill/>
        </p:spPr>
        <p:txBody>
          <a:bodyPr wrap="square" rtlCol="0">
            <a:spAutoFit/>
          </a:bodyPr>
          <a:lstStyle/>
          <a:p>
            <a:r>
              <a:rPr lang="en-US" sz="600" dirty="0">
                <a:solidFill>
                  <a:schemeClr val="bg1"/>
                </a:solidFill>
                <a:latin typeface="Amazon Ember" panose="020B0603020204020204"/>
              </a:rPr>
              <a:t>AWS Internal</a:t>
            </a:r>
          </a:p>
        </p:txBody>
      </p:sp>
    </p:spTree>
    <p:extLst>
      <p:ext uri="{BB962C8B-B14F-4D97-AF65-F5344CB8AC3E}">
        <p14:creationId xmlns:p14="http://schemas.microsoft.com/office/powerpoint/2010/main" val="1738998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ED2417C-A308-524D-8589-0FFBE69ABFC7}"/>
              </a:ext>
            </a:extLst>
          </p:cNvPr>
          <p:cNvSpPr/>
          <p:nvPr/>
        </p:nvSpPr>
        <p:spPr>
          <a:xfrm>
            <a:off x="390647" y="916484"/>
            <a:ext cx="8222456" cy="400110"/>
          </a:xfrm>
          <a:prstGeom prst="rect">
            <a:avLst/>
          </a:prstGeom>
        </p:spPr>
        <p:txBody>
          <a:bodyPr wrap="square">
            <a:spAutoFit/>
          </a:bodyPr>
          <a:lstStyle/>
          <a:p>
            <a:pPr marL="6350">
              <a:spcBef>
                <a:spcPts val="3600"/>
              </a:spcBef>
            </a:pPr>
            <a:r>
              <a:rPr lang="en-US" sz="2000" b="1" dirty="0">
                <a:solidFill>
                  <a:schemeClr val="bg1">
                    <a:lumMod val="50000"/>
                  </a:schemeClr>
                </a:solidFill>
                <a:latin typeface="Amazon Ember Regular"/>
              </a:rPr>
              <a:t>2. </a:t>
            </a:r>
            <a:r>
              <a:rPr lang="en-US" sz="2000" dirty="0">
                <a:solidFill>
                  <a:schemeClr val="bg1">
                    <a:lumMod val="50000"/>
                  </a:schemeClr>
                </a:solidFill>
                <a:latin typeface="Amazon Ember Regular"/>
              </a:rPr>
              <a:t>Why migrate to the cloud</a:t>
            </a:r>
          </a:p>
        </p:txBody>
      </p:sp>
      <p:sp>
        <p:nvSpPr>
          <p:cNvPr id="32" name="Rectangle 31">
            <a:extLst>
              <a:ext uri="{FF2B5EF4-FFF2-40B4-BE49-F238E27FC236}">
                <a16:creationId xmlns:a16="http://schemas.microsoft.com/office/drawing/2014/main" id="{DFEA4FFE-33AD-274B-8BA8-192D77E1E437}"/>
              </a:ext>
            </a:extLst>
          </p:cNvPr>
          <p:cNvSpPr/>
          <p:nvPr/>
        </p:nvSpPr>
        <p:spPr>
          <a:xfrm>
            <a:off x="390647" y="1921373"/>
            <a:ext cx="8222456" cy="400110"/>
          </a:xfrm>
          <a:prstGeom prst="rect">
            <a:avLst/>
          </a:prstGeom>
        </p:spPr>
        <p:txBody>
          <a:bodyPr wrap="square">
            <a:spAutoFit/>
          </a:bodyPr>
          <a:lstStyle/>
          <a:p>
            <a:pPr marL="6350" lvl="0">
              <a:spcBef>
                <a:spcPts val="3600"/>
              </a:spcBef>
            </a:pPr>
            <a:r>
              <a:rPr lang="en-US" sz="2000" b="1" dirty="0">
                <a:solidFill>
                  <a:schemeClr val="bg1">
                    <a:lumMod val="50000"/>
                  </a:schemeClr>
                </a:solidFill>
                <a:latin typeface="Amazon Ember Regular"/>
              </a:rPr>
              <a:t>4. </a:t>
            </a:r>
            <a:r>
              <a:rPr lang="en-US" sz="2000" dirty="0">
                <a:solidFill>
                  <a:schemeClr val="bg1">
                    <a:lumMod val="50000"/>
                  </a:schemeClr>
                </a:solidFill>
                <a:latin typeface="Amazon Ember Regular"/>
              </a:rPr>
              <a:t>Benefits of AWS for Windows workloads</a:t>
            </a:r>
          </a:p>
        </p:txBody>
      </p:sp>
      <p:sp>
        <p:nvSpPr>
          <p:cNvPr id="34" name="Rectangle 33">
            <a:extLst>
              <a:ext uri="{FF2B5EF4-FFF2-40B4-BE49-F238E27FC236}">
                <a16:creationId xmlns:a16="http://schemas.microsoft.com/office/drawing/2014/main" id="{40008E3C-9042-2A4F-86F2-FF445EFC16EF}"/>
              </a:ext>
            </a:extLst>
          </p:cNvPr>
          <p:cNvSpPr/>
          <p:nvPr/>
        </p:nvSpPr>
        <p:spPr>
          <a:xfrm>
            <a:off x="390647" y="2415912"/>
            <a:ext cx="8222456" cy="400110"/>
          </a:xfrm>
          <a:prstGeom prst="rect">
            <a:avLst/>
          </a:prstGeom>
        </p:spPr>
        <p:txBody>
          <a:bodyPr wrap="square">
            <a:spAutoFit/>
          </a:bodyPr>
          <a:lstStyle/>
          <a:p>
            <a:pPr marL="6350" lvl="0">
              <a:spcBef>
                <a:spcPts val="3600"/>
              </a:spcBef>
            </a:pPr>
            <a:r>
              <a:rPr lang="en-US" sz="2000" b="1" dirty="0">
                <a:solidFill>
                  <a:schemeClr val="bg1">
                    <a:lumMod val="50000"/>
                  </a:schemeClr>
                </a:solidFill>
                <a:latin typeface="Amazon Ember Regular"/>
              </a:rPr>
              <a:t>5. </a:t>
            </a:r>
            <a:r>
              <a:rPr lang="en-US" sz="2000" dirty="0">
                <a:solidFill>
                  <a:schemeClr val="bg1">
                    <a:lumMod val="50000"/>
                  </a:schemeClr>
                </a:solidFill>
                <a:latin typeface="Amazon Ember Regular"/>
              </a:rPr>
              <a:t>Flexible licensing options</a:t>
            </a:r>
          </a:p>
        </p:txBody>
      </p:sp>
      <p:sp>
        <p:nvSpPr>
          <p:cNvPr id="36" name="Rectangle 35">
            <a:extLst>
              <a:ext uri="{FF2B5EF4-FFF2-40B4-BE49-F238E27FC236}">
                <a16:creationId xmlns:a16="http://schemas.microsoft.com/office/drawing/2014/main" id="{A6D582BC-5BE2-CA42-842B-6E0583F0180B}"/>
              </a:ext>
            </a:extLst>
          </p:cNvPr>
          <p:cNvSpPr/>
          <p:nvPr/>
        </p:nvSpPr>
        <p:spPr>
          <a:xfrm>
            <a:off x="390647" y="2940757"/>
            <a:ext cx="8222456" cy="400110"/>
          </a:xfrm>
          <a:prstGeom prst="rect">
            <a:avLst/>
          </a:prstGeom>
        </p:spPr>
        <p:txBody>
          <a:bodyPr wrap="square">
            <a:spAutoFit/>
          </a:bodyPr>
          <a:lstStyle/>
          <a:p>
            <a:pPr marL="6350" lvl="0">
              <a:spcBef>
                <a:spcPts val="3600"/>
              </a:spcBef>
            </a:pPr>
            <a:r>
              <a:rPr lang="en-US" sz="2000" b="1" dirty="0">
                <a:solidFill>
                  <a:schemeClr val="bg1">
                    <a:lumMod val="50000"/>
                  </a:schemeClr>
                </a:solidFill>
                <a:latin typeface="Amazon Ember Regular"/>
              </a:rPr>
              <a:t>6. </a:t>
            </a:r>
            <a:r>
              <a:rPr lang="en-US" sz="2000" dirty="0">
                <a:solidFill>
                  <a:schemeClr val="bg1">
                    <a:lumMod val="50000"/>
                  </a:schemeClr>
                </a:solidFill>
                <a:latin typeface="Amazon Ember Regular"/>
              </a:rPr>
              <a:t>Jumpstart cloud migration</a:t>
            </a:r>
          </a:p>
        </p:txBody>
      </p:sp>
      <p:sp>
        <p:nvSpPr>
          <p:cNvPr id="38" name="Rectangle 37">
            <a:extLst>
              <a:ext uri="{FF2B5EF4-FFF2-40B4-BE49-F238E27FC236}">
                <a16:creationId xmlns:a16="http://schemas.microsoft.com/office/drawing/2014/main" id="{C0530590-26F2-8E48-8277-FDCF3334E597}"/>
              </a:ext>
            </a:extLst>
          </p:cNvPr>
          <p:cNvSpPr/>
          <p:nvPr/>
        </p:nvSpPr>
        <p:spPr>
          <a:xfrm>
            <a:off x="390647" y="3467751"/>
            <a:ext cx="8222456" cy="400110"/>
          </a:xfrm>
          <a:prstGeom prst="rect">
            <a:avLst/>
          </a:prstGeom>
        </p:spPr>
        <p:txBody>
          <a:bodyPr wrap="square">
            <a:spAutoFit/>
          </a:bodyPr>
          <a:lstStyle/>
          <a:p>
            <a:pPr marL="6350" lvl="0">
              <a:spcBef>
                <a:spcPts val="3600"/>
              </a:spcBef>
            </a:pPr>
            <a:r>
              <a:rPr lang="en-US" sz="2000" b="1" dirty="0">
                <a:solidFill>
                  <a:schemeClr val="bg1">
                    <a:lumMod val="50000"/>
                  </a:schemeClr>
                </a:solidFill>
                <a:latin typeface="Amazon Ember Regular"/>
              </a:rPr>
              <a:t>7. </a:t>
            </a:r>
            <a:r>
              <a:rPr lang="en-US" sz="2000" dirty="0">
                <a:solidFill>
                  <a:schemeClr val="bg1">
                    <a:lumMod val="50000"/>
                  </a:schemeClr>
                </a:solidFill>
                <a:latin typeface="Amazon Ember Regular"/>
              </a:rPr>
              <a:t>Migration tools &amp; programs</a:t>
            </a:r>
          </a:p>
        </p:txBody>
      </p:sp>
      <p:pic>
        <p:nvPicPr>
          <p:cNvPr id="6" name="Picture 5">
            <a:extLst>
              <a:ext uri="{FF2B5EF4-FFF2-40B4-BE49-F238E27FC236}">
                <a16:creationId xmlns:a16="http://schemas.microsoft.com/office/drawing/2014/main" id="{076BBBFD-7226-6445-8329-251C30666A4F}"/>
              </a:ext>
            </a:extLst>
          </p:cNvPr>
          <p:cNvPicPr>
            <a:picLocks noChangeAspect="1"/>
          </p:cNvPicPr>
          <p:nvPr/>
        </p:nvPicPr>
        <p:blipFill>
          <a:blip r:embed="rId3"/>
          <a:stretch>
            <a:fillRect/>
          </a:stretch>
        </p:blipFill>
        <p:spPr>
          <a:xfrm>
            <a:off x="7768359" y="238562"/>
            <a:ext cx="949614" cy="542338"/>
          </a:xfrm>
          <a:prstGeom prst="rect">
            <a:avLst/>
          </a:prstGeom>
        </p:spPr>
      </p:pic>
      <p:sp>
        <p:nvSpPr>
          <p:cNvPr id="8" name="Rectangle 7">
            <a:extLst>
              <a:ext uri="{FF2B5EF4-FFF2-40B4-BE49-F238E27FC236}">
                <a16:creationId xmlns:a16="http://schemas.microsoft.com/office/drawing/2014/main" id="{6EE3BA29-24AA-0547-BD6D-F799EE24B784}"/>
              </a:ext>
            </a:extLst>
          </p:cNvPr>
          <p:cNvSpPr/>
          <p:nvPr/>
        </p:nvSpPr>
        <p:spPr>
          <a:xfrm>
            <a:off x="390647" y="309676"/>
            <a:ext cx="8222456" cy="400110"/>
          </a:xfrm>
          <a:prstGeom prst="rect">
            <a:avLst/>
          </a:prstGeom>
        </p:spPr>
        <p:txBody>
          <a:bodyPr wrap="square">
            <a:spAutoFit/>
          </a:bodyPr>
          <a:lstStyle/>
          <a:p>
            <a:pPr marL="6350">
              <a:spcBef>
                <a:spcPts val="3600"/>
              </a:spcBef>
            </a:pPr>
            <a:r>
              <a:rPr lang="en-US" sz="2000" b="1" dirty="0">
                <a:solidFill>
                  <a:schemeClr val="accent1"/>
                </a:solidFill>
                <a:latin typeface="Amazon Ember Regular"/>
              </a:rPr>
              <a:t>1. </a:t>
            </a:r>
            <a:r>
              <a:rPr lang="en-US" sz="2000" dirty="0">
                <a:solidFill>
                  <a:schemeClr val="bg1"/>
                </a:solidFill>
                <a:latin typeface="Amazon Ember Regular"/>
              </a:rPr>
              <a:t>Infrastructure Modernization Challenges</a:t>
            </a:r>
          </a:p>
        </p:txBody>
      </p:sp>
      <p:sp>
        <p:nvSpPr>
          <p:cNvPr id="9" name="Rectangle 8">
            <a:extLst>
              <a:ext uri="{FF2B5EF4-FFF2-40B4-BE49-F238E27FC236}">
                <a16:creationId xmlns:a16="http://schemas.microsoft.com/office/drawing/2014/main" id="{B5EA5E56-A6BD-0C46-A6EC-52002455FFFE}"/>
              </a:ext>
            </a:extLst>
          </p:cNvPr>
          <p:cNvSpPr/>
          <p:nvPr/>
        </p:nvSpPr>
        <p:spPr>
          <a:xfrm>
            <a:off x="390647" y="1441329"/>
            <a:ext cx="8222456" cy="400110"/>
          </a:xfrm>
          <a:prstGeom prst="rect">
            <a:avLst/>
          </a:prstGeom>
        </p:spPr>
        <p:txBody>
          <a:bodyPr wrap="square">
            <a:spAutoFit/>
          </a:bodyPr>
          <a:lstStyle/>
          <a:p>
            <a:pPr marL="6350" lvl="0">
              <a:spcBef>
                <a:spcPts val="3600"/>
              </a:spcBef>
            </a:pPr>
            <a:r>
              <a:rPr lang="en-US" sz="2000" b="1" dirty="0">
                <a:solidFill>
                  <a:schemeClr val="bg1">
                    <a:lumMod val="50000"/>
                  </a:schemeClr>
                </a:solidFill>
                <a:latin typeface="Amazon Ember Regular"/>
              </a:rPr>
              <a:t>3. </a:t>
            </a:r>
            <a:r>
              <a:rPr lang="en-US" sz="2000" dirty="0">
                <a:solidFill>
                  <a:schemeClr val="bg1">
                    <a:lumMod val="50000"/>
                  </a:schemeClr>
                </a:solidFill>
                <a:latin typeface="Amazon Ember Regular"/>
              </a:rPr>
              <a:t>Migration Vs Hybrid Approach</a:t>
            </a:r>
          </a:p>
        </p:txBody>
      </p:sp>
    </p:spTree>
    <p:extLst>
      <p:ext uri="{BB962C8B-B14F-4D97-AF65-F5344CB8AC3E}">
        <p14:creationId xmlns:p14="http://schemas.microsoft.com/office/powerpoint/2010/main" val="23685506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662DD-CEC0-594A-9984-AFE074412E6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3CDCDE4-8342-154E-A906-3CACDAEA09DA}"/>
              </a:ext>
            </a:extLst>
          </p:cNvPr>
          <p:cNvSpPr>
            <a:spLocks noGrp="1"/>
          </p:cNvSpPr>
          <p:nvPr>
            <p:ph idx="1"/>
          </p:nvPr>
        </p:nvSpPr>
        <p:spPr/>
        <p:txBody>
          <a:bodyPr/>
          <a:lstStyle/>
          <a:p>
            <a:endParaRPr lang="en-US" dirty="0"/>
          </a:p>
        </p:txBody>
      </p:sp>
      <p:sp>
        <p:nvSpPr>
          <p:cNvPr id="4" name="Content Placeholder 3">
            <a:extLst>
              <a:ext uri="{FF2B5EF4-FFF2-40B4-BE49-F238E27FC236}">
                <a16:creationId xmlns:a16="http://schemas.microsoft.com/office/drawing/2014/main" id="{E04AEF50-7D8B-5448-BBFF-724EF44852D4}"/>
              </a:ext>
            </a:extLst>
          </p:cNvPr>
          <p:cNvSpPr>
            <a:spLocks noGrp="1"/>
          </p:cNvSpPr>
          <p:nvPr>
            <p:ph idx="13"/>
          </p:nvPr>
        </p:nvSpPr>
        <p:spPr/>
        <p:txBody>
          <a:bodyPr/>
          <a:lstStyle/>
          <a:p>
            <a:endParaRPr lang="en-US"/>
          </a:p>
        </p:txBody>
      </p:sp>
      <p:sp>
        <p:nvSpPr>
          <p:cNvPr id="5" name="Text Placeholder 4">
            <a:extLst>
              <a:ext uri="{FF2B5EF4-FFF2-40B4-BE49-F238E27FC236}">
                <a16:creationId xmlns:a16="http://schemas.microsoft.com/office/drawing/2014/main" id="{63103A87-B272-444F-98A3-919DEC1B51DB}"/>
              </a:ext>
            </a:extLst>
          </p:cNvPr>
          <p:cNvSpPr>
            <a:spLocks noGrp="1"/>
          </p:cNvSpPr>
          <p:nvPr>
            <p:ph type="body" sz="quarter" idx="14"/>
          </p:nvPr>
        </p:nvSpPr>
        <p:spPr/>
        <p:txBody>
          <a:bodyPr>
            <a:normAutofit fontScale="62500" lnSpcReduction="20000"/>
          </a:bodyPr>
          <a:lstStyle/>
          <a:p>
            <a:r>
              <a:rPr lang="en-US" dirty="0"/>
              <a:t>2</a:t>
            </a:r>
            <a:r>
              <a:rPr lang="en-US" baseline="30000" dirty="0"/>
              <a:t>nd</a:t>
            </a:r>
            <a:r>
              <a:rPr lang="en-US" dirty="0"/>
              <a:t> watch tools to Modernize Windows Workloads </a:t>
            </a:r>
          </a:p>
          <a:p>
            <a:r>
              <a:rPr lang="en-US" dirty="0"/>
              <a:t> </a:t>
            </a:r>
          </a:p>
          <a:p>
            <a:endParaRPr lang="en-US" dirty="0"/>
          </a:p>
        </p:txBody>
      </p:sp>
      <p:sp>
        <p:nvSpPr>
          <p:cNvPr id="6" name="Text Placeholder 5">
            <a:extLst>
              <a:ext uri="{FF2B5EF4-FFF2-40B4-BE49-F238E27FC236}">
                <a16:creationId xmlns:a16="http://schemas.microsoft.com/office/drawing/2014/main" id="{C0C0245E-DB9A-1542-81CC-3960782969CC}"/>
              </a:ext>
            </a:extLst>
          </p:cNvPr>
          <p:cNvSpPr>
            <a:spLocks noGrp="1"/>
          </p:cNvSpPr>
          <p:nvPr>
            <p:ph type="body" sz="quarter" idx="15"/>
          </p:nvPr>
        </p:nvSpPr>
        <p:spPr/>
        <p:txBody>
          <a:bodyPr/>
          <a:lstStyle/>
          <a:p>
            <a:endParaRPr lang="en-US"/>
          </a:p>
        </p:txBody>
      </p:sp>
      <p:sp>
        <p:nvSpPr>
          <p:cNvPr id="7" name="Content Placeholder 6">
            <a:extLst>
              <a:ext uri="{FF2B5EF4-FFF2-40B4-BE49-F238E27FC236}">
                <a16:creationId xmlns:a16="http://schemas.microsoft.com/office/drawing/2014/main" id="{AA628304-8C69-2A4A-9DD1-B00F7CED19E3}"/>
              </a:ext>
            </a:extLst>
          </p:cNvPr>
          <p:cNvSpPr>
            <a:spLocks noGrp="1"/>
          </p:cNvSpPr>
          <p:nvPr>
            <p:ph idx="16"/>
          </p:nvPr>
        </p:nvSpPr>
        <p:spPr/>
        <p:txBody>
          <a:bodyPr/>
          <a:lstStyle/>
          <a:p>
            <a:endParaRPr lang="en-US"/>
          </a:p>
        </p:txBody>
      </p:sp>
      <p:sp>
        <p:nvSpPr>
          <p:cNvPr id="8" name="Text Placeholder 7">
            <a:extLst>
              <a:ext uri="{FF2B5EF4-FFF2-40B4-BE49-F238E27FC236}">
                <a16:creationId xmlns:a16="http://schemas.microsoft.com/office/drawing/2014/main" id="{1054620B-0934-1340-921B-4D0AEB258889}"/>
              </a:ext>
            </a:extLst>
          </p:cNvPr>
          <p:cNvSpPr>
            <a:spLocks noGrp="1"/>
          </p:cNvSpPr>
          <p:nvPr>
            <p:ph type="body" sz="quarter" idx="17"/>
          </p:nvPr>
        </p:nvSpPr>
        <p:spPr/>
        <p:txBody>
          <a:bodyPr/>
          <a:lstStyle/>
          <a:p>
            <a:endParaRPr lang="en-US"/>
          </a:p>
        </p:txBody>
      </p:sp>
      <p:sp>
        <p:nvSpPr>
          <p:cNvPr id="9" name="Content Placeholder 8">
            <a:extLst>
              <a:ext uri="{FF2B5EF4-FFF2-40B4-BE49-F238E27FC236}">
                <a16:creationId xmlns:a16="http://schemas.microsoft.com/office/drawing/2014/main" id="{E18B9BCE-008E-984A-9C33-B207B0F900C2}"/>
              </a:ext>
            </a:extLst>
          </p:cNvPr>
          <p:cNvSpPr>
            <a:spLocks noGrp="1"/>
          </p:cNvSpPr>
          <p:nvPr>
            <p:ph idx="18"/>
          </p:nvPr>
        </p:nvSpPr>
        <p:spPr/>
        <p:txBody>
          <a:bodyPr/>
          <a:lstStyle/>
          <a:p>
            <a:endParaRPr lang="en-US"/>
          </a:p>
        </p:txBody>
      </p:sp>
      <p:sp>
        <p:nvSpPr>
          <p:cNvPr id="10" name="Text Placeholder 9">
            <a:extLst>
              <a:ext uri="{FF2B5EF4-FFF2-40B4-BE49-F238E27FC236}">
                <a16:creationId xmlns:a16="http://schemas.microsoft.com/office/drawing/2014/main" id="{6C0EC9F5-9426-634B-98DD-1E1B583654D2}"/>
              </a:ext>
            </a:extLst>
          </p:cNvPr>
          <p:cNvSpPr>
            <a:spLocks noGrp="1"/>
          </p:cNvSpPr>
          <p:nvPr>
            <p:ph type="body" sz="quarter" idx="19"/>
          </p:nvPr>
        </p:nvSpPr>
        <p:spPr/>
        <p:txBody>
          <a:bodyPr/>
          <a:lstStyle/>
          <a:p>
            <a:endParaRPr lang="en-US"/>
          </a:p>
        </p:txBody>
      </p:sp>
    </p:spTree>
    <p:extLst>
      <p:ext uri="{BB962C8B-B14F-4D97-AF65-F5344CB8AC3E}">
        <p14:creationId xmlns:p14="http://schemas.microsoft.com/office/powerpoint/2010/main" val="42143830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43458" y="114300"/>
            <a:ext cx="8205788" cy="546100"/>
          </a:xfrm>
        </p:spPr>
        <p:txBody>
          <a:bodyPr/>
          <a:lstStyle/>
          <a:p>
            <a:r>
              <a:rPr lang="en-US" dirty="0"/>
              <a:t>Windows training &amp; resources to get started</a:t>
            </a:r>
          </a:p>
        </p:txBody>
      </p:sp>
      <p:sp>
        <p:nvSpPr>
          <p:cNvPr id="5" name="Content Placeholder 2"/>
          <p:cNvSpPr>
            <a:spLocks noGrp="1"/>
          </p:cNvSpPr>
          <p:nvPr>
            <p:ph idx="4294967295"/>
          </p:nvPr>
        </p:nvSpPr>
        <p:spPr>
          <a:xfrm>
            <a:off x="353854" y="539750"/>
            <a:ext cx="5193982" cy="4377690"/>
          </a:xfrm>
        </p:spPr>
        <p:txBody>
          <a:bodyPr anchor="t"/>
          <a:lstStyle/>
          <a:p>
            <a:pPr marL="609585" lvl="2" indent="0">
              <a:buNone/>
            </a:pPr>
            <a:endParaRPr lang="en-US" sz="1867" dirty="0"/>
          </a:p>
          <a:p>
            <a:r>
              <a:rPr lang="en-US" sz="1400" b="1" dirty="0">
                <a:solidFill>
                  <a:schemeClr val="accent1"/>
                </a:solidFill>
                <a:latin typeface="Amazon Ember Regular"/>
              </a:rPr>
              <a:t>Windows technical </a:t>
            </a:r>
            <a:r>
              <a:rPr lang="en-US" sz="1400" b="1" dirty="0" err="1">
                <a:solidFill>
                  <a:schemeClr val="accent1"/>
                </a:solidFill>
                <a:latin typeface="Amazon Ember Regular"/>
              </a:rPr>
              <a:t>bootcamps</a:t>
            </a:r>
            <a:endParaRPr lang="en-US" sz="1400" b="1" dirty="0">
              <a:solidFill>
                <a:schemeClr val="accent1"/>
              </a:solidFill>
              <a:latin typeface="Amazon Ember Regular"/>
            </a:endParaRPr>
          </a:p>
          <a:p>
            <a:pPr marL="7938" lvl="1" indent="0">
              <a:spcBef>
                <a:spcPts val="0"/>
              </a:spcBef>
              <a:buNone/>
            </a:pPr>
            <a:r>
              <a:rPr lang="en-US" sz="1400" dirty="0">
                <a:latin typeface="Amazon Ember Regular"/>
                <a:cs typeface="+mn-cs"/>
              </a:rPr>
              <a:t>Onsite for partners and/or customers</a:t>
            </a:r>
          </a:p>
          <a:p>
            <a:pPr marL="228600" lvl="2" indent="-220663"/>
            <a:r>
              <a:rPr lang="en-US" sz="1400" dirty="0">
                <a:latin typeface="Amazon Ember Regular"/>
                <a:cs typeface="+mn-cs"/>
              </a:rPr>
              <a:t>Windows Workloads on AWS Bootcamp</a:t>
            </a:r>
          </a:p>
          <a:p>
            <a:pPr marL="228600" lvl="2" indent="-220663"/>
            <a:r>
              <a:rPr lang="en-US" sz="1400" dirty="0">
                <a:latin typeface="Amazon Ember Regular"/>
                <a:cs typeface="+mn-cs"/>
              </a:rPr>
              <a:t>AWS Developer Dojo</a:t>
            </a:r>
          </a:p>
          <a:p>
            <a:pPr marL="228600" lvl="2" indent="-220663"/>
            <a:r>
              <a:rPr lang="en-US" sz="1400" dirty="0">
                <a:latin typeface="Amazon Ember Regular"/>
                <a:cs typeface="+mn-cs"/>
              </a:rPr>
              <a:t>Migrating Windows Applications to AWS</a:t>
            </a:r>
          </a:p>
          <a:p>
            <a:pPr marL="228600" lvl="2" indent="-220663"/>
            <a:r>
              <a:rPr lang="en-US" sz="1400" dirty="0">
                <a:latin typeface="Amazon Ember Regular"/>
                <a:cs typeface="+mn-cs"/>
              </a:rPr>
              <a:t>Active Directory on AWS </a:t>
            </a:r>
            <a:r>
              <a:rPr lang="en-US" sz="1400" dirty="0" err="1">
                <a:latin typeface="Amazon Ember Regular"/>
                <a:cs typeface="+mn-cs"/>
              </a:rPr>
              <a:t>Bootcamp</a:t>
            </a:r>
            <a:endParaRPr lang="en-US" sz="1400" dirty="0">
              <a:latin typeface="Amazon Ember Regular"/>
              <a:cs typeface="+mn-cs"/>
            </a:endParaRPr>
          </a:p>
          <a:p>
            <a:pPr>
              <a:spcBef>
                <a:spcPts val="0"/>
              </a:spcBef>
            </a:pPr>
            <a:endParaRPr lang="en-US" sz="1400" dirty="0"/>
          </a:p>
          <a:p>
            <a:pPr>
              <a:spcBef>
                <a:spcPts val="0"/>
              </a:spcBef>
            </a:pPr>
            <a:r>
              <a:rPr lang="en-US" sz="1400" b="1" dirty="0">
                <a:solidFill>
                  <a:schemeClr val="accent1"/>
                </a:solidFill>
                <a:latin typeface="Amazon Ember Regular"/>
              </a:rPr>
              <a:t>Microsoft licensing on AWS</a:t>
            </a:r>
          </a:p>
          <a:p>
            <a:pPr>
              <a:spcBef>
                <a:spcPts val="0"/>
              </a:spcBef>
            </a:pPr>
            <a:r>
              <a:rPr lang="en-US" sz="1400" dirty="0">
                <a:latin typeface="Amazon Ember Regular"/>
                <a:cs typeface="+mn-cs"/>
              </a:rPr>
              <a:t>Live or on-demand webinars</a:t>
            </a:r>
          </a:p>
          <a:p>
            <a:r>
              <a:rPr lang="en-US" sz="1400" dirty="0">
                <a:latin typeface="Amazon Ember Regular"/>
                <a:cs typeface="+mn-cs"/>
              </a:rPr>
              <a:t>Dedicated licensing specialist</a:t>
            </a:r>
          </a:p>
          <a:p>
            <a:r>
              <a:rPr lang="en-US" sz="1400" dirty="0">
                <a:latin typeface="Amazon Ember Regular"/>
                <a:cs typeface="+mn-cs"/>
              </a:rPr>
              <a:t>Optimization and assessment tools</a:t>
            </a:r>
            <a:endParaRPr lang="en-US" sz="1200" dirty="0"/>
          </a:p>
          <a:p>
            <a:pPr marL="0" indent="0">
              <a:spcBef>
                <a:spcPts val="0"/>
              </a:spcBef>
              <a:buNone/>
            </a:pPr>
            <a:endParaRPr lang="en-US" sz="1400" dirty="0"/>
          </a:p>
          <a:p>
            <a:pPr>
              <a:spcBef>
                <a:spcPts val="0"/>
              </a:spcBef>
            </a:pPr>
            <a:r>
              <a:rPr lang="en-US" sz="1400" b="1" dirty="0">
                <a:solidFill>
                  <a:schemeClr val="accent1"/>
                </a:solidFill>
                <a:latin typeface="Amazon Ember Regular"/>
              </a:rPr>
              <a:t>Contact Us</a:t>
            </a:r>
          </a:p>
          <a:p>
            <a:pPr marL="0" indent="0">
              <a:spcBef>
                <a:spcPts val="0"/>
              </a:spcBef>
              <a:buNone/>
            </a:pPr>
            <a:r>
              <a:rPr lang="en-US" sz="1400" dirty="0" err="1"/>
              <a:t>microsoft@amazon.com</a:t>
            </a:r>
            <a:endParaRPr lang="en-US" sz="1400" dirty="0"/>
          </a:p>
        </p:txBody>
      </p:sp>
      <p:sp>
        <p:nvSpPr>
          <p:cNvPr id="6" name="Content Placeholder 2"/>
          <p:cNvSpPr txBox="1">
            <a:spLocks/>
          </p:cNvSpPr>
          <p:nvPr/>
        </p:nvSpPr>
        <p:spPr>
          <a:xfrm>
            <a:off x="5431911" y="865211"/>
            <a:ext cx="3490020" cy="3726768"/>
          </a:xfrm>
          <a:prstGeom prst="rect">
            <a:avLst/>
          </a:prstGeom>
        </p:spPr>
        <p:txBody>
          <a:bodyPr vert="horz" lIns="91440" tIns="45720" rIns="91440" bIns="45720" rtlCol="0" anchor="t">
            <a:noAutofit/>
          </a:bodyPr>
          <a:lstStyle>
            <a:lvl1pPr marL="342900" indent="-342900" algn="l" defTabSz="457200" rtl="0" eaLnBrk="1" latinLnBrk="0" hangingPunct="1">
              <a:spcBef>
                <a:spcPct val="20000"/>
              </a:spcBef>
              <a:buClr>
                <a:schemeClr val="accent1"/>
              </a:buClr>
              <a:buFont typeface="Wingdings" panose="05000000000000000000" pitchFamily="2" charset="2"/>
              <a:buChar char="§"/>
              <a:defRPr sz="2000" b="0" i="0" kern="1200">
                <a:solidFill>
                  <a:schemeClr val="tx1"/>
                </a:solidFill>
                <a:latin typeface="+mn-lt"/>
                <a:ea typeface="+mn-ea"/>
                <a:cs typeface="Arial"/>
              </a:defRPr>
            </a:lvl1pPr>
            <a:lvl2pPr marL="742950" indent="-285750" algn="l" defTabSz="457200" rtl="0" eaLnBrk="1" latinLnBrk="0" hangingPunct="1">
              <a:spcBef>
                <a:spcPct val="20000"/>
              </a:spcBef>
              <a:buClr>
                <a:schemeClr val="accent1"/>
              </a:buClr>
              <a:buFont typeface="Arial"/>
              <a:buChar char="–"/>
              <a:defRPr sz="1800" b="0" i="0" kern="1200">
                <a:solidFill>
                  <a:schemeClr val="tx1"/>
                </a:solidFill>
                <a:latin typeface="+mn-lt"/>
                <a:ea typeface="+mn-ea"/>
                <a:cs typeface="Arial"/>
              </a:defRPr>
            </a:lvl2pPr>
            <a:lvl3pPr marL="1143000" indent="-228600" algn="l" defTabSz="457200" rtl="0" eaLnBrk="1" latinLnBrk="0" hangingPunct="1">
              <a:spcBef>
                <a:spcPct val="20000"/>
              </a:spcBef>
              <a:buClr>
                <a:schemeClr val="accent1"/>
              </a:buClr>
              <a:buFont typeface="Wingdings" panose="05000000000000000000" pitchFamily="2" charset="2"/>
              <a:buChar char="§"/>
              <a:defRPr sz="1600" b="0" i="0" kern="1200">
                <a:solidFill>
                  <a:schemeClr val="tx1"/>
                </a:solidFill>
                <a:latin typeface="+mn-lt"/>
                <a:ea typeface="+mn-ea"/>
                <a:cs typeface="Arial"/>
              </a:defRPr>
            </a:lvl3pPr>
            <a:lvl4pPr marL="1600200" indent="-228600" algn="l" defTabSz="457200" rtl="0" eaLnBrk="1" latinLnBrk="0" hangingPunct="1">
              <a:spcBef>
                <a:spcPct val="20000"/>
              </a:spcBef>
              <a:buClr>
                <a:schemeClr val="accent1"/>
              </a:buClr>
              <a:buFont typeface="Arial"/>
              <a:buChar char="–"/>
              <a:defRPr sz="1400" b="0" i="0" kern="1200">
                <a:solidFill>
                  <a:schemeClr val="tx1"/>
                </a:solidFill>
                <a:latin typeface="+mn-lt"/>
                <a:ea typeface="+mn-ea"/>
                <a:cs typeface="Arial"/>
              </a:defRPr>
            </a:lvl4pPr>
            <a:lvl5pPr marL="2057400" indent="-228600" algn="l" defTabSz="457200" rtl="0" eaLnBrk="1" latinLnBrk="0" hangingPunct="1">
              <a:spcBef>
                <a:spcPct val="20000"/>
              </a:spcBef>
              <a:buClr>
                <a:schemeClr val="accent1"/>
              </a:buClr>
              <a:buFont typeface="Arial"/>
              <a:buChar char="»"/>
              <a:defRPr sz="1200" b="0" i="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400" b="1" dirty="0">
                <a:solidFill>
                  <a:schemeClr val="accent1"/>
                </a:solidFill>
                <a:latin typeface="Amazon Ember Regular"/>
              </a:rPr>
              <a:t>Learn more at:</a:t>
            </a:r>
            <a:br>
              <a:rPr lang="en-US" sz="1200" dirty="0"/>
            </a:br>
            <a:r>
              <a:rPr lang="en-US" sz="1200" dirty="0">
                <a:hlinkClick r:id="rId3"/>
              </a:rPr>
              <a:t>http://aws.amazon.com/windows/</a:t>
            </a:r>
            <a:endParaRPr lang="en-US" sz="1200" dirty="0"/>
          </a:p>
          <a:p>
            <a:pPr marL="0" indent="0">
              <a:spcBef>
                <a:spcPts val="0"/>
              </a:spcBef>
              <a:buNone/>
            </a:pPr>
            <a:endParaRPr lang="en-US" sz="1400" b="1" dirty="0">
              <a:solidFill>
                <a:schemeClr val="accent1"/>
              </a:solidFill>
              <a:latin typeface="Amazon Ember Regular"/>
            </a:endParaRPr>
          </a:p>
          <a:p>
            <a:pPr marL="0" indent="0">
              <a:spcBef>
                <a:spcPts val="0"/>
              </a:spcBef>
              <a:buNone/>
            </a:pPr>
            <a:r>
              <a:rPr lang="en-US" sz="1400" b="1" dirty="0">
                <a:solidFill>
                  <a:schemeClr val="accent1"/>
                </a:solidFill>
                <a:latin typeface="Amazon Ember Regular"/>
              </a:rPr>
              <a:t>Take a free Test Drive:</a:t>
            </a:r>
            <a:br>
              <a:rPr lang="en-US" sz="1200" dirty="0"/>
            </a:br>
            <a:r>
              <a:rPr lang="en-US" sz="1200" dirty="0">
                <a:hlinkClick r:id="rId4"/>
              </a:rPr>
              <a:t>http://aws.amazon.com/testdrive/</a:t>
            </a:r>
            <a:endParaRPr lang="en-US" sz="1200" dirty="0"/>
          </a:p>
          <a:p>
            <a:pPr marL="0" indent="0">
              <a:spcBef>
                <a:spcPts val="0"/>
              </a:spcBef>
              <a:buNone/>
            </a:pPr>
            <a:endParaRPr lang="en-US" sz="1400" b="1" dirty="0">
              <a:solidFill>
                <a:schemeClr val="accent1"/>
              </a:solidFill>
              <a:latin typeface="Amazon Ember Regular"/>
            </a:endParaRPr>
          </a:p>
          <a:p>
            <a:pPr marL="0" indent="0">
              <a:spcBef>
                <a:spcPts val="0"/>
              </a:spcBef>
              <a:buNone/>
            </a:pPr>
            <a:r>
              <a:rPr lang="en-US" sz="1400" b="1" dirty="0">
                <a:solidFill>
                  <a:schemeClr val="accent1"/>
                </a:solidFill>
                <a:latin typeface="Amazon Ember Regular"/>
              </a:rPr>
              <a:t>AWS for Microsoft YouTube Channel</a:t>
            </a:r>
            <a:br>
              <a:rPr lang="en-US" sz="1200" dirty="0"/>
            </a:br>
            <a:endParaRPr lang="en-US" sz="1400" b="1" dirty="0">
              <a:solidFill>
                <a:schemeClr val="accent1"/>
              </a:solidFill>
              <a:latin typeface="Amazon Ember Regular"/>
            </a:endParaRPr>
          </a:p>
          <a:p>
            <a:pPr marL="0" indent="0">
              <a:spcBef>
                <a:spcPts val="0"/>
              </a:spcBef>
              <a:buNone/>
            </a:pPr>
            <a:r>
              <a:rPr lang="en-US" sz="1400" b="1" dirty="0">
                <a:solidFill>
                  <a:schemeClr val="accent1"/>
                </a:solidFill>
                <a:latin typeface="Amazon Ember Regular"/>
              </a:rPr>
              <a:t>Sign up for free at:</a:t>
            </a:r>
            <a:br>
              <a:rPr lang="en-US" sz="1200" dirty="0"/>
            </a:br>
            <a:r>
              <a:rPr lang="en-US" sz="1200" dirty="0">
                <a:hlinkClick r:id="rId5"/>
              </a:rPr>
              <a:t>http://aws.amazon.com/getting-started</a:t>
            </a:r>
            <a:endParaRPr lang="en-US" sz="1200" dirty="0"/>
          </a:p>
        </p:txBody>
      </p:sp>
    </p:spTree>
    <p:extLst>
      <p:ext uri="{BB962C8B-B14F-4D97-AF65-F5344CB8AC3E}">
        <p14:creationId xmlns:p14="http://schemas.microsoft.com/office/powerpoint/2010/main" val="25711909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ct val="20000"/>
              </a:spcBef>
            </a:pPr>
            <a:r>
              <a:rPr lang="en-US" sz="3600" dirty="0">
                <a:latin typeface="Amazon Ember Regular"/>
                <a:ea typeface="+mn-ea"/>
              </a:rPr>
              <a:t>Thank you!</a:t>
            </a:r>
          </a:p>
        </p:txBody>
      </p:sp>
      <p:pic>
        <p:nvPicPr>
          <p:cNvPr id="3" name="Picture 2">
            <a:extLst>
              <a:ext uri="{FF2B5EF4-FFF2-40B4-BE49-F238E27FC236}">
                <a16:creationId xmlns:a16="http://schemas.microsoft.com/office/drawing/2014/main" id="{772A9990-27A7-D14A-88EA-E787A8686C29}"/>
              </a:ext>
            </a:extLst>
          </p:cNvPr>
          <p:cNvPicPr>
            <a:picLocks noChangeAspect="1"/>
          </p:cNvPicPr>
          <p:nvPr/>
        </p:nvPicPr>
        <p:blipFill>
          <a:blip r:embed="rId2"/>
          <a:stretch>
            <a:fillRect/>
          </a:stretch>
        </p:blipFill>
        <p:spPr>
          <a:xfrm>
            <a:off x="1399032" y="782695"/>
            <a:ext cx="9144000" cy="4867488"/>
          </a:xfrm>
          <a:prstGeom prst="rect">
            <a:avLst/>
          </a:prstGeom>
        </p:spPr>
      </p:pic>
    </p:spTree>
    <p:extLst>
      <p:ext uri="{BB962C8B-B14F-4D97-AF65-F5344CB8AC3E}">
        <p14:creationId xmlns:p14="http://schemas.microsoft.com/office/powerpoint/2010/main" val="34629103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ACCE-24C6-2742-9153-54603E39665A}"/>
              </a:ext>
            </a:extLst>
          </p:cNvPr>
          <p:cNvSpPr>
            <a:spLocks noGrp="1"/>
          </p:cNvSpPr>
          <p:nvPr>
            <p:ph type="title"/>
          </p:nvPr>
        </p:nvSpPr>
        <p:spPr/>
        <p:txBody>
          <a:bodyPr/>
          <a:lstStyle/>
          <a:p>
            <a:r>
              <a:rPr lang="en-US" dirty="0"/>
              <a:t>Azure to AWS Migration Tool</a:t>
            </a:r>
          </a:p>
        </p:txBody>
      </p:sp>
      <p:grpSp>
        <p:nvGrpSpPr>
          <p:cNvPr id="3" name="Group 2">
            <a:extLst>
              <a:ext uri="{FF2B5EF4-FFF2-40B4-BE49-F238E27FC236}">
                <a16:creationId xmlns:a16="http://schemas.microsoft.com/office/drawing/2014/main" id="{345BDB3A-F655-EB4C-8DEB-D9769DF415C0}"/>
              </a:ext>
            </a:extLst>
          </p:cNvPr>
          <p:cNvGrpSpPr/>
          <p:nvPr/>
        </p:nvGrpSpPr>
        <p:grpSpPr>
          <a:xfrm>
            <a:off x="696834" y="1573810"/>
            <a:ext cx="4445126" cy="2118334"/>
            <a:chOff x="2299992" y="3002590"/>
            <a:chExt cx="7112202" cy="3389334"/>
          </a:xfrm>
        </p:grpSpPr>
        <p:grpSp>
          <p:nvGrpSpPr>
            <p:cNvPr id="40" name="Group 39">
              <a:extLst>
                <a:ext uri="{FF2B5EF4-FFF2-40B4-BE49-F238E27FC236}">
                  <a16:creationId xmlns:a16="http://schemas.microsoft.com/office/drawing/2014/main" id="{8C5A24E6-DFB1-4620-9439-FF052381EDB8}"/>
                </a:ext>
              </a:extLst>
            </p:cNvPr>
            <p:cNvGrpSpPr/>
            <p:nvPr/>
          </p:nvGrpSpPr>
          <p:grpSpPr>
            <a:xfrm>
              <a:off x="2483443" y="3002590"/>
              <a:ext cx="6928751" cy="3350064"/>
              <a:chOff x="2483443" y="3002590"/>
              <a:chExt cx="6928751" cy="3350064"/>
            </a:xfrm>
          </p:grpSpPr>
          <p:pic>
            <p:nvPicPr>
              <p:cNvPr id="13" name="Picture 12">
                <a:extLst>
                  <a:ext uri="{FF2B5EF4-FFF2-40B4-BE49-F238E27FC236}">
                    <a16:creationId xmlns:a16="http://schemas.microsoft.com/office/drawing/2014/main" id="{779C932B-0067-3240-806D-26929FB83226}"/>
                  </a:ext>
                </a:extLst>
              </p:cNvPr>
              <p:cNvPicPr>
                <a:picLocks noChangeAspect="1"/>
              </p:cNvPicPr>
              <p:nvPr/>
            </p:nvPicPr>
            <p:blipFill>
              <a:blip r:embed="rId3">
                <a:extLst>
                  <a:ext uri="{BEBA8EAE-BF5A-486C-A8C5-ECC9F3942E4B}">
                    <a14:imgProps xmlns:a14="http://schemas.microsoft.com/office/drawing/2010/main">
                      <a14:imgLayer>
                        <a14:imgEffect>
                          <a14:brightnessContrast bright="100000" contrast="100000"/>
                        </a14:imgEffect>
                      </a14:imgLayer>
                    </a14:imgProps>
                  </a:ext>
                </a:extLst>
              </a:blip>
              <a:stretch>
                <a:fillRect/>
              </a:stretch>
            </p:blipFill>
            <p:spPr>
              <a:xfrm>
                <a:off x="2517255" y="4296293"/>
                <a:ext cx="735092" cy="735092"/>
              </a:xfrm>
              <a:prstGeom prst="rect">
                <a:avLst/>
              </a:prstGeom>
            </p:spPr>
          </p:pic>
          <p:sp>
            <p:nvSpPr>
              <p:cNvPr id="14" name="TextBox 13">
                <a:extLst>
                  <a:ext uri="{FF2B5EF4-FFF2-40B4-BE49-F238E27FC236}">
                    <a16:creationId xmlns:a16="http://schemas.microsoft.com/office/drawing/2014/main" id="{1A8F7F02-1770-A542-AD00-5CA353C79B17}"/>
                  </a:ext>
                </a:extLst>
              </p:cNvPr>
              <p:cNvSpPr txBox="1"/>
              <p:nvPr/>
            </p:nvSpPr>
            <p:spPr>
              <a:xfrm>
                <a:off x="3703992" y="4292721"/>
                <a:ext cx="4475748" cy="738664"/>
              </a:xfrm>
              <a:prstGeom prst="rect">
                <a:avLst/>
              </a:prstGeom>
              <a:noFill/>
            </p:spPr>
            <p:txBody>
              <a:bodyPr wrap="square" lIns="114300" tIns="91440" rIns="114300" bIns="91440" rtlCol="0" anchor="ctr">
                <a:spAutoFit/>
              </a:bodyPr>
              <a:lstStyle/>
              <a:p>
                <a:pPr defTabSz="685730">
                  <a:lnSpc>
                    <a:spcPct val="90000"/>
                  </a:lnSpc>
                  <a:spcAft>
                    <a:spcPts val="1125"/>
                  </a:spcAft>
                  <a:defRPr/>
                </a:pPr>
                <a:r>
                  <a:rPr lang="en-US" sz="2000" dirty="0">
                    <a:gradFill>
                      <a:gsLst>
                        <a:gs pos="2917">
                          <a:srgbClr val="FFFFFF"/>
                        </a:gs>
                        <a:gs pos="30000">
                          <a:srgbClr val="FFFFFF"/>
                        </a:gs>
                      </a:gsLst>
                      <a:lin ang="5400000" scaled="0"/>
                    </a:gradFill>
                    <a:latin typeface="Amazon Ember"/>
                  </a:rPr>
                  <a:t>Simple and Easy</a:t>
                </a:r>
              </a:p>
            </p:txBody>
          </p:sp>
          <p:pic>
            <p:nvPicPr>
              <p:cNvPr id="17" name="Picture 16">
                <a:extLst>
                  <a:ext uri="{FF2B5EF4-FFF2-40B4-BE49-F238E27FC236}">
                    <a16:creationId xmlns:a16="http://schemas.microsoft.com/office/drawing/2014/main" id="{9661C24E-059C-1648-B448-56AB520EC004}"/>
                  </a:ext>
                </a:extLst>
              </p:cNvPr>
              <p:cNvPicPr>
                <a:picLocks noChangeAspect="1"/>
              </p:cNvPicPr>
              <p:nvPr/>
            </p:nvPicPr>
            <p:blipFill>
              <a:blip r:embed="rId4">
                <a:extLst>
                  <a:ext uri="{BEBA8EAE-BF5A-486C-A8C5-ECC9F3942E4B}">
                    <a14:imgProps xmlns:a14="http://schemas.microsoft.com/office/drawing/2010/main">
                      <a14:imgLayer>
                        <a14:imgEffect>
                          <a14:brightnessContrast bright="100000" contrast="100000"/>
                        </a14:imgEffect>
                      </a14:imgLayer>
                    </a14:imgProps>
                  </a:ext>
                </a:extLst>
              </a:blip>
              <a:stretch>
                <a:fillRect/>
              </a:stretch>
            </p:blipFill>
            <p:spPr>
              <a:xfrm>
                <a:off x="2483443" y="3057003"/>
                <a:ext cx="921586" cy="921586"/>
              </a:xfrm>
              <a:prstGeom prst="rect">
                <a:avLst/>
              </a:prstGeom>
            </p:spPr>
          </p:pic>
          <p:sp>
            <p:nvSpPr>
              <p:cNvPr id="18" name="TextBox 17">
                <a:extLst>
                  <a:ext uri="{FF2B5EF4-FFF2-40B4-BE49-F238E27FC236}">
                    <a16:creationId xmlns:a16="http://schemas.microsoft.com/office/drawing/2014/main" id="{5D0F3A1A-A9E5-E445-B772-7D466B2D2278}"/>
                  </a:ext>
                </a:extLst>
              </p:cNvPr>
              <p:cNvSpPr txBox="1"/>
              <p:nvPr/>
            </p:nvSpPr>
            <p:spPr>
              <a:xfrm>
                <a:off x="3703990" y="3002590"/>
                <a:ext cx="4475748" cy="1181862"/>
              </a:xfrm>
              <a:prstGeom prst="rect">
                <a:avLst/>
              </a:prstGeom>
              <a:noFill/>
            </p:spPr>
            <p:txBody>
              <a:bodyPr wrap="square" lIns="114300" tIns="91440" rIns="114300" bIns="91440" rtlCol="0" anchor="ctr">
                <a:spAutoFit/>
              </a:bodyPr>
              <a:lstStyle/>
              <a:p>
                <a:pPr defTabSz="685730">
                  <a:lnSpc>
                    <a:spcPct val="90000"/>
                  </a:lnSpc>
                  <a:spcAft>
                    <a:spcPts val="1125"/>
                  </a:spcAft>
                  <a:defRPr/>
                </a:pPr>
                <a:r>
                  <a:rPr lang="en-US" sz="2000" dirty="0">
                    <a:gradFill>
                      <a:gsLst>
                        <a:gs pos="2917">
                          <a:srgbClr val="FFFFFF"/>
                        </a:gs>
                        <a:gs pos="30000">
                          <a:srgbClr val="FFFFFF"/>
                        </a:gs>
                      </a:gsLst>
                      <a:lin ang="5400000" scaled="0"/>
                    </a:gradFill>
                    <a:latin typeface="Amazon Ember"/>
                  </a:rPr>
                  <a:t>Support for Azure to AWS Migration</a:t>
                </a:r>
              </a:p>
            </p:txBody>
          </p:sp>
          <p:sp>
            <p:nvSpPr>
              <p:cNvPr id="20" name="TextBox 19">
                <a:extLst>
                  <a:ext uri="{FF2B5EF4-FFF2-40B4-BE49-F238E27FC236}">
                    <a16:creationId xmlns:a16="http://schemas.microsoft.com/office/drawing/2014/main" id="{9A6E56A1-4B94-054F-9D91-5B978E5F079A}"/>
                  </a:ext>
                </a:extLst>
              </p:cNvPr>
              <p:cNvSpPr txBox="1"/>
              <p:nvPr/>
            </p:nvSpPr>
            <p:spPr>
              <a:xfrm>
                <a:off x="3703992" y="5170792"/>
                <a:ext cx="5708202" cy="1181862"/>
              </a:xfrm>
              <a:prstGeom prst="rect">
                <a:avLst/>
              </a:prstGeom>
              <a:noFill/>
            </p:spPr>
            <p:txBody>
              <a:bodyPr wrap="square" lIns="114300" tIns="91440" rIns="114300" bIns="91440" rtlCol="0" anchor="ctr">
                <a:spAutoFit/>
              </a:bodyPr>
              <a:lstStyle/>
              <a:p>
                <a:pPr defTabSz="685730">
                  <a:lnSpc>
                    <a:spcPct val="90000"/>
                  </a:lnSpc>
                  <a:spcAft>
                    <a:spcPts val="1125"/>
                  </a:spcAft>
                  <a:defRPr/>
                </a:pPr>
                <a:r>
                  <a:rPr lang="en-US" sz="2000" dirty="0">
                    <a:gradFill>
                      <a:gsLst>
                        <a:gs pos="2917">
                          <a:srgbClr val="FFFFFF"/>
                        </a:gs>
                        <a:gs pos="30000">
                          <a:srgbClr val="FFFFFF"/>
                        </a:gs>
                      </a:gsLst>
                      <a:lin ang="5400000" scaled="0"/>
                    </a:gradFill>
                    <a:latin typeface="Amazon Ember"/>
                  </a:rPr>
                  <a:t>Export VM from Azure and import into AWS using VMIE</a:t>
                </a:r>
              </a:p>
            </p:txBody>
          </p:sp>
        </p:grpSp>
        <p:grpSp>
          <p:nvGrpSpPr>
            <p:cNvPr id="23" name="Graphic 116">
              <a:extLst>
                <a:ext uri="{FF2B5EF4-FFF2-40B4-BE49-F238E27FC236}">
                  <a16:creationId xmlns:a16="http://schemas.microsoft.com/office/drawing/2014/main" id="{F6EB02DC-C832-B947-BB9F-534A1D689648}"/>
                </a:ext>
              </a:extLst>
            </p:cNvPr>
            <p:cNvGrpSpPr/>
            <p:nvPr/>
          </p:nvGrpSpPr>
          <p:grpSpPr>
            <a:xfrm>
              <a:off x="2299992" y="5171764"/>
              <a:ext cx="1220160" cy="1220160"/>
              <a:chOff x="3974573" y="7320956"/>
              <a:chExt cx="546241" cy="546241"/>
            </a:xfrm>
          </p:grpSpPr>
          <p:sp>
            <p:nvSpPr>
              <p:cNvPr id="24" name="Freeform: Shape 1323">
                <a:extLst>
                  <a:ext uri="{FF2B5EF4-FFF2-40B4-BE49-F238E27FC236}">
                    <a16:creationId xmlns:a16="http://schemas.microsoft.com/office/drawing/2014/main" id="{2BEC2FF6-0598-3F46-8A19-9343DBC726FB}"/>
                  </a:ext>
                </a:extLst>
              </p:cNvPr>
              <p:cNvSpPr/>
              <p:nvPr/>
            </p:nvSpPr>
            <p:spPr>
              <a:xfrm>
                <a:off x="4176409" y="7508044"/>
                <a:ext cx="262196" cy="262196"/>
              </a:xfrm>
              <a:custGeom>
                <a:avLst/>
                <a:gdLst>
                  <a:gd name="connsiteX0" fmla="*/ 260284 w 262195"/>
                  <a:gd name="connsiteY0" fmla="*/ 132190 h 262195"/>
                  <a:gd name="connsiteX1" fmla="*/ 132190 w 262195"/>
                  <a:gd name="connsiteY1" fmla="*/ 260284 h 262195"/>
                  <a:gd name="connsiteX2" fmla="*/ 4097 w 262195"/>
                  <a:gd name="connsiteY2" fmla="*/ 132190 h 262195"/>
                  <a:gd name="connsiteX3" fmla="*/ 132190 w 262195"/>
                  <a:gd name="connsiteY3" fmla="*/ 4097 h 262195"/>
                  <a:gd name="connsiteX4" fmla="*/ 260284 w 262195"/>
                  <a:gd name="connsiteY4" fmla="*/ 132190 h 262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195" h="262195">
                    <a:moveTo>
                      <a:pt x="260284" y="132190"/>
                    </a:moveTo>
                    <a:cubicBezTo>
                      <a:pt x="260284" y="202934"/>
                      <a:pt x="202934" y="260284"/>
                      <a:pt x="132190" y="260284"/>
                    </a:cubicBezTo>
                    <a:cubicBezTo>
                      <a:pt x="61446" y="260284"/>
                      <a:pt x="4097" y="202934"/>
                      <a:pt x="4097" y="132190"/>
                    </a:cubicBezTo>
                    <a:cubicBezTo>
                      <a:pt x="4097" y="61446"/>
                      <a:pt x="61446" y="4097"/>
                      <a:pt x="132190" y="4097"/>
                    </a:cubicBezTo>
                    <a:cubicBezTo>
                      <a:pt x="202934" y="4097"/>
                      <a:pt x="260284" y="61446"/>
                      <a:pt x="260284" y="132190"/>
                    </a:cubicBezTo>
                    <a:close/>
                  </a:path>
                </a:pathLst>
              </a:custGeom>
              <a:noFill/>
              <a:ln w="25400" cap="flat">
                <a:solidFill>
                  <a:schemeClr val="bg1"/>
                </a:solidFill>
                <a:prstDash val="solid"/>
                <a:round/>
              </a:ln>
            </p:spPr>
            <p:txBody>
              <a:bodyPr rtlCol="0" anchor="ctr"/>
              <a:lstStyle/>
              <a:p>
                <a:pPr defTabSz="685758"/>
                <a:endParaRPr lang="en-US" sz="1324">
                  <a:solidFill>
                    <a:srgbClr val="FFFFFF"/>
                  </a:solidFill>
                  <a:latin typeface="Amazon Ember"/>
                </a:endParaRPr>
              </a:p>
            </p:txBody>
          </p:sp>
          <p:sp>
            <p:nvSpPr>
              <p:cNvPr id="25" name="Freeform: Shape 1324">
                <a:extLst>
                  <a:ext uri="{FF2B5EF4-FFF2-40B4-BE49-F238E27FC236}">
                    <a16:creationId xmlns:a16="http://schemas.microsoft.com/office/drawing/2014/main" id="{8217D71A-FF54-8249-A13F-E87653F6D100}"/>
                  </a:ext>
                </a:extLst>
              </p:cNvPr>
              <p:cNvSpPr/>
              <p:nvPr/>
            </p:nvSpPr>
            <p:spPr>
              <a:xfrm>
                <a:off x="4228848" y="7635864"/>
                <a:ext cx="152947" cy="65549"/>
              </a:xfrm>
              <a:custGeom>
                <a:avLst/>
                <a:gdLst>
                  <a:gd name="connsiteX0" fmla="*/ 95319 w 152947"/>
                  <a:gd name="connsiteY0" fmla="*/ 63364 h 65548"/>
                  <a:gd name="connsiteX1" fmla="*/ 151036 w 152947"/>
                  <a:gd name="connsiteY1" fmla="*/ 4097 h 65548"/>
                  <a:gd name="connsiteX2" fmla="*/ 4097 w 152947"/>
                  <a:gd name="connsiteY2" fmla="*/ 4097 h 65548"/>
                </a:gdLst>
                <a:ahLst/>
                <a:cxnLst>
                  <a:cxn ang="0">
                    <a:pos x="connsiteX0" y="connsiteY0"/>
                  </a:cxn>
                  <a:cxn ang="0">
                    <a:pos x="connsiteX1" y="connsiteY1"/>
                  </a:cxn>
                  <a:cxn ang="0">
                    <a:pos x="connsiteX2" y="connsiteY2"/>
                  </a:cxn>
                </a:cxnLst>
                <a:rect l="l" t="t" r="r" b="b"/>
                <a:pathLst>
                  <a:path w="152947" h="65548">
                    <a:moveTo>
                      <a:pt x="95319" y="63364"/>
                    </a:moveTo>
                    <a:lnTo>
                      <a:pt x="151036" y="4097"/>
                    </a:lnTo>
                    <a:lnTo>
                      <a:pt x="4097" y="4097"/>
                    </a:lnTo>
                  </a:path>
                </a:pathLst>
              </a:custGeom>
              <a:noFill/>
              <a:ln w="25400" cap="flat">
                <a:solidFill>
                  <a:schemeClr val="bg1"/>
                </a:solidFill>
                <a:prstDash val="solid"/>
                <a:round/>
              </a:ln>
            </p:spPr>
            <p:txBody>
              <a:bodyPr rtlCol="0" anchor="ctr"/>
              <a:lstStyle/>
              <a:p>
                <a:pPr defTabSz="685758"/>
                <a:endParaRPr lang="en-US" sz="1324">
                  <a:solidFill>
                    <a:srgbClr val="FFFFFF"/>
                  </a:solidFill>
                  <a:latin typeface="Amazon Ember"/>
                </a:endParaRPr>
              </a:p>
            </p:txBody>
          </p:sp>
          <p:sp>
            <p:nvSpPr>
              <p:cNvPr id="26" name="Freeform: Shape 1325">
                <a:extLst>
                  <a:ext uri="{FF2B5EF4-FFF2-40B4-BE49-F238E27FC236}">
                    <a16:creationId xmlns:a16="http://schemas.microsoft.com/office/drawing/2014/main" id="{AD11771A-CBEC-8140-A4F7-B26F9EAFD0A8}"/>
                  </a:ext>
                </a:extLst>
              </p:cNvPr>
              <p:cNvSpPr/>
              <p:nvPr/>
            </p:nvSpPr>
            <p:spPr>
              <a:xfrm>
                <a:off x="4320070" y="7581786"/>
                <a:ext cx="62818" cy="60087"/>
              </a:xfrm>
              <a:custGeom>
                <a:avLst/>
                <a:gdLst>
                  <a:gd name="connsiteX0" fmla="*/ 4097 w 62817"/>
                  <a:gd name="connsiteY0" fmla="*/ 4097 h 60086"/>
                  <a:gd name="connsiteX1" fmla="*/ 59813 w 62817"/>
                  <a:gd name="connsiteY1" fmla="*/ 58175 h 60086"/>
                </a:gdLst>
                <a:ahLst/>
                <a:cxnLst>
                  <a:cxn ang="0">
                    <a:pos x="connsiteX0" y="connsiteY0"/>
                  </a:cxn>
                  <a:cxn ang="0">
                    <a:pos x="connsiteX1" y="connsiteY1"/>
                  </a:cxn>
                </a:cxnLst>
                <a:rect l="l" t="t" r="r" b="b"/>
                <a:pathLst>
                  <a:path w="62817" h="60086">
                    <a:moveTo>
                      <a:pt x="4097" y="4097"/>
                    </a:moveTo>
                    <a:lnTo>
                      <a:pt x="59813" y="58175"/>
                    </a:lnTo>
                  </a:path>
                </a:pathLst>
              </a:custGeom>
              <a:ln w="25400" cap="flat">
                <a:solidFill>
                  <a:schemeClr val="bg1"/>
                </a:solidFill>
                <a:prstDash val="solid"/>
                <a:round/>
              </a:ln>
            </p:spPr>
            <p:txBody>
              <a:bodyPr rtlCol="0" anchor="ctr"/>
              <a:lstStyle/>
              <a:p>
                <a:pPr defTabSz="685758"/>
                <a:endParaRPr lang="en-US" sz="1324">
                  <a:solidFill>
                    <a:srgbClr val="FFFFFF"/>
                  </a:solidFill>
                  <a:latin typeface="Amazon Ember"/>
                </a:endParaRPr>
              </a:p>
            </p:txBody>
          </p:sp>
          <p:sp>
            <p:nvSpPr>
              <p:cNvPr id="27" name="Freeform: Shape 1326">
                <a:extLst>
                  <a:ext uri="{FF2B5EF4-FFF2-40B4-BE49-F238E27FC236}">
                    <a16:creationId xmlns:a16="http://schemas.microsoft.com/office/drawing/2014/main" id="{F270F557-E781-0C45-A96B-CF32E5E241A1}"/>
                  </a:ext>
                </a:extLst>
              </p:cNvPr>
              <p:cNvSpPr/>
              <p:nvPr/>
            </p:nvSpPr>
            <p:spPr>
              <a:xfrm>
                <a:off x="4054597" y="7415729"/>
                <a:ext cx="215765" cy="76474"/>
              </a:xfrm>
              <a:custGeom>
                <a:avLst/>
                <a:gdLst>
                  <a:gd name="connsiteX0" fmla="*/ 212488 w 215765"/>
                  <a:gd name="connsiteY0" fmla="*/ 40422 h 76473"/>
                  <a:gd name="connsiteX1" fmla="*/ 108429 w 215765"/>
                  <a:gd name="connsiteY1" fmla="*/ 72923 h 76473"/>
                  <a:gd name="connsiteX2" fmla="*/ 4097 w 215765"/>
                  <a:gd name="connsiteY2" fmla="*/ 40422 h 76473"/>
                  <a:gd name="connsiteX3" fmla="*/ 108156 w 215765"/>
                  <a:gd name="connsiteY3" fmla="*/ 4097 h 76473"/>
                  <a:gd name="connsiteX4" fmla="*/ 212488 w 215765"/>
                  <a:gd name="connsiteY4" fmla="*/ 40422 h 76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765" h="76473">
                    <a:moveTo>
                      <a:pt x="212488" y="40422"/>
                    </a:moveTo>
                    <a:cubicBezTo>
                      <a:pt x="212488" y="58448"/>
                      <a:pt x="168515" y="72923"/>
                      <a:pt x="108429" y="72923"/>
                    </a:cubicBezTo>
                    <a:cubicBezTo>
                      <a:pt x="48342" y="72923"/>
                      <a:pt x="4097" y="58175"/>
                      <a:pt x="4097" y="40422"/>
                    </a:cubicBezTo>
                    <a:cubicBezTo>
                      <a:pt x="4097" y="22669"/>
                      <a:pt x="48069" y="4097"/>
                      <a:pt x="108156" y="4097"/>
                    </a:cubicBezTo>
                    <a:cubicBezTo>
                      <a:pt x="168242" y="4097"/>
                      <a:pt x="212488" y="22396"/>
                      <a:pt x="212488" y="40422"/>
                    </a:cubicBezTo>
                    <a:close/>
                  </a:path>
                </a:pathLst>
              </a:custGeom>
              <a:noFill/>
              <a:ln w="25400" cap="flat">
                <a:solidFill>
                  <a:schemeClr val="bg1"/>
                </a:solidFill>
                <a:prstDash val="solid"/>
                <a:round/>
              </a:ln>
            </p:spPr>
            <p:txBody>
              <a:bodyPr rtlCol="0" anchor="ctr"/>
              <a:lstStyle/>
              <a:p>
                <a:pPr defTabSz="685758"/>
                <a:endParaRPr lang="en-US" sz="1324">
                  <a:solidFill>
                    <a:srgbClr val="FFFFFF"/>
                  </a:solidFill>
                  <a:latin typeface="Amazon Ember"/>
                </a:endParaRPr>
              </a:p>
            </p:txBody>
          </p:sp>
          <p:sp>
            <p:nvSpPr>
              <p:cNvPr id="28" name="Freeform: Shape 1327">
                <a:extLst>
                  <a:ext uri="{FF2B5EF4-FFF2-40B4-BE49-F238E27FC236}">
                    <a16:creationId xmlns:a16="http://schemas.microsoft.com/office/drawing/2014/main" id="{125B3E49-DDC1-C84E-B43D-400EC1E7CBD4}"/>
                  </a:ext>
                </a:extLst>
              </p:cNvPr>
              <p:cNvSpPr/>
              <p:nvPr/>
            </p:nvSpPr>
            <p:spPr>
              <a:xfrm>
                <a:off x="4054597" y="7516510"/>
                <a:ext cx="139291" cy="38237"/>
              </a:xfrm>
              <a:custGeom>
                <a:avLst/>
                <a:gdLst>
                  <a:gd name="connsiteX0" fmla="*/ 4097 w 139291"/>
                  <a:gd name="connsiteY0" fmla="*/ 4097 h 38236"/>
                  <a:gd name="connsiteX1" fmla="*/ 108156 w 139291"/>
                  <a:gd name="connsiteY1" fmla="*/ 36598 h 38236"/>
                  <a:gd name="connsiteX2" fmla="*/ 137653 w 139291"/>
                  <a:gd name="connsiteY2" fmla="*/ 36598 h 38236"/>
                </a:gdLst>
                <a:ahLst/>
                <a:cxnLst>
                  <a:cxn ang="0">
                    <a:pos x="connsiteX0" y="connsiteY0"/>
                  </a:cxn>
                  <a:cxn ang="0">
                    <a:pos x="connsiteX1" y="connsiteY1"/>
                  </a:cxn>
                  <a:cxn ang="0">
                    <a:pos x="connsiteX2" y="connsiteY2"/>
                  </a:cxn>
                </a:cxnLst>
                <a:rect l="l" t="t" r="r" b="b"/>
                <a:pathLst>
                  <a:path w="139291" h="38236">
                    <a:moveTo>
                      <a:pt x="4097" y="4097"/>
                    </a:moveTo>
                    <a:cubicBezTo>
                      <a:pt x="4097" y="22123"/>
                      <a:pt x="48069" y="36598"/>
                      <a:pt x="108156" y="36598"/>
                    </a:cubicBezTo>
                    <a:lnTo>
                      <a:pt x="137653" y="36598"/>
                    </a:lnTo>
                  </a:path>
                </a:pathLst>
              </a:custGeom>
              <a:noFill/>
              <a:ln w="25400" cap="flat">
                <a:solidFill>
                  <a:schemeClr val="bg1"/>
                </a:solidFill>
                <a:prstDash val="solid"/>
                <a:round/>
              </a:ln>
            </p:spPr>
            <p:txBody>
              <a:bodyPr rtlCol="0" anchor="ctr"/>
              <a:lstStyle/>
              <a:p>
                <a:pPr defTabSz="685758"/>
                <a:endParaRPr lang="en-US" sz="1324">
                  <a:solidFill>
                    <a:srgbClr val="FFFFFF"/>
                  </a:solidFill>
                  <a:latin typeface="Amazon Ember"/>
                </a:endParaRPr>
              </a:p>
            </p:txBody>
          </p:sp>
          <p:sp>
            <p:nvSpPr>
              <p:cNvPr id="33" name="Freeform: Shape 1328">
                <a:extLst>
                  <a:ext uri="{FF2B5EF4-FFF2-40B4-BE49-F238E27FC236}">
                    <a16:creationId xmlns:a16="http://schemas.microsoft.com/office/drawing/2014/main" id="{D52D5C01-260B-D74B-8574-134198D884C4}"/>
                  </a:ext>
                </a:extLst>
              </p:cNvPr>
              <p:cNvSpPr/>
              <p:nvPr/>
            </p:nvSpPr>
            <p:spPr>
              <a:xfrm>
                <a:off x="4054597" y="7580420"/>
                <a:ext cx="111979" cy="38237"/>
              </a:xfrm>
              <a:custGeom>
                <a:avLst/>
                <a:gdLst>
                  <a:gd name="connsiteX0" fmla="*/ 108156 w 111979"/>
                  <a:gd name="connsiteY0" fmla="*/ 36598 h 38236"/>
                  <a:gd name="connsiteX1" fmla="*/ 4097 w 111979"/>
                  <a:gd name="connsiteY1" fmla="*/ 4097 h 38236"/>
                </a:gdLst>
                <a:ahLst/>
                <a:cxnLst>
                  <a:cxn ang="0">
                    <a:pos x="connsiteX0" y="connsiteY0"/>
                  </a:cxn>
                  <a:cxn ang="0">
                    <a:pos x="connsiteX1" y="connsiteY1"/>
                  </a:cxn>
                </a:cxnLst>
                <a:rect l="l" t="t" r="r" b="b"/>
                <a:pathLst>
                  <a:path w="111979" h="38236">
                    <a:moveTo>
                      <a:pt x="108156" y="36598"/>
                    </a:moveTo>
                    <a:cubicBezTo>
                      <a:pt x="47796" y="36598"/>
                      <a:pt x="4097" y="22123"/>
                      <a:pt x="4097" y="4097"/>
                    </a:cubicBezTo>
                  </a:path>
                </a:pathLst>
              </a:custGeom>
              <a:noFill/>
              <a:ln w="25400" cap="flat">
                <a:solidFill>
                  <a:schemeClr val="bg1"/>
                </a:solidFill>
                <a:prstDash val="solid"/>
                <a:round/>
              </a:ln>
            </p:spPr>
            <p:txBody>
              <a:bodyPr rtlCol="0" anchor="ctr"/>
              <a:lstStyle/>
              <a:p>
                <a:pPr defTabSz="685758"/>
                <a:endParaRPr lang="en-US" sz="1324">
                  <a:solidFill>
                    <a:srgbClr val="FFFFFF"/>
                  </a:solidFill>
                  <a:latin typeface="Amazon Ember"/>
                </a:endParaRPr>
              </a:p>
            </p:txBody>
          </p:sp>
          <p:sp>
            <p:nvSpPr>
              <p:cNvPr id="34" name="Freeform: Shape 1329">
                <a:extLst>
                  <a:ext uri="{FF2B5EF4-FFF2-40B4-BE49-F238E27FC236}">
                    <a16:creationId xmlns:a16="http://schemas.microsoft.com/office/drawing/2014/main" id="{B1F13E00-810D-CD49-A619-E8197A5D353B}"/>
                  </a:ext>
                </a:extLst>
              </p:cNvPr>
              <p:cNvSpPr/>
              <p:nvPr/>
            </p:nvSpPr>
            <p:spPr>
              <a:xfrm>
                <a:off x="4054597" y="7450142"/>
                <a:ext cx="5462" cy="196647"/>
              </a:xfrm>
              <a:custGeom>
                <a:avLst/>
                <a:gdLst>
                  <a:gd name="connsiteX0" fmla="*/ 4097 w 5462"/>
                  <a:gd name="connsiteY0" fmla="*/ 4097 h 196646"/>
                  <a:gd name="connsiteX1" fmla="*/ 4097 w 5462"/>
                  <a:gd name="connsiteY1" fmla="*/ 194735 h 196646"/>
                </a:gdLst>
                <a:ahLst/>
                <a:cxnLst>
                  <a:cxn ang="0">
                    <a:pos x="connsiteX0" y="connsiteY0"/>
                  </a:cxn>
                  <a:cxn ang="0">
                    <a:pos x="connsiteX1" y="connsiteY1"/>
                  </a:cxn>
                </a:cxnLst>
                <a:rect l="l" t="t" r="r" b="b"/>
                <a:pathLst>
                  <a:path w="5462" h="196646">
                    <a:moveTo>
                      <a:pt x="4097" y="4097"/>
                    </a:moveTo>
                    <a:lnTo>
                      <a:pt x="4097" y="194735"/>
                    </a:lnTo>
                  </a:path>
                </a:pathLst>
              </a:custGeom>
              <a:ln w="25400" cap="flat">
                <a:solidFill>
                  <a:schemeClr val="bg1"/>
                </a:solidFill>
                <a:prstDash val="solid"/>
                <a:round/>
              </a:ln>
            </p:spPr>
            <p:txBody>
              <a:bodyPr rtlCol="0" anchor="ctr"/>
              <a:lstStyle/>
              <a:p>
                <a:pPr defTabSz="685758"/>
                <a:endParaRPr lang="en-US" sz="1324">
                  <a:solidFill>
                    <a:srgbClr val="FFFFFF"/>
                  </a:solidFill>
                  <a:latin typeface="Amazon Ember"/>
                </a:endParaRPr>
              </a:p>
            </p:txBody>
          </p:sp>
          <p:sp>
            <p:nvSpPr>
              <p:cNvPr id="35" name="Freeform: Shape 1330">
                <a:extLst>
                  <a:ext uri="{FF2B5EF4-FFF2-40B4-BE49-F238E27FC236}">
                    <a16:creationId xmlns:a16="http://schemas.microsoft.com/office/drawing/2014/main" id="{A408756B-CA25-D74C-8F03-EF6F53FDA1D9}"/>
                  </a:ext>
                </a:extLst>
              </p:cNvPr>
              <p:cNvSpPr/>
              <p:nvPr/>
            </p:nvSpPr>
            <p:spPr>
              <a:xfrm>
                <a:off x="4262988" y="7452054"/>
                <a:ext cx="8194" cy="51893"/>
              </a:xfrm>
              <a:custGeom>
                <a:avLst/>
                <a:gdLst>
                  <a:gd name="connsiteX0" fmla="*/ 4097 w 8193"/>
                  <a:gd name="connsiteY0" fmla="*/ 4097 h 51892"/>
                  <a:gd name="connsiteX1" fmla="*/ 4097 w 8193"/>
                  <a:gd name="connsiteY1" fmla="*/ 48889 h 51892"/>
                </a:gdLst>
                <a:ahLst/>
                <a:cxnLst>
                  <a:cxn ang="0">
                    <a:pos x="connsiteX0" y="connsiteY0"/>
                  </a:cxn>
                  <a:cxn ang="0">
                    <a:pos x="connsiteX1" y="connsiteY1"/>
                  </a:cxn>
                </a:cxnLst>
                <a:rect l="l" t="t" r="r" b="b"/>
                <a:pathLst>
                  <a:path w="8193" h="51892">
                    <a:moveTo>
                      <a:pt x="4097" y="4097"/>
                    </a:moveTo>
                    <a:lnTo>
                      <a:pt x="4097" y="48889"/>
                    </a:lnTo>
                  </a:path>
                </a:pathLst>
              </a:custGeom>
              <a:ln w="38100" cap="flat">
                <a:solidFill>
                  <a:schemeClr val="bg1"/>
                </a:solidFill>
                <a:prstDash val="solid"/>
                <a:round/>
              </a:ln>
            </p:spPr>
            <p:txBody>
              <a:bodyPr rtlCol="0" anchor="ctr"/>
              <a:lstStyle/>
              <a:p>
                <a:pPr defTabSz="685758"/>
                <a:endParaRPr lang="en-US" sz="1324">
                  <a:solidFill>
                    <a:srgbClr val="FFFFFF"/>
                  </a:solidFill>
                  <a:latin typeface="Amazon Ember"/>
                </a:endParaRPr>
              </a:p>
            </p:txBody>
          </p:sp>
          <p:sp>
            <p:nvSpPr>
              <p:cNvPr id="36" name="Freeform: Shape 1331">
                <a:extLst>
                  <a:ext uri="{FF2B5EF4-FFF2-40B4-BE49-F238E27FC236}">
                    <a16:creationId xmlns:a16="http://schemas.microsoft.com/office/drawing/2014/main" id="{0676585F-887A-8B40-A8C2-094754D46125}"/>
                  </a:ext>
                </a:extLst>
              </p:cNvPr>
              <p:cNvSpPr/>
              <p:nvPr/>
            </p:nvSpPr>
            <p:spPr>
              <a:xfrm>
                <a:off x="4054597" y="7639961"/>
                <a:ext cx="114711" cy="38237"/>
              </a:xfrm>
              <a:custGeom>
                <a:avLst/>
                <a:gdLst>
                  <a:gd name="connsiteX0" fmla="*/ 112799 w 114710"/>
                  <a:gd name="connsiteY0" fmla="*/ 36598 h 38236"/>
                  <a:gd name="connsiteX1" fmla="*/ 4097 w 114710"/>
                  <a:gd name="connsiteY1" fmla="*/ 4097 h 38236"/>
                </a:gdLst>
                <a:ahLst/>
                <a:cxnLst>
                  <a:cxn ang="0">
                    <a:pos x="connsiteX0" y="connsiteY0"/>
                  </a:cxn>
                  <a:cxn ang="0">
                    <a:pos x="connsiteX1" y="connsiteY1"/>
                  </a:cxn>
                </a:cxnLst>
                <a:rect l="l" t="t" r="r" b="b"/>
                <a:pathLst>
                  <a:path w="114710" h="38236">
                    <a:moveTo>
                      <a:pt x="112799" y="36598"/>
                    </a:moveTo>
                    <a:cubicBezTo>
                      <a:pt x="52439" y="36598"/>
                      <a:pt x="4097" y="22123"/>
                      <a:pt x="4097" y="4097"/>
                    </a:cubicBezTo>
                  </a:path>
                </a:pathLst>
              </a:custGeom>
              <a:noFill/>
              <a:ln w="25400" cap="flat">
                <a:solidFill>
                  <a:schemeClr val="bg1"/>
                </a:solidFill>
                <a:prstDash val="solid"/>
                <a:round/>
              </a:ln>
            </p:spPr>
            <p:txBody>
              <a:bodyPr rtlCol="0" anchor="ctr"/>
              <a:lstStyle/>
              <a:p>
                <a:pPr defTabSz="685758"/>
                <a:endParaRPr lang="en-US" sz="1324">
                  <a:solidFill>
                    <a:srgbClr val="FFFFFF"/>
                  </a:solidFill>
                  <a:latin typeface="Amazon Ember"/>
                </a:endParaRPr>
              </a:p>
            </p:txBody>
          </p:sp>
        </p:grpSp>
      </p:grpSp>
    </p:spTree>
    <p:extLst>
      <p:ext uri="{BB962C8B-B14F-4D97-AF65-F5344CB8AC3E}">
        <p14:creationId xmlns:p14="http://schemas.microsoft.com/office/powerpoint/2010/main" val="3284306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35" presetClass="path" presetSubtype="0" decel="100000" fill="hold" nodeType="withEffect">
                                  <p:stCondLst>
                                    <p:cond delay="0"/>
                                  </p:stCondLst>
                                  <p:childTnLst>
                                    <p:animMotion origin="layout" path="M 2.56944E-6 3.02469E-6 L 2.56944E-6 0.01504 " pathEditMode="relative" rAng="0" ptsTypes="AA">
                                      <p:cBhvr>
                                        <p:cTn id="9" dur="500" spd="-100000" fill="hold"/>
                                        <p:tgtEl>
                                          <p:spTgt spid="3"/>
                                        </p:tgtEl>
                                        <p:attrNameLst>
                                          <p:attrName>ppt_x</p:attrName>
                                          <p:attrName>ppt_y</p:attrName>
                                        </p:attrNameLst>
                                      </p:cBhvr>
                                      <p:rCtr x="0" y="7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382" y="1905250"/>
            <a:ext cx="7772400" cy="1021556"/>
          </a:xfrm>
        </p:spPr>
        <p:txBody>
          <a:bodyPr/>
          <a:lstStyle/>
          <a:p>
            <a:pPr>
              <a:spcBef>
                <a:spcPct val="20000"/>
              </a:spcBef>
            </a:pPr>
            <a:r>
              <a:rPr lang="en-US" sz="3600" dirty="0">
                <a:latin typeface="Amazon Ember Regular"/>
                <a:ea typeface="+mn-ea"/>
              </a:rPr>
              <a:t>Appendix</a:t>
            </a:r>
          </a:p>
        </p:txBody>
      </p:sp>
      <p:pic>
        <p:nvPicPr>
          <p:cNvPr id="3" name="Picture 2">
            <a:extLst>
              <a:ext uri="{FF2B5EF4-FFF2-40B4-BE49-F238E27FC236}">
                <a16:creationId xmlns:a16="http://schemas.microsoft.com/office/drawing/2014/main" id="{4F9AC1F9-C31A-284B-954C-16C5CE63C919}"/>
              </a:ext>
            </a:extLst>
          </p:cNvPr>
          <p:cNvPicPr>
            <a:picLocks noChangeAspect="1"/>
          </p:cNvPicPr>
          <p:nvPr/>
        </p:nvPicPr>
        <p:blipFill>
          <a:blip r:embed="rId3"/>
          <a:stretch>
            <a:fillRect/>
          </a:stretch>
        </p:blipFill>
        <p:spPr>
          <a:xfrm>
            <a:off x="1399032" y="782695"/>
            <a:ext cx="9144000" cy="4867488"/>
          </a:xfrm>
          <a:prstGeom prst="rect">
            <a:avLst/>
          </a:prstGeom>
        </p:spPr>
      </p:pic>
    </p:spTree>
    <p:extLst>
      <p:ext uri="{BB962C8B-B14F-4D97-AF65-F5344CB8AC3E}">
        <p14:creationId xmlns:p14="http://schemas.microsoft.com/office/powerpoint/2010/main" val="32824267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Customers:  Microsoft Workloads on AWS</a:t>
            </a:r>
          </a:p>
        </p:txBody>
      </p:sp>
      <p:sp>
        <p:nvSpPr>
          <p:cNvPr id="13" name="AutoShape 2" descr="Image result for pitney bow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1" name="Group 20">
            <a:extLst>
              <a:ext uri="{FF2B5EF4-FFF2-40B4-BE49-F238E27FC236}">
                <a16:creationId xmlns:a16="http://schemas.microsoft.com/office/drawing/2014/main" id="{3EABA882-1C95-6046-B6F5-893421D4D29A}"/>
              </a:ext>
            </a:extLst>
          </p:cNvPr>
          <p:cNvGrpSpPr/>
          <p:nvPr/>
        </p:nvGrpSpPr>
        <p:grpSpPr>
          <a:xfrm>
            <a:off x="1041561" y="1457618"/>
            <a:ext cx="6616118" cy="2285388"/>
            <a:chOff x="657893" y="1342066"/>
            <a:chExt cx="8402552" cy="2902471"/>
          </a:xfrm>
        </p:grpSpPr>
        <p:pic>
          <p:nvPicPr>
            <p:cNvPr id="1034" name="Picture 10" descr="Image result for Hess"/>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2849713" y="3788921"/>
              <a:ext cx="650852" cy="387907"/>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Image result for macmillan publishers"/>
            <p:cNvPicPr>
              <a:picLocks noChangeAspect="1" noChangeArrowheads="1"/>
            </p:cNvPicPr>
            <p:nvPr/>
          </p:nvPicPr>
          <p:blipFill>
            <a:blip r:embed="rId4">
              <a:biLevel thresh="25000"/>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val="0"/>
                </a:ext>
              </a:extLst>
            </a:blip>
            <a:srcRect/>
            <a:stretch>
              <a:fillRect/>
            </a:stretch>
          </p:blipFill>
          <p:spPr bwMode="auto">
            <a:xfrm>
              <a:off x="4830230" y="3079006"/>
              <a:ext cx="1648555" cy="367253"/>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52" descr="Image result for dow jones logo transparent"/>
            <p:cNvPicPr>
              <a:picLocks noChangeAspect="1" noChangeArrowheads="1"/>
            </p:cNvPicPr>
            <p:nvPr/>
          </p:nvPicPr>
          <p:blipFill>
            <a:blip r:embed="rId6" cstate="print">
              <a:biLevel thresh="25000"/>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889009" y="1415415"/>
              <a:ext cx="2171436" cy="50268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coca cola"/>
            <p:cNvPicPr>
              <a:picLocks noChangeAspect="1" noChangeArrowheads="1"/>
            </p:cNvPicPr>
            <p:nvPr/>
          </p:nvPicPr>
          <p:blipFill>
            <a:blip r:embed="rId8" cstate="print">
              <a:biLevel thresh="25000"/>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008279" y="1362402"/>
              <a:ext cx="1289659" cy="42773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Image result for sysco logo"/>
            <p:cNvPicPr>
              <a:picLocks noChangeAspect="1" noChangeArrowheads="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888679" y="1354917"/>
              <a:ext cx="990647" cy="51776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hitachi logo"/>
            <p:cNvPicPr>
              <a:picLocks noChangeAspect="1" noChangeArrowheads="1"/>
            </p:cNvPicPr>
            <p:nvPr/>
          </p:nvPicPr>
          <p:blipFill>
            <a:blip r:embed="rId11" cstate="print">
              <a:biLevel thresh="25000"/>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41325" y="3176184"/>
              <a:ext cx="1347009" cy="22427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6"/>
            <p:cNvPicPr>
              <a:picLocks noChangeAspect="1" noChangeArrowheads="1"/>
            </p:cNvPicPr>
            <p:nvPr/>
          </p:nvPicPr>
          <p:blipFill>
            <a:blip r:embed="rId13">
              <a:biLevel thresh="25000"/>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7164735" y="3111650"/>
              <a:ext cx="1483353" cy="28247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BBF3880-E71C-D04F-8B30-497B0BF42893}"/>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0"/>
                      </a14:imgEffect>
                    </a14:imgLayer>
                  </a14:imgProps>
                </a:ext>
              </a:extLst>
            </a:blip>
            <a:stretch>
              <a:fillRect/>
            </a:stretch>
          </p:blipFill>
          <p:spPr>
            <a:xfrm>
              <a:off x="2545617" y="2523546"/>
              <a:ext cx="2018079" cy="1513559"/>
            </a:xfrm>
            <a:prstGeom prst="rect">
              <a:avLst/>
            </a:prstGeom>
          </p:spPr>
        </p:pic>
        <p:pic>
          <p:nvPicPr>
            <p:cNvPr id="5" name="Picture 4">
              <a:extLst>
                <a:ext uri="{FF2B5EF4-FFF2-40B4-BE49-F238E27FC236}">
                  <a16:creationId xmlns:a16="http://schemas.microsoft.com/office/drawing/2014/main" id="{31E09989-B749-F94D-A350-E192A3D4086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100000"/>
                      </a14:imgEffect>
                    </a14:imgLayer>
                  </a14:imgProps>
                </a:ext>
              </a:extLst>
            </a:blip>
            <a:stretch>
              <a:fillRect/>
            </a:stretch>
          </p:blipFill>
          <p:spPr>
            <a:xfrm>
              <a:off x="2678352" y="2300910"/>
              <a:ext cx="1609591" cy="415499"/>
            </a:xfrm>
            <a:prstGeom prst="rect">
              <a:avLst/>
            </a:prstGeom>
          </p:spPr>
        </p:pic>
        <p:pic>
          <p:nvPicPr>
            <p:cNvPr id="6" name="Picture 5">
              <a:extLst>
                <a:ext uri="{FF2B5EF4-FFF2-40B4-BE49-F238E27FC236}">
                  <a16:creationId xmlns:a16="http://schemas.microsoft.com/office/drawing/2014/main" id="{AABD6E80-286D-544A-B825-94A001704727}"/>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100000"/>
                      </a14:imgEffect>
                    </a14:imgLayer>
                  </a14:imgProps>
                </a:ext>
              </a:extLst>
            </a:blip>
            <a:stretch>
              <a:fillRect/>
            </a:stretch>
          </p:blipFill>
          <p:spPr>
            <a:xfrm>
              <a:off x="657893" y="2252042"/>
              <a:ext cx="1214553" cy="487336"/>
            </a:xfrm>
            <a:prstGeom prst="rect">
              <a:avLst/>
            </a:prstGeom>
          </p:spPr>
        </p:pic>
        <p:pic>
          <p:nvPicPr>
            <p:cNvPr id="7" name="Picture 6">
              <a:extLst>
                <a:ext uri="{FF2B5EF4-FFF2-40B4-BE49-F238E27FC236}">
                  <a16:creationId xmlns:a16="http://schemas.microsoft.com/office/drawing/2014/main" id="{BF641E63-83FF-C345-827E-DBA1A4848D25}"/>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bright="100000"/>
                      </a14:imgEffect>
                    </a14:imgLayer>
                  </a14:imgProps>
                </a:ext>
              </a:extLst>
            </a:blip>
            <a:stretch>
              <a:fillRect/>
            </a:stretch>
          </p:blipFill>
          <p:spPr>
            <a:xfrm>
              <a:off x="2758186" y="1342066"/>
              <a:ext cx="1484758" cy="535750"/>
            </a:xfrm>
            <a:prstGeom prst="rect">
              <a:avLst/>
            </a:prstGeom>
          </p:spPr>
        </p:pic>
        <p:pic>
          <p:nvPicPr>
            <p:cNvPr id="8" name="Picture 7">
              <a:extLst>
                <a:ext uri="{FF2B5EF4-FFF2-40B4-BE49-F238E27FC236}">
                  <a16:creationId xmlns:a16="http://schemas.microsoft.com/office/drawing/2014/main" id="{02A6E100-3827-8941-B35C-D06A5DBDB0A7}"/>
                </a:ext>
              </a:extLst>
            </p:cNvPr>
            <p:cNvPicPr>
              <a:picLocks noChangeAspect="1"/>
            </p:cNvPicPr>
            <p:nvPr/>
          </p:nvPicPr>
          <p:blipFill>
            <a:blip r:embed="rId23">
              <a:extLst>
                <a:ext uri="{BEBA8EAE-BF5A-486C-A8C5-ECC9F3942E4B}">
                  <a14:imgProps xmlns:a14="http://schemas.microsoft.com/office/drawing/2010/main">
                    <a14:imgLayer r:embed="rId24">
                      <a14:imgEffect>
                        <a14:brightnessContrast bright="100000"/>
                      </a14:imgEffect>
                    </a14:imgLayer>
                  </a14:imgProps>
                </a:ext>
              </a:extLst>
            </a:blip>
            <a:stretch>
              <a:fillRect/>
            </a:stretch>
          </p:blipFill>
          <p:spPr>
            <a:xfrm>
              <a:off x="4893333" y="2264386"/>
              <a:ext cx="1519549" cy="340379"/>
            </a:xfrm>
            <a:prstGeom prst="rect">
              <a:avLst/>
            </a:prstGeom>
          </p:spPr>
        </p:pic>
        <p:pic>
          <p:nvPicPr>
            <p:cNvPr id="9" name="Picture 8">
              <a:extLst>
                <a:ext uri="{FF2B5EF4-FFF2-40B4-BE49-F238E27FC236}">
                  <a16:creationId xmlns:a16="http://schemas.microsoft.com/office/drawing/2014/main" id="{7C078158-C7CA-D443-B6E9-43C2CA01CBDC}"/>
                </a:ext>
              </a:extLst>
            </p:cNvPr>
            <p:cNvPicPr>
              <a:picLocks noChangeAspect="1"/>
            </p:cNvPicPr>
            <p:nvPr/>
          </p:nvPicPr>
          <p:blipFill>
            <a:blip r:embed="rId25">
              <a:extLst>
                <a:ext uri="{BEBA8EAE-BF5A-486C-A8C5-ECC9F3942E4B}">
                  <a14:imgProps xmlns:a14="http://schemas.microsoft.com/office/drawing/2010/main">
                    <a14:imgLayer r:embed="rId26">
                      <a14:imgEffect>
                        <a14:brightnessContrast bright="100000"/>
                      </a14:imgEffect>
                    </a14:imgLayer>
                  </a14:imgProps>
                </a:ext>
              </a:extLst>
            </a:blip>
            <a:stretch>
              <a:fillRect/>
            </a:stretch>
          </p:blipFill>
          <p:spPr>
            <a:xfrm>
              <a:off x="5834411" y="3731876"/>
              <a:ext cx="463527" cy="512661"/>
            </a:xfrm>
            <a:prstGeom prst="rect">
              <a:avLst/>
            </a:prstGeom>
          </p:spPr>
        </p:pic>
        <p:pic>
          <p:nvPicPr>
            <p:cNvPr id="15" name="Picture 14">
              <a:extLst>
                <a:ext uri="{FF2B5EF4-FFF2-40B4-BE49-F238E27FC236}">
                  <a16:creationId xmlns:a16="http://schemas.microsoft.com/office/drawing/2014/main" id="{E08B7D42-B28F-334B-8FBB-8E6355B44137}"/>
                </a:ext>
              </a:extLst>
            </p:cNvPr>
            <p:cNvPicPr>
              <a:picLocks noChangeAspect="1"/>
            </p:cNvPicPr>
            <p:nvPr/>
          </p:nvPicPr>
          <p:blipFill>
            <a:blip r:embed="rId27">
              <a:extLst>
                <a:ext uri="{BEBA8EAE-BF5A-486C-A8C5-ECC9F3942E4B}">
                  <a14:imgProps xmlns:a14="http://schemas.microsoft.com/office/drawing/2010/main">
                    <a14:imgLayer r:embed="rId28">
                      <a14:imgEffect>
                        <a14:brightnessContrast bright="100000"/>
                      </a14:imgEffect>
                    </a14:imgLayer>
                  </a14:imgProps>
                </a:ext>
              </a:extLst>
            </a:blip>
            <a:stretch>
              <a:fillRect/>
            </a:stretch>
          </p:blipFill>
          <p:spPr>
            <a:xfrm>
              <a:off x="4006683" y="3773358"/>
              <a:ext cx="1230184" cy="419031"/>
            </a:xfrm>
            <a:prstGeom prst="rect">
              <a:avLst/>
            </a:prstGeom>
          </p:spPr>
        </p:pic>
        <p:pic>
          <p:nvPicPr>
            <p:cNvPr id="16" name="Picture 15">
              <a:extLst>
                <a:ext uri="{FF2B5EF4-FFF2-40B4-BE49-F238E27FC236}">
                  <a16:creationId xmlns:a16="http://schemas.microsoft.com/office/drawing/2014/main" id="{4E1A89CC-215C-6340-8B65-26F0620FCDAF}"/>
                </a:ext>
              </a:extLst>
            </p:cNvPr>
            <p:cNvPicPr>
              <a:picLocks noChangeAspect="1"/>
            </p:cNvPicPr>
            <p:nvPr/>
          </p:nvPicPr>
          <p:blipFill>
            <a:blip r:embed="rId29">
              <a:extLst>
                <a:ext uri="{BEBA8EAE-BF5A-486C-A8C5-ECC9F3942E4B}">
                  <a14:imgProps xmlns:a14="http://schemas.microsoft.com/office/drawing/2010/main">
                    <a14:imgLayer r:embed="rId30">
                      <a14:imgEffect>
                        <a14:brightnessContrast bright="100000"/>
                      </a14:imgEffect>
                    </a14:imgLayer>
                  </a14:imgProps>
                </a:ext>
              </a:extLst>
            </a:blip>
            <a:stretch>
              <a:fillRect/>
            </a:stretch>
          </p:blipFill>
          <p:spPr>
            <a:xfrm>
              <a:off x="974820" y="3788921"/>
              <a:ext cx="818364" cy="388723"/>
            </a:xfrm>
            <a:prstGeom prst="rect">
              <a:avLst/>
            </a:prstGeom>
          </p:spPr>
        </p:pic>
        <p:pic>
          <p:nvPicPr>
            <p:cNvPr id="18" name="Picture 17">
              <a:extLst>
                <a:ext uri="{FF2B5EF4-FFF2-40B4-BE49-F238E27FC236}">
                  <a16:creationId xmlns:a16="http://schemas.microsoft.com/office/drawing/2014/main" id="{6932E5C4-E6EA-D843-9CA2-C6B5B99A69D8}"/>
                </a:ext>
              </a:extLst>
            </p:cNvPr>
            <p:cNvPicPr>
              <a:picLocks noChangeAspect="1"/>
            </p:cNvPicPr>
            <p:nvPr/>
          </p:nvPicPr>
          <p:blipFill>
            <a:blip r:embed="rId31">
              <a:extLst>
                <a:ext uri="{BEBA8EAE-BF5A-486C-A8C5-ECC9F3942E4B}">
                  <a14:imgProps xmlns:a14="http://schemas.microsoft.com/office/drawing/2010/main">
                    <a14:imgLayer r:embed="rId32">
                      <a14:imgEffect>
                        <a14:brightnessContrast bright="100000"/>
                      </a14:imgEffect>
                    </a14:imgLayer>
                  </a14:imgProps>
                </a:ext>
              </a:extLst>
            </a:blip>
            <a:stretch>
              <a:fillRect/>
            </a:stretch>
          </p:blipFill>
          <p:spPr>
            <a:xfrm>
              <a:off x="7034912" y="2036899"/>
              <a:ext cx="1743000" cy="836073"/>
            </a:xfrm>
            <a:prstGeom prst="rect">
              <a:avLst/>
            </a:prstGeom>
          </p:spPr>
        </p:pic>
        <p:pic>
          <p:nvPicPr>
            <p:cNvPr id="20" name="Picture 19">
              <a:extLst>
                <a:ext uri="{FF2B5EF4-FFF2-40B4-BE49-F238E27FC236}">
                  <a16:creationId xmlns:a16="http://schemas.microsoft.com/office/drawing/2014/main" id="{4B4DA1D6-77DF-D44B-BF51-876A64862249}"/>
                </a:ext>
              </a:extLst>
            </p:cNvPr>
            <p:cNvPicPr>
              <a:picLocks noChangeAspect="1"/>
            </p:cNvPicPr>
            <p:nvPr/>
          </p:nvPicPr>
          <p:blipFill>
            <a:blip r:embed="rId33">
              <a:extLst>
                <a:ext uri="{BEBA8EAE-BF5A-486C-A8C5-ECC9F3942E4B}">
                  <a14:imgProps xmlns:a14="http://schemas.microsoft.com/office/drawing/2010/main">
                    <a14:imgLayer r:embed="rId34">
                      <a14:imgEffect>
                        <a14:brightnessContrast bright="100000"/>
                      </a14:imgEffect>
                    </a14:imgLayer>
                  </a14:imgProps>
                </a:ext>
              </a:extLst>
            </a:blip>
            <a:stretch>
              <a:fillRect/>
            </a:stretch>
          </p:blipFill>
          <p:spPr>
            <a:xfrm>
              <a:off x="7810977" y="3726544"/>
              <a:ext cx="380878" cy="512661"/>
            </a:xfrm>
            <a:prstGeom prst="rect">
              <a:avLst/>
            </a:prstGeom>
          </p:spPr>
        </p:pic>
      </p:grpSp>
    </p:spTree>
    <p:extLst>
      <p:ext uri="{BB962C8B-B14F-4D97-AF65-F5344CB8AC3E}">
        <p14:creationId xmlns:p14="http://schemas.microsoft.com/office/powerpoint/2010/main" val="17819496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benefits in the cloud </a:t>
            </a:r>
          </a:p>
        </p:txBody>
      </p:sp>
      <p:sp>
        <p:nvSpPr>
          <p:cNvPr id="5" name="Rectangle 4">
            <a:extLst>
              <a:ext uri="{FF2B5EF4-FFF2-40B4-BE49-F238E27FC236}">
                <a16:creationId xmlns:a16="http://schemas.microsoft.com/office/drawing/2014/main" id="{ADB9EB0A-2537-1242-9A5E-028413C6D700}"/>
              </a:ext>
            </a:extLst>
          </p:cNvPr>
          <p:cNvSpPr/>
          <p:nvPr/>
        </p:nvSpPr>
        <p:spPr>
          <a:xfrm>
            <a:off x="1607545" y="1210387"/>
            <a:ext cx="1583771" cy="4886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Amazon Ember Regular" charset="0"/>
                <a:ea typeface="+mj-ea"/>
              </a:rPr>
              <a:t>Cost savings (TCO/CO)</a:t>
            </a:r>
          </a:p>
        </p:txBody>
      </p:sp>
      <p:sp>
        <p:nvSpPr>
          <p:cNvPr id="6" name="Rectangle 5">
            <a:extLst>
              <a:ext uri="{FF2B5EF4-FFF2-40B4-BE49-F238E27FC236}">
                <a16:creationId xmlns:a16="http://schemas.microsoft.com/office/drawing/2014/main" id="{39B28E24-DDC5-CA49-ABD7-95ACD909D904}"/>
              </a:ext>
            </a:extLst>
          </p:cNvPr>
          <p:cNvSpPr/>
          <p:nvPr/>
        </p:nvSpPr>
        <p:spPr>
          <a:xfrm>
            <a:off x="3443160" y="1210387"/>
            <a:ext cx="1583771" cy="4886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400" dirty="0">
                <a:solidFill>
                  <a:schemeClr val="accent1"/>
                </a:solidFill>
                <a:latin typeface="Amazon Ember Regular" charset="0"/>
                <a:ea typeface="+mj-ea"/>
              </a:rPr>
              <a:t>Resource</a:t>
            </a:r>
            <a:br>
              <a:rPr lang="en-US" sz="1400" dirty="0">
                <a:solidFill>
                  <a:schemeClr val="accent1"/>
                </a:solidFill>
                <a:latin typeface="Amazon Ember Regular" charset="0"/>
                <a:ea typeface="+mj-ea"/>
              </a:rPr>
            </a:br>
            <a:r>
              <a:rPr lang="en-US" sz="1400" dirty="0">
                <a:solidFill>
                  <a:schemeClr val="accent1"/>
                </a:solidFill>
                <a:latin typeface="Amazon Ember Regular" charset="0"/>
                <a:ea typeface="+mj-ea"/>
              </a:rPr>
              <a:t>efficiency</a:t>
            </a:r>
          </a:p>
        </p:txBody>
      </p:sp>
      <p:sp>
        <p:nvSpPr>
          <p:cNvPr id="7" name="Rectangle 6">
            <a:extLst>
              <a:ext uri="{FF2B5EF4-FFF2-40B4-BE49-F238E27FC236}">
                <a16:creationId xmlns:a16="http://schemas.microsoft.com/office/drawing/2014/main" id="{A78A9C60-8933-074E-BF83-F97D95BE4040}"/>
              </a:ext>
            </a:extLst>
          </p:cNvPr>
          <p:cNvSpPr/>
          <p:nvPr/>
        </p:nvSpPr>
        <p:spPr>
          <a:xfrm>
            <a:off x="7114390" y="1210387"/>
            <a:ext cx="1583771" cy="4886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400" dirty="0">
                <a:solidFill>
                  <a:schemeClr val="accent1"/>
                </a:solidFill>
                <a:latin typeface="Amazon Ember Regular" charset="0"/>
                <a:ea typeface="+mj-ea"/>
              </a:rPr>
              <a:t>Business</a:t>
            </a:r>
            <a:br>
              <a:rPr lang="en-US" sz="1400" dirty="0">
                <a:solidFill>
                  <a:schemeClr val="accent1"/>
                </a:solidFill>
                <a:latin typeface="Amazon Ember Regular" charset="0"/>
                <a:ea typeface="+mj-ea"/>
              </a:rPr>
            </a:br>
            <a:r>
              <a:rPr lang="en-US" sz="1400" dirty="0">
                <a:solidFill>
                  <a:schemeClr val="accent1"/>
                </a:solidFill>
                <a:latin typeface="Amazon Ember Regular" charset="0"/>
                <a:ea typeface="+mj-ea"/>
              </a:rPr>
              <a:t>agility</a:t>
            </a:r>
          </a:p>
        </p:txBody>
      </p:sp>
      <p:sp>
        <p:nvSpPr>
          <p:cNvPr id="8" name="Rectangle 7">
            <a:extLst>
              <a:ext uri="{FF2B5EF4-FFF2-40B4-BE49-F238E27FC236}">
                <a16:creationId xmlns:a16="http://schemas.microsoft.com/office/drawing/2014/main" id="{6D89070F-5E5B-B342-B92B-EBB3F2C78F9F}"/>
              </a:ext>
            </a:extLst>
          </p:cNvPr>
          <p:cNvSpPr/>
          <p:nvPr/>
        </p:nvSpPr>
        <p:spPr>
          <a:xfrm>
            <a:off x="5278776" y="1210387"/>
            <a:ext cx="1583771" cy="4886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marR="0" lvl="0" indent="0" algn="ctr" fontAlgn="auto">
              <a:lnSpc>
                <a:spcPct val="100000"/>
              </a:lnSpc>
              <a:spcBef>
                <a:spcPts val="0"/>
              </a:spcBef>
              <a:spcAft>
                <a:spcPts val="0"/>
              </a:spcAft>
              <a:buClrTx/>
              <a:buSzTx/>
              <a:buFontTx/>
              <a:buNone/>
              <a:tabLst/>
              <a:defRPr/>
            </a:pPr>
            <a:r>
              <a:rPr lang="en-US" sz="1400" dirty="0">
                <a:solidFill>
                  <a:schemeClr val="accent1"/>
                </a:solidFill>
                <a:latin typeface="Amazon Ember Regular" charset="0"/>
                <a:ea typeface="+mj-ea"/>
              </a:rPr>
              <a:t>Operational resilience</a:t>
            </a:r>
          </a:p>
        </p:txBody>
      </p:sp>
      <p:sp>
        <p:nvSpPr>
          <p:cNvPr id="9" name="TextBox 8">
            <a:extLst>
              <a:ext uri="{FF2B5EF4-FFF2-40B4-BE49-F238E27FC236}">
                <a16:creationId xmlns:a16="http://schemas.microsoft.com/office/drawing/2014/main" id="{ACE180E5-75F5-BB4D-AC7C-8D7B43A9A785}"/>
              </a:ext>
            </a:extLst>
          </p:cNvPr>
          <p:cNvSpPr txBox="1"/>
          <p:nvPr/>
        </p:nvSpPr>
        <p:spPr>
          <a:xfrm>
            <a:off x="128555" y="1882948"/>
            <a:ext cx="1415387" cy="307777"/>
          </a:xfrm>
          <a:prstGeom prst="rect">
            <a:avLst/>
          </a:prstGeom>
          <a:noFill/>
        </p:spPr>
        <p:txBody>
          <a:bodyPr wrap="square" rtlCol="0">
            <a:spAutoFit/>
          </a:bodyPr>
          <a:lstStyle/>
          <a:p>
            <a:pPr>
              <a:defRPr/>
            </a:pPr>
            <a:r>
              <a:rPr lang="en-US" sz="1400" b="1" dirty="0">
                <a:solidFill>
                  <a:schemeClr val="bg1"/>
                </a:solidFill>
                <a:latin typeface="Amazon Ember Regular" charset="0"/>
                <a:ea typeface="+mj-ea"/>
              </a:rPr>
              <a:t>What is it?</a:t>
            </a:r>
          </a:p>
        </p:txBody>
      </p:sp>
      <p:sp>
        <p:nvSpPr>
          <p:cNvPr id="15" name="Rectangle 14">
            <a:extLst>
              <a:ext uri="{FF2B5EF4-FFF2-40B4-BE49-F238E27FC236}">
                <a16:creationId xmlns:a16="http://schemas.microsoft.com/office/drawing/2014/main" id="{16CCA46C-6A4C-7A44-8B80-104D868B0493}"/>
              </a:ext>
            </a:extLst>
          </p:cNvPr>
          <p:cNvSpPr/>
          <p:nvPr/>
        </p:nvSpPr>
        <p:spPr>
          <a:xfrm>
            <a:off x="7036579" y="3367712"/>
            <a:ext cx="1558715" cy="400110"/>
          </a:xfrm>
          <a:prstGeom prst="rect">
            <a:avLst/>
          </a:prstGeom>
        </p:spPr>
        <p:txBody>
          <a:bodyPr wrap="square">
            <a:spAutoFit/>
          </a:bodyPr>
          <a:lstStyle/>
          <a:p>
            <a:pPr>
              <a:defRPr/>
            </a:pPr>
            <a:r>
              <a:rPr lang="en-US" sz="1000" dirty="0">
                <a:solidFill>
                  <a:schemeClr val="bg1"/>
                </a:solidFill>
                <a:latin typeface="Amazon Ember Regular" charset="0"/>
                <a:ea typeface="+mj-ea"/>
              </a:rPr>
              <a:t>Launch of new products 75% faster (Unilever) </a:t>
            </a:r>
          </a:p>
        </p:txBody>
      </p:sp>
      <p:sp>
        <p:nvSpPr>
          <p:cNvPr id="16" name="Rectangle 15">
            <a:extLst>
              <a:ext uri="{FF2B5EF4-FFF2-40B4-BE49-F238E27FC236}">
                <a16:creationId xmlns:a16="http://schemas.microsoft.com/office/drawing/2014/main" id="{E1838667-7A7A-7743-95C7-AF1BE7C3482D}"/>
              </a:ext>
            </a:extLst>
          </p:cNvPr>
          <p:cNvSpPr/>
          <p:nvPr/>
        </p:nvSpPr>
        <p:spPr>
          <a:xfrm>
            <a:off x="5244988" y="3367712"/>
            <a:ext cx="1617559" cy="553998"/>
          </a:xfrm>
          <a:prstGeom prst="rect">
            <a:avLst/>
          </a:prstGeom>
        </p:spPr>
        <p:txBody>
          <a:bodyPr wrap="square">
            <a:spAutoFit/>
          </a:bodyPr>
          <a:lstStyle/>
          <a:p>
            <a:pPr marR="0" lvl="0" indent="0" fontAlgn="auto">
              <a:lnSpc>
                <a:spcPct val="100000"/>
              </a:lnSpc>
              <a:spcBef>
                <a:spcPts val="0"/>
              </a:spcBef>
              <a:spcAft>
                <a:spcPts val="0"/>
              </a:spcAft>
              <a:buClrTx/>
              <a:buSzTx/>
              <a:buFontTx/>
              <a:buNone/>
              <a:tabLst/>
              <a:defRPr/>
            </a:pPr>
            <a:r>
              <a:rPr lang="en-US" sz="1000" dirty="0">
                <a:solidFill>
                  <a:schemeClr val="bg1"/>
                </a:solidFill>
                <a:latin typeface="Amazon Ember Regular" charset="0"/>
                <a:ea typeface="+mj-ea"/>
              </a:rPr>
              <a:t>Critical workloads run in multiple AZs &amp; Regions for robust DR (Expedia) </a:t>
            </a:r>
          </a:p>
        </p:txBody>
      </p:sp>
      <p:sp>
        <p:nvSpPr>
          <p:cNvPr id="17" name="Rectangle 16">
            <a:extLst>
              <a:ext uri="{FF2B5EF4-FFF2-40B4-BE49-F238E27FC236}">
                <a16:creationId xmlns:a16="http://schemas.microsoft.com/office/drawing/2014/main" id="{5F00D51C-6A0C-574C-96A9-A8035FE3E5C3}"/>
              </a:ext>
            </a:extLst>
          </p:cNvPr>
          <p:cNvSpPr/>
          <p:nvPr/>
        </p:nvSpPr>
        <p:spPr>
          <a:xfrm>
            <a:off x="1605115" y="3367712"/>
            <a:ext cx="1421479" cy="400110"/>
          </a:xfrm>
          <a:prstGeom prst="rect">
            <a:avLst/>
          </a:prstGeom>
        </p:spPr>
        <p:txBody>
          <a:bodyPr wrap="square">
            <a:spAutoFit/>
          </a:bodyPr>
          <a:lstStyle/>
          <a:p>
            <a:pPr marR="0" lvl="0" indent="0" fontAlgn="auto">
              <a:lnSpc>
                <a:spcPct val="100000"/>
              </a:lnSpc>
              <a:spcBef>
                <a:spcPts val="0"/>
              </a:spcBef>
              <a:spcAft>
                <a:spcPts val="0"/>
              </a:spcAft>
              <a:buClrTx/>
              <a:buSzTx/>
              <a:buFontTx/>
              <a:buNone/>
              <a:tabLst/>
              <a:defRPr/>
            </a:pPr>
            <a:r>
              <a:rPr lang="en-US" sz="1000" dirty="0">
                <a:solidFill>
                  <a:schemeClr val="bg1"/>
                </a:solidFill>
                <a:latin typeface="Amazon Ember Regular" charset="0"/>
                <a:ea typeface="+mj-ea"/>
              </a:rPr>
              <a:t>50%+ reduction in TCO (GE) </a:t>
            </a:r>
          </a:p>
        </p:txBody>
      </p:sp>
      <p:sp>
        <p:nvSpPr>
          <p:cNvPr id="18" name="Rectangle 17">
            <a:extLst>
              <a:ext uri="{FF2B5EF4-FFF2-40B4-BE49-F238E27FC236}">
                <a16:creationId xmlns:a16="http://schemas.microsoft.com/office/drawing/2014/main" id="{43ABDB0F-618D-AF4E-B0C6-D5357A19FC48}"/>
              </a:ext>
            </a:extLst>
          </p:cNvPr>
          <p:cNvSpPr/>
          <p:nvPr/>
        </p:nvSpPr>
        <p:spPr>
          <a:xfrm>
            <a:off x="3406672" y="3367712"/>
            <a:ext cx="1658867" cy="553998"/>
          </a:xfrm>
          <a:prstGeom prst="rect">
            <a:avLst/>
          </a:prstGeom>
        </p:spPr>
        <p:txBody>
          <a:bodyPr wrap="square">
            <a:spAutoFit/>
          </a:bodyPr>
          <a:lstStyle/>
          <a:p>
            <a:pPr>
              <a:defRPr/>
            </a:pPr>
            <a:r>
              <a:rPr lang="en-US" sz="1000" dirty="0">
                <a:solidFill>
                  <a:schemeClr val="bg1"/>
                </a:solidFill>
                <a:latin typeface="Amazon Ember Regular" charset="0"/>
                <a:ea typeface="+mj-ea"/>
              </a:rPr>
              <a:t>Over 500 hours per year of server configuration time saved (Sage) </a:t>
            </a:r>
          </a:p>
        </p:txBody>
      </p:sp>
      <p:sp>
        <p:nvSpPr>
          <p:cNvPr id="19" name="TextBox 18">
            <a:extLst>
              <a:ext uri="{FF2B5EF4-FFF2-40B4-BE49-F238E27FC236}">
                <a16:creationId xmlns:a16="http://schemas.microsoft.com/office/drawing/2014/main" id="{DB4304CC-422A-064F-B257-ABA17B315CC5}"/>
              </a:ext>
            </a:extLst>
          </p:cNvPr>
          <p:cNvSpPr txBox="1"/>
          <p:nvPr/>
        </p:nvSpPr>
        <p:spPr>
          <a:xfrm>
            <a:off x="128556" y="3339137"/>
            <a:ext cx="1320428" cy="523220"/>
          </a:xfrm>
          <a:prstGeom prst="rect">
            <a:avLst/>
          </a:prstGeom>
          <a:noFill/>
        </p:spPr>
        <p:txBody>
          <a:bodyPr wrap="square" rtlCol="0">
            <a:spAutoFit/>
          </a:bodyPr>
          <a:lstStyle/>
          <a:p>
            <a:pPr>
              <a:defRPr/>
            </a:pPr>
            <a:r>
              <a:rPr lang="en-US" sz="1400" b="1" dirty="0">
                <a:solidFill>
                  <a:schemeClr val="bg1"/>
                </a:solidFill>
                <a:latin typeface="Amazon Ember Regular" charset="0"/>
                <a:ea typeface="+mj-ea"/>
              </a:rPr>
              <a:t>AWS customer success</a:t>
            </a:r>
          </a:p>
        </p:txBody>
      </p:sp>
      <p:sp>
        <p:nvSpPr>
          <p:cNvPr id="20" name="Rectangle 19">
            <a:extLst>
              <a:ext uri="{FF2B5EF4-FFF2-40B4-BE49-F238E27FC236}">
                <a16:creationId xmlns:a16="http://schemas.microsoft.com/office/drawing/2014/main" id="{62C3B8AD-6142-7F47-9C8C-8C1E6FCFC538}"/>
              </a:ext>
            </a:extLst>
          </p:cNvPr>
          <p:cNvSpPr/>
          <p:nvPr/>
        </p:nvSpPr>
        <p:spPr>
          <a:xfrm>
            <a:off x="1605117" y="1882949"/>
            <a:ext cx="1609572" cy="553998"/>
          </a:xfrm>
          <a:prstGeom prst="rect">
            <a:avLst/>
          </a:prstGeom>
        </p:spPr>
        <p:txBody>
          <a:bodyPr wrap="square">
            <a:spAutoFit/>
          </a:bodyPr>
          <a:lstStyle/>
          <a:p>
            <a:pPr>
              <a:defRPr/>
            </a:pPr>
            <a:r>
              <a:rPr lang="en-US" sz="1000" dirty="0">
                <a:solidFill>
                  <a:schemeClr val="bg1"/>
                </a:solidFill>
                <a:latin typeface="Amazon Ember Regular" charset="0"/>
                <a:ea typeface="+mj-ea"/>
              </a:rPr>
              <a:t>Infrastructure cost savings / avoidance from moving to the Cloud.</a:t>
            </a:r>
          </a:p>
        </p:txBody>
      </p:sp>
      <p:sp>
        <p:nvSpPr>
          <p:cNvPr id="21" name="Rectangle 20">
            <a:extLst>
              <a:ext uri="{FF2B5EF4-FFF2-40B4-BE49-F238E27FC236}">
                <a16:creationId xmlns:a16="http://schemas.microsoft.com/office/drawing/2014/main" id="{ED7B3379-6C76-9041-8096-6E9C4B6D2076}"/>
              </a:ext>
            </a:extLst>
          </p:cNvPr>
          <p:cNvSpPr/>
          <p:nvPr/>
        </p:nvSpPr>
        <p:spPr>
          <a:xfrm>
            <a:off x="3406670" y="1882948"/>
            <a:ext cx="1679679" cy="553998"/>
          </a:xfrm>
          <a:prstGeom prst="rect">
            <a:avLst/>
          </a:prstGeom>
        </p:spPr>
        <p:txBody>
          <a:bodyPr wrap="square">
            <a:spAutoFit/>
          </a:bodyPr>
          <a:lstStyle/>
          <a:p>
            <a:pPr marR="0" lvl="0" indent="0" fontAlgn="auto">
              <a:lnSpc>
                <a:spcPct val="100000"/>
              </a:lnSpc>
              <a:spcBef>
                <a:spcPts val="0"/>
              </a:spcBef>
              <a:spcAft>
                <a:spcPts val="0"/>
              </a:spcAft>
              <a:buClrTx/>
              <a:buSzTx/>
              <a:buFontTx/>
              <a:buNone/>
              <a:tabLst/>
              <a:defRPr/>
            </a:pPr>
            <a:r>
              <a:rPr lang="en-US" sz="1000" dirty="0">
                <a:solidFill>
                  <a:schemeClr val="bg1"/>
                </a:solidFill>
                <a:latin typeface="Amazon Ember Regular" charset="0"/>
                <a:ea typeface="+mj-ea"/>
              </a:rPr>
              <a:t>Efficiency improvement by function on a task by task basis.</a:t>
            </a:r>
          </a:p>
        </p:txBody>
      </p:sp>
      <p:sp>
        <p:nvSpPr>
          <p:cNvPr id="22" name="Rectangle 21">
            <a:extLst>
              <a:ext uri="{FF2B5EF4-FFF2-40B4-BE49-F238E27FC236}">
                <a16:creationId xmlns:a16="http://schemas.microsoft.com/office/drawing/2014/main" id="{75C6C0F8-BE9B-BA4A-991D-983643E3DAC7}"/>
              </a:ext>
            </a:extLst>
          </p:cNvPr>
          <p:cNvSpPr/>
          <p:nvPr/>
        </p:nvSpPr>
        <p:spPr>
          <a:xfrm>
            <a:off x="5244988" y="1882948"/>
            <a:ext cx="1617559" cy="553998"/>
          </a:xfrm>
          <a:prstGeom prst="rect">
            <a:avLst/>
          </a:prstGeom>
        </p:spPr>
        <p:txBody>
          <a:bodyPr wrap="square">
            <a:spAutoFit/>
          </a:bodyPr>
          <a:lstStyle/>
          <a:p>
            <a:pPr>
              <a:defRPr/>
            </a:pPr>
            <a:r>
              <a:rPr lang="en-US" sz="1000" dirty="0">
                <a:solidFill>
                  <a:schemeClr val="bg1"/>
                </a:solidFill>
                <a:latin typeface="Amazon Ember Regular" charset="0"/>
                <a:ea typeface="+mj-ea"/>
              </a:rPr>
              <a:t>Benefit of improving SLAs &amp; reducing unplanned outage.</a:t>
            </a:r>
          </a:p>
        </p:txBody>
      </p:sp>
      <p:sp>
        <p:nvSpPr>
          <p:cNvPr id="23" name="Rectangle 22">
            <a:extLst>
              <a:ext uri="{FF2B5EF4-FFF2-40B4-BE49-F238E27FC236}">
                <a16:creationId xmlns:a16="http://schemas.microsoft.com/office/drawing/2014/main" id="{FEA2CD72-452E-2F44-82CE-71660CF98B7A}"/>
              </a:ext>
            </a:extLst>
          </p:cNvPr>
          <p:cNvSpPr/>
          <p:nvPr/>
        </p:nvSpPr>
        <p:spPr>
          <a:xfrm>
            <a:off x="7036579" y="1882948"/>
            <a:ext cx="1757377" cy="553998"/>
          </a:xfrm>
          <a:prstGeom prst="rect">
            <a:avLst/>
          </a:prstGeom>
        </p:spPr>
        <p:txBody>
          <a:bodyPr wrap="square">
            <a:spAutoFit/>
          </a:bodyPr>
          <a:lstStyle/>
          <a:p>
            <a:pPr marR="0" lvl="0" indent="0" fontAlgn="auto">
              <a:lnSpc>
                <a:spcPct val="100000"/>
              </a:lnSpc>
              <a:spcBef>
                <a:spcPts val="0"/>
              </a:spcBef>
              <a:spcAft>
                <a:spcPts val="0"/>
              </a:spcAft>
              <a:buClrTx/>
              <a:buSzTx/>
              <a:buFontTx/>
              <a:buNone/>
              <a:tabLst/>
              <a:defRPr/>
            </a:pPr>
            <a:r>
              <a:rPr lang="en-US" sz="1000" dirty="0">
                <a:solidFill>
                  <a:schemeClr val="bg1"/>
                </a:solidFill>
                <a:latin typeface="Amazon Ember Regular" charset="0"/>
                <a:ea typeface="+mj-ea"/>
              </a:rPr>
              <a:t>Deploying new features / applications faster and reducing errors.</a:t>
            </a:r>
          </a:p>
        </p:txBody>
      </p:sp>
      <p:sp>
        <p:nvSpPr>
          <p:cNvPr id="30" name="TextBox 29">
            <a:extLst>
              <a:ext uri="{FF2B5EF4-FFF2-40B4-BE49-F238E27FC236}">
                <a16:creationId xmlns:a16="http://schemas.microsoft.com/office/drawing/2014/main" id="{BB5B8298-932D-45E6-AFE7-F1BA4818602F}"/>
              </a:ext>
            </a:extLst>
          </p:cNvPr>
          <p:cNvSpPr txBox="1"/>
          <p:nvPr/>
        </p:nvSpPr>
        <p:spPr>
          <a:xfrm>
            <a:off x="128555" y="2538093"/>
            <a:ext cx="1415387" cy="307777"/>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lang="en-US" sz="1400" b="1" dirty="0">
                <a:solidFill>
                  <a:schemeClr val="bg1"/>
                </a:solidFill>
                <a:latin typeface="Amazon Ember Regular" charset="0"/>
                <a:ea typeface="+mj-ea"/>
              </a:rPr>
              <a:t>Example</a:t>
            </a:r>
          </a:p>
        </p:txBody>
      </p:sp>
      <p:sp>
        <p:nvSpPr>
          <p:cNvPr id="31" name="Rectangle 30">
            <a:extLst>
              <a:ext uri="{FF2B5EF4-FFF2-40B4-BE49-F238E27FC236}">
                <a16:creationId xmlns:a16="http://schemas.microsoft.com/office/drawing/2014/main" id="{2A5B7EBD-6FCD-4226-9BC3-949525AC3788}"/>
              </a:ext>
            </a:extLst>
          </p:cNvPr>
          <p:cNvSpPr/>
          <p:nvPr/>
        </p:nvSpPr>
        <p:spPr>
          <a:xfrm>
            <a:off x="1640594" y="2538093"/>
            <a:ext cx="1682083" cy="246221"/>
          </a:xfrm>
          <a:prstGeom prst="rect">
            <a:avLst/>
          </a:prstGeom>
        </p:spPr>
        <p:txBody>
          <a:bodyPr wrap="square">
            <a:spAutoFit/>
          </a:bodyPr>
          <a:lstStyle/>
          <a:p>
            <a:pPr>
              <a:defRPr/>
            </a:pPr>
            <a:r>
              <a:rPr lang="en-US" sz="1000" dirty="0">
                <a:solidFill>
                  <a:schemeClr val="bg1"/>
                </a:solidFill>
                <a:latin typeface="Amazon Ember Regular" charset="0"/>
                <a:ea typeface="+mj-ea"/>
              </a:rPr>
              <a:t>Data center consolidation</a:t>
            </a:r>
          </a:p>
        </p:txBody>
      </p:sp>
      <p:sp>
        <p:nvSpPr>
          <p:cNvPr id="33" name="Rectangle 32">
            <a:extLst>
              <a:ext uri="{FF2B5EF4-FFF2-40B4-BE49-F238E27FC236}">
                <a16:creationId xmlns:a16="http://schemas.microsoft.com/office/drawing/2014/main" id="{31A609DE-5B2E-4550-AA94-969A6224AA8C}"/>
              </a:ext>
            </a:extLst>
          </p:cNvPr>
          <p:cNvSpPr/>
          <p:nvPr/>
        </p:nvSpPr>
        <p:spPr>
          <a:xfrm>
            <a:off x="5244988" y="2538093"/>
            <a:ext cx="1617559" cy="400110"/>
          </a:xfrm>
          <a:prstGeom prst="rect">
            <a:avLst/>
          </a:prstGeom>
        </p:spPr>
        <p:txBody>
          <a:bodyPr wrap="square">
            <a:spAutoFit/>
          </a:bodyPr>
          <a:lstStyle/>
          <a:p>
            <a:pPr marR="0" lvl="0" indent="0" fontAlgn="auto">
              <a:lnSpc>
                <a:spcPct val="100000"/>
              </a:lnSpc>
              <a:spcBef>
                <a:spcPts val="0"/>
              </a:spcBef>
              <a:spcAft>
                <a:spcPts val="0"/>
              </a:spcAft>
              <a:buClrTx/>
              <a:buSzTx/>
              <a:buFontTx/>
              <a:buNone/>
              <a:tabLst/>
              <a:defRPr/>
            </a:pPr>
            <a:r>
              <a:rPr lang="en-US" sz="1000" dirty="0">
                <a:solidFill>
                  <a:schemeClr val="bg1"/>
                </a:solidFill>
                <a:latin typeface="Amazon Ember Regular" charset="0"/>
                <a:ea typeface="+mj-ea"/>
              </a:rPr>
              <a:t>Large scale compute intensive workloads</a:t>
            </a:r>
          </a:p>
        </p:txBody>
      </p:sp>
      <p:sp>
        <p:nvSpPr>
          <p:cNvPr id="34" name="Rectangle 33">
            <a:extLst>
              <a:ext uri="{FF2B5EF4-FFF2-40B4-BE49-F238E27FC236}">
                <a16:creationId xmlns:a16="http://schemas.microsoft.com/office/drawing/2014/main" id="{59FC994E-8A2C-4204-B52B-AC85D386B12E}"/>
              </a:ext>
            </a:extLst>
          </p:cNvPr>
          <p:cNvSpPr/>
          <p:nvPr/>
        </p:nvSpPr>
        <p:spPr>
          <a:xfrm>
            <a:off x="7036579" y="2538093"/>
            <a:ext cx="1685940" cy="707886"/>
          </a:xfrm>
          <a:prstGeom prst="rect">
            <a:avLst/>
          </a:prstGeom>
        </p:spPr>
        <p:txBody>
          <a:bodyPr wrap="square">
            <a:spAutoFit/>
          </a:bodyPr>
          <a:lstStyle/>
          <a:p>
            <a:pPr>
              <a:defRPr/>
            </a:pPr>
            <a:r>
              <a:rPr lang="en-US" sz="1000" dirty="0">
                <a:solidFill>
                  <a:schemeClr val="bg1"/>
                </a:solidFill>
                <a:latin typeface="Amazon Ember Regular" charset="0"/>
                <a:ea typeface="+mj-ea"/>
              </a:rPr>
              <a:t>Improved agility and developer productivity to drive innovation and digital transformation</a:t>
            </a:r>
          </a:p>
        </p:txBody>
      </p:sp>
      <p:sp>
        <p:nvSpPr>
          <p:cNvPr id="3" name="TextBox 2">
            <a:extLst>
              <a:ext uri="{FF2B5EF4-FFF2-40B4-BE49-F238E27FC236}">
                <a16:creationId xmlns:a16="http://schemas.microsoft.com/office/drawing/2014/main" id="{63BE7827-F0BF-46A9-AF6A-449BCF7FA0CC}"/>
              </a:ext>
            </a:extLst>
          </p:cNvPr>
          <p:cNvSpPr txBox="1"/>
          <p:nvPr/>
        </p:nvSpPr>
        <p:spPr>
          <a:xfrm>
            <a:off x="3408621" y="2544489"/>
            <a:ext cx="1325526" cy="246221"/>
          </a:xfrm>
          <a:prstGeom prst="rect">
            <a:avLst/>
          </a:prstGeom>
          <a:noFill/>
        </p:spPr>
        <p:txBody>
          <a:bodyPr wrap="square" rtlCol="0">
            <a:spAutoFit/>
          </a:bodyPr>
          <a:lstStyle/>
          <a:p>
            <a:pPr>
              <a:defRPr/>
            </a:pPr>
            <a:r>
              <a:rPr lang="en-US" sz="1000" dirty="0">
                <a:solidFill>
                  <a:schemeClr val="bg1"/>
                </a:solidFill>
                <a:latin typeface="Amazon Ember Regular" charset="0"/>
                <a:ea typeface="+mj-ea"/>
              </a:rPr>
              <a:t>IT process efficiencies</a:t>
            </a:r>
          </a:p>
        </p:txBody>
      </p:sp>
      <p:cxnSp>
        <p:nvCxnSpPr>
          <p:cNvPr id="135" name="Straight Connector 134">
            <a:extLst>
              <a:ext uri="{FF2B5EF4-FFF2-40B4-BE49-F238E27FC236}">
                <a16:creationId xmlns:a16="http://schemas.microsoft.com/office/drawing/2014/main" id="{AE9E34E4-4359-BC42-B660-EC3D7360DE34}"/>
              </a:ext>
            </a:extLst>
          </p:cNvPr>
          <p:cNvCxnSpPr/>
          <p:nvPr/>
        </p:nvCxnSpPr>
        <p:spPr>
          <a:xfrm>
            <a:off x="1618919" y="4407694"/>
            <a:ext cx="1585912" cy="0"/>
          </a:xfrm>
          <a:prstGeom prst="line">
            <a:avLst/>
          </a:prstGeom>
          <a:ln w="12700">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632217D3-68A4-1B44-B6BF-919F671B8A8E}"/>
              </a:ext>
            </a:extLst>
          </p:cNvPr>
          <p:cNvSpPr txBox="1"/>
          <p:nvPr/>
        </p:nvSpPr>
        <p:spPr>
          <a:xfrm>
            <a:off x="2065763" y="4194885"/>
            <a:ext cx="700645" cy="461665"/>
          </a:xfrm>
          <a:prstGeom prst="rect">
            <a:avLst/>
          </a:prstGeom>
          <a:solidFill>
            <a:srgbClr val="0E2836"/>
          </a:solid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1200" b="1" dirty="0">
                <a:solidFill>
                  <a:schemeClr val="bg1"/>
                </a:solidFill>
                <a:latin typeface="Amazon Ember Regular" charset="0"/>
                <a:ea typeface="+mj-ea"/>
              </a:rPr>
              <a:t>Typical focus</a:t>
            </a:r>
          </a:p>
        </p:txBody>
      </p:sp>
      <p:cxnSp>
        <p:nvCxnSpPr>
          <p:cNvPr id="136" name="Straight Connector 135">
            <a:extLst>
              <a:ext uri="{FF2B5EF4-FFF2-40B4-BE49-F238E27FC236}">
                <a16:creationId xmlns:a16="http://schemas.microsoft.com/office/drawing/2014/main" id="{AF62F673-A6F7-7B45-81E0-5A0AE75C2A43}"/>
              </a:ext>
            </a:extLst>
          </p:cNvPr>
          <p:cNvCxnSpPr>
            <a:cxnSpLocks/>
          </p:cNvCxnSpPr>
          <p:nvPr/>
        </p:nvCxnSpPr>
        <p:spPr>
          <a:xfrm>
            <a:off x="3412600" y="4407694"/>
            <a:ext cx="5303044" cy="0"/>
          </a:xfrm>
          <a:prstGeom prst="line">
            <a:avLst/>
          </a:prstGeom>
          <a:ln w="12700">
            <a:solidFill>
              <a:schemeClr val="accent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97FD9C80-1F7F-2F41-B553-65C45774F0EB}"/>
              </a:ext>
            </a:extLst>
          </p:cNvPr>
          <p:cNvSpPr txBox="1"/>
          <p:nvPr/>
        </p:nvSpPr>
        <p:spPr>
          <a:xfrm>
            <a:off x="5264794" y="4194886"/>
            <a:ext cx="1419293" cy="461665"/>
          </a:xfrm>
          <a:prstGeom prst="rect">
            <a:avLst/>
          </a:prstGeom>
          <a:solidFill>
            <a:srgbClr val="0E2836"/>
          </a:solidFill>
        </p:spPr>
        <p:txBody>
          <a:bodyPr wrap="square" rtlCol="0">
            <a:spAutoFit/>
          </a:bodyPr>
          <a:lstStyle/>
          <a:p>
            <a:pPr algn="ctr">
              <a:defRPr/>
            </a:pPr>
            <a:r>
              <a:rPr lang="en-US" sz="1200" b="1" dirty="0">
                <a:solidFill>
                  <a:schemeClr val="bg1"/>
                </a:solidFill>
                <a:latin typeface="Amazon Ember Regular" charset="0"/>
                <a:ea typeface="+mj-ea"/>
              </a:rPr>
              <a:t>Most compelling cloud benefits</a:t>
            </a:r>
          </a:p>
        </p:txBody>
      </p:sp>
      <p:cxnSp>
        <p:nvCxnSpPr>
          <p:cNvPr id="130" name="Straight Connector 129">
            <a:extLst>
              <a:ext uri="{FF2B5EF4-FFF2-40B4-BE49-F238E27FC236}">
                <a16:creationId xmlns:a16="http://schemas.microsoft.com/office/drawing/2014/main" id="{24120F94-A1B3-0940-A232-12CE3B4A53A1}"/>
              </a:ext>
            </a:extLst>
          </p:cNvPr>
          <p:cNvCxnSpPr/>
          <p:nvPr/>
        </p:nvCxnSpPr>
        <p:spPr>
          <a:xfrm>
            <a:off x="5086349" y="827909"/>
            <a:ext cx="0" cy="3366976"/>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616BD00E-A294-014F-94DD-84F79041D3A7}"/>
              </a:ext>
            </a:extLst>
          </p:cNvPr>
          <p:cNvCxnSpPr/>
          <p:nvPr/>
        </p:nvCxnSpPr>
        <p:spPr>
          <a:xfrm>
            <a:off x="6892689" y="815526"/>
            <a:ext cx="0" cy="3366976"/>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AFE7EE98-FB9D-004C-9891-E62157FA0421}"/>
              </a:ext>
            </a:extLst>
          </p:cNvPr>
          <p:cNvCxnSpPr/>
          <p:nvPr/>
        </p:nvCxnSpPr>
        <p:spPr>
          <a:xfrm>
            <a:off x="3322677" y="789331"/>
            <a:ext cx="0" cy="3366976"/>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nvGrpSpPr>
          <p:cNvPr id="265" name="Group 264">
            <a:extLst>
              <a:ext uri="{FF2B5EF4-FFF2-40B4-BE49-F238E27FC236}">
                <a16:creationId xmlns:a16="http://schemas.microsoft.com/office/drawing/2014/main" id="{E5E387F4-212A-7040-9B18-231791611E6F}"/>
              </a:ext>
            </a:extLst>
          </p:cNvPr>
          <p:cNvGrpSpPr/>
          <p:nvPr/>
        </p:nvGrpSpPr>
        <p:grpSpPr>
          <a:xfrm>
            <a:off x="5787697" y="712357"/>
            <a:ext cx="488999" cy="435846"/>
            <a:chOff x="7601334" y="980116"/>
            <a:chExt cx="825827" cy="736062"/>
          </a:xfrm>
        </p:grpSpPr>
        <p:sp>
          <p:nvSpPr>
            <p:cNvPr id="266" name="Oval 15">
              <a:extLst>
                <a:ext uri="{FF2B5EF4-FFF2-40B4-BE49-F238E27FC236}">
                  <a16:creationId xmlns:a16="http://schemas.microsoft.com/office/drawing/2014/main" id="{37FE871D-A9D8-374D-96EF-9801E0750AE1}"/>
                </a:ext>
              </a:extLst>
            </p:cNvPr>
            <p:cNvSpPr>
              <a:spLocks noChangeArrowheads="1"/>
            </p:cNvSpPr>
            <p:nvPr/>
          </p:nvSpPr>
          <p:spPr bwMode="auto">
            <a:xfrm>
              <a:off x="7606464" y="1200678"/>
              <a:ext cx="518064" cy="515500"/>
            </a:xfrm>
            <a:prstGeom prst="ellipse">
              <a:avLst/>
            </a:prstGeom>
            <a:solidFill>
              <a:schemeClr val="bg2">
                <a:lumMod val="10000"/>
              </a:schemeClr>
            </a:solidFill>
            <a:ln w="9525">
              <a:solidFill>
                <a:schemeClr val="bg2">
                  <a:lumMod val="1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 name="Freeform 16">
              <a:extLst>
                <a:ext uri="{FF2B5EF4-FFF2-40B4-BE49-F238E27FC236}">
                  <a16:creationId xmlns:a16="http://schemas.microsoft.com/office/drawing/2014/main" id="{6500FF16-D292-AD4F-BFC6-CF7A3F558DBB}"/>
                </a:ext>
              </a:extLst>
            </p:cNvPr>
            <p:cNvSpPr>
              <a:spLocks/>
            </p:cNvSpPr>
            <p:nvPr/>
          </p:nvSpPr>
          <p:spPr bwMode="auto">
            <a:xfrm>
              <a:off x="7834720" y="1008326"/>
              <a:ext cx="505242" cy="505242"/>
            </a:xfrm>
            <a:custGeom>
              <a:avLst/>
              <a:gdLst>
                <a:gd name="T0" fmla="*/ 297 w 361"/>
                <a:gd name="T1" fmla="*/ 64 h 362"/>
                <a:gd name="T2" fmla="*/ 297 w 361"/>
                <a:gd name="T3" fmla="*/ 297 h 362"/>
                <a:gd name="T4" fmla="*/ 64 w 361"/>
                <a:gd name="T5" fmla="*/ 297 h 362"/>
                <a:gd name="T6" fmla="*/ 64 w 361"/>
                <a:gd name="T7" fmla="*/ 64 h 362"/>
                <a:gd name="T8" fmla="*/ 297 w 361"/>
                <a:gd name="T9" fmla="*/ 64 h 362"/>
              </a:gdLst>
              <a:ahLst/>
              <a:cxnLst>
                <a:cxn ang="0">
                  <a:pos x="T0" y="T1"/>
                </a:cxn>
                <a:cxn ang="0">
                  <a:pos x="T2" y="T3"/>
                </a:cxn>
                <a:cxn ang="0">
                  <a:pos x="T4" y="T5"/>
                </a:cxn>
                <a:cxn ang="0">
                  <a:pos x="T6" y="T7"/>
                </a:cxn>
                <a:cxn ang="0">
                  <a:pos x="T8" y="T9"/>
                </a:cxn>
              </a:cxnLst>
              <a:rect l="0" t="0" r="r" b="b"/>
              <a:pathLst>
                <a:path w="361" h="362">
                  <a:moveTo>
                    <a:pt x="297" y="64"/>
                  </a:moveTo>
                  <a:cubicBezTo>
                    <a:pt x="361" y="129"/>
                    <a:pt x="361" y="233"/>
                    <a:pt x="297" y="297"/>
                  </a:cubicBezTo>
                  <a:cubicBezTo>
                    <a:pt x="233" y="362"/>
                    <a:pt x="128" y="362"/>
                    <a:pt x="64" y="297"/>
                  </a:cubicBezTo>
                  <a:cubicBezTo>
                    <a:pt x="0" y="233"/>
                    <a:pt x="0" y="129"/>
                    <a:pt x="64" y="64"/>
                  </a:cubicBezTo>
                  <a:cubicBezTo>
                    <a:pt x="128" y="0"/>
                    <a:pt x="233" y="0"/>
                    <a:pt x="297" y="64"/>
                  </a:cubicBezTo>
                  <a:close/>
                </a:path>
              </a:pathLst>
            </a:custGeom>
            <a:solidFill>
              <a:schemeClr val="bg2">
                <a:lumMod val="10000"/>
              </a:schemeClr>
            </a:solidFill>
            <a:ln w="9525">
              <a:solidFill>
                <a:schemeClr val="bg2">
                  <a:lumMod val="10000"/>
                </a:schemeClr>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8" name="Oval 17">
              <a:extLst>
                <a:ext uri="{FF2B5EF4-FFF2-40B4-BE49-F238E27FC236}">
                  <a16:creationId xmlns:a16="http://schemas.microsoft.com/office/drawing/2014/main" id="{4404796F-8099-C643-BF72-D7AB70DB9A27}"/>
                </a:ext>
              </a:extLst>
            </p:cNvPr>
            <p:cNvSpPr>
              <a:spLocks noChangeArrowheads="1"/>
            </p:cNvSpPr>
            <p:nvPr/>
          </p:nvSpPr>
          <p:spPr bwMode="auto">
            <a:xfrm>
              <a:off x="7606464" y="1167336"/>
              <a:ext cx="518064" cy="515500"/>
            </a:xfrm>
            <a:prstGeom prst="ellipse">
              <a:avLst/>
            </a:prstGeom>
            <a:solidFill>
              <a:srgbClr val="0D2736"/>
            </a:solidFill>
            <a:ln w="1079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 name="Freeform 1685">
              <a:extLst>
                <a:ext uri="{FF2B5EF4-FFF2-40B4-BE49-F238E27FC236}">
                  <a16:creationId xmlns:a16="http://schemas.microsoft.com/office/drawing/2014/main" id="{58DF4275-2E18-8A42-9301-AC40E6B02CA1}"/>
                </a:ext>
              </a:extLst>
            </p:cNvPr>
            <p:cNvSpPr>
              <a:spLocks/>
            </p:cNvSpPr>
            <p:nvPr/>
          </p:nvSpPr>
          <p:spPr bwMode="auto">
            <a:xfrm>
              <a:off x="8188645" y="1339170"/>
              <a:ext cx="238516" cy="238516"/>
            </a:xfrm>
            <a:custGeom>
              <a:avLst/>
              <a:gdLst>
                <a:gd name="T0" fmla="*/ 162 w 171"/>
                <a:gd name="T1" fmla="*/ 151 h 171"/>
                <a:gd name="T2" fmla="*/ 151 w 171"/>
                <a:gd name="T3" fmla="*/ 161 h 171"/>
                <a:gd name="T4" fmla="*/ 116 w 171"/>
                <a:gd name="T5" fmla="*/ 161 h 171"/>
                <a:gd name="T6" fmla="*/ 10 w 171"/>
                <a:gd name="T7" fmla="*/ 56 h 171"/>
                <a:gd name="T8" fmla="*/ 10 w 171"/>
                <a:gd name="T9" fmla="*/ 20 h 171"/>
                <a:gd name="T10" fmla="*/ 20 w 171"/>
                <a:gd name="T11" fmla="*/ 10 h 171"/>
                <a:gd name="T12" fmla="*/ 56 w 171"/>
                <a:gd name="T13" fmla="*/ 10 h 171"/>
                <a:gd name="T14" fmla="*/ 162 w 171"/>
                <a:gd name="T15" fmla="*/ 115 h 171"/>
                <a:gd name="T16" fmla="*/ 162 w 171"/>
                <a:gd name="T17" fmla="*/ 15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171">
                  <a:moveTo>
                    <a:pt x="162" y="151"/>
                  </a:moveTo>
                  <a:cubicBezTo>
                    <a:pt x="151" y="161"/>
                    <a:pt x="151" y="161"/>
                    <a:pt x="151" y="161"/>
                  </a:cubicBezTo>
                  <a:cubicBezTo>
                    <a:pt x="142" y="171"/>
                    <a:pt x="126" y="171"/>
                    <a:pt x="116" y="161"/>
                  </a:cubicBezTo>
                  <a:cubicBezTo>
                    <a:pt x="10" y="56"/>
                    <a:pt x="10" y="56"/>
                    <a:pt x="10" y="56"/>
                  </a:cubicBezTo>
                  <a:cubicBezTo>
                    <a:pt x="0" y="46"/>
                    <a:pt x="0" y="30"/>
                    <a:pt x="10" y="20"/>
                  </a:cubicBezTo>
                  <a:cubicBezTo>
                    <a:pt x="20" y="10"/>
                    <a:pt x="20" y="10"/>
                    <a:pt x="20" y="10"/>
                  </a:cubicBezTo>
                  <a:cubicBezTo>
                    <a:pt x="30" y="0"/>
                    <a:pt x="46" y="0"/>
                    <a:pt x="56" y="10"/>
                  </a:cubicBezTo>
                  <a:cubicBezTo>
                    <a:pt x="162" y="115"/>
                    <a:pt x="162" y="115"/>
                    <a:pt x="162" y="115"/>
                  </a:cubicBezTo>
                  <a:cubicBezTo>
                    <a:pt x="171" y="125"/>
                    <a:pt x="171" y="141"/>
                    <a:pt x="162" y="151"/>
                  </a:cubicBezTo>
                  <a:close/>
                </a:path>
              </a:pathLst>
            </a:custGeom>
            <a:solidFill>
              <a:srgbClr val="0D2736"/>
            </a:solidFill>
            <a:ln w="1079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 name="Freeform 1687">
              <a:extLst>
                <a:ext uri="{FF2B5EF4-FFF2-40B4-BE49-F238E27FC236}">
                  <a16:creationId xmlns:a16="http://schemas.microsoft.com/office/drawing/2014/main" id="{546C07D4-00A1-1A4C-A42F-CD3E1C40D01C}"/>
                </a:ext>
              </a:extLst>
            </p:cNvPr>
            <p:cNvSpPr>
              <a:spLocks/>
            </p:cNvSpPr>
            <p:nvPr/>
          </p:nvSpPr>
          <p:spPr bwMode="auto">
            <a:xfrm>
              <a:off x="7834720" y="980116"/>
              <a:ext cx="505242" cy="505242"/>
            </a:xfrm>
            <a:custGeom>
              <a:avLst/>
              <a:gdLst>
                <a:gd name="T0" fmla="*/ 297 w 361"/>
                <a:gd name="T1" fmla="*/ 64 h 362"/>
                <a:gd name="T2" fmla="*/ 297 w 361"/>
                <a:gd name="T3" fmla="*/ 297 h 362"/>
                <a:gd name="T4" fmla="*/ 64 w 361"/>
                <a:gd name="T5" fmla="*/ 297 h 362"/>
                <a:gd name="T6" fmla="*/ 64 w 361"/>
                <a:gd name="T7" fmla="*/ 64 h 362"/>
                <a:gd name="T8" fmla="*/ 297 w 361"/>
                <a:gd name="T9" fmla="*/ 64 h 362"/>
              </a:gdLst>
              <a:ahLst/>
              <a:cxnLst>
                <a:cxn ang="0">
                  <a:pos x="T0" y="T1"/>
                </a:cxn>
                <a:cxn ang="0">
                  <a:pos x="T2" y="T3"/>
                </a:cxn>
                <a:cxn ang="0">
                  <a:pos x="T4" y="T5"/>
                </a:cxn>
                <a:cxn ang="0">
                  <a:pos x="T6" y="T7"/>
                </a:cxn>
                <a:cxn ang="0">
                  <a:pos x="T8" y="T9"/>
                </a:cxn>
              </a:cxnLst>
              <a:rect l="0" t="0" r="r" b="b"/>
              <a:pathLst>
                <a:path w="361" h="362">
                  <a:moveTo>
                    <a:pt x="297" y="64"/>
                  </a:moveTo>
                  <a:cubicBezTo>
                    <a:pt x="361" y="129"/>
                    <a:pt x="361" y="233"/>
                    <a:pt x="297" y="297"/>
                  </a:cubicBezTo>
                  <a:cubicBezTo>
                    <a:pt x="233" y="362"/>
                    <a:pt x="128" y="362"/>
                    <a:pt x="64" y="297"/>
                  </a:cubicBezTo>
                  <a:cubicBezTo>
                    <a:pt x="0" y="233"/>
                    <a:pt x="0" y="129"/>
                    <a:pt x="64" y="64"/>
                  </a:cubicBezTo>
                  <a:cubicBezTo>
                    <a:pt x="128" y="0"/>
                    <a:pt x="233" y="0"/>
                    <a:pt x="297" y="64"/>
                  </a:cubicBezTo>
                  <a:close/>
                </a:path>
              </a:pathLst>
            </a:custGeom>
            <a:solidFill>
              <a:srgbClr val="0D2736"/>
            </a:solidFill>
            <a:ln w="1079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 name="Freeform 1689">
              <a:extLst>
                <a:ext uri="{FF2B5EF4-FFF2-40B4-BE49-F238E27FC236}">
                  <a16:creationId xmlns:a16="http://schemas.microsoft.com/office/drawing/2014/main" id="{2E23E9EC-E436-AD4C-9008-E0CDDB49F8D9}"/>
                </a:ext>
              </a:extLst>
            </p:cNvPr>
            <p:cNvSpPr>
              <a:spLocks/>
            </p:cNvSpPr>
            <p:nvPr/>
          </p:nvSpPr>
          <p:spPr bwMode="auto">
            <a:xfrm>
              <a:off x="7878319" y="1026280"/>
              <a:ext cx="415477" cy="415477"/>
            </a:xfrm>
            <a:custGeom>
              <a:avLst/>
              <a:gdLst>
                <a:gd name="T0" fmla="*/ 244 w 297"/>
                <a:gd name="T1" fmla="*/ 53 h 298"/>
                <a:gd name="T2" fmla="*/ 244 w 297"/>
                <a:gd name="T3" fmla="*/ 245 h 298"/>
                <a:gd name="T4" fmla="*/ 53 w 297"/>
                <a:gd name="T5" fmla="*/ 245 h 298"/>
                <a:gd name="T6" fmla="*/ 53 w 297"/>
                <a:gd name="T7" fmla="*/ 53 h 298"/>
                <a:gd name="T8" fmla="*/ 244 w 297"/>
                <a:gd name="T9" fmla="*/ 53 h 298"/>
              </a:gdLst>
              <a:ahLst/>
              <a:cxnLst>
                <a:cxn ang="0">
                  <a:pos x="T0" y="T1"/>
                </a:cxn>
                <a:cxn ang="0">
                  <a:pos x="T2" y="T3"/>
                </a:cxn>
                <a:cxn ang="0">
                  <a:pos x="T4" y="T5"/>
                </a:cxn>
                <a:cxn ang="0">
                  <a:pos x="T6" y="T7"/>
                </a:cxn>
                <a:cxn ang="0">
                  <a:pos x="T8" y="T9"/>
                </a:cxn>
              </a:cxnLst>
              <a:rect l="0" t="0" r="r" b="b"/>
              <a:pathLst>
                <a:path w="297" h="298">
                  <a:moveTo>
                    <a:pt x="244" y="53"/>
                  </a:moveTo>
                  <a:cubicBezTo>
                    <a:pt x="297" y="106"/>
                    <a:pt x="297" y="192"/>
                    <a:pt x="244" y="245"/>
                  </a:cubicBezTo>
                  <a:cubicBezTo>
                    <a:pt x="191" y="298"/>
                    <a:pt x="106" y="298"/>
                    <a:pt x="53" y="245"/>
                  </a:cubicBezTo>
                  <a:cubicBezTo>
                    <a:pt x="0" y="192"/>
                    <a:pt x="0" y="106"/>
                    <a:pt x="53" y="53"/>
                  </a:cubicBezTo>
                  <a:cubicBezTo>
                    <a:pt x="106" y="0"/>
                    <a:pt x="191" y="0"/>
                    <a:pt x="244" y="53"/>
                  </a:cubicBezTo>
                  <a:close/>
                </a:path>
              </a:pathLst>
            </a:custGeom>
            <a:solidFill>
              <a:srgbClr val="0D2736"/>
            </a:solidFill>
            <a:ln w="1079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2" name="Freeform 1691">
              <a:extLst>
                <a:ext uri="{FF2B5EF4-FFF2-40B4-BE49-F238E27FC236}">
                  <a16:creationId xmlns:a16="http://schemas.microsoft.com/office/drawing/2014/main" id="{37E9FC37-5116-8B4F-83B3-A02FB58CDFD5}"/>
                </a:ext>
              </a:extLst>
            </p:cNvPr>
            <p:cNvSpPr>
              <a:spLocks/>
            </p:cNvSpPr>
            <p:nvPr/>
          </p:nvSpPr>
          <p:spPr bwMode="auto">
            <a:xfrm>
              <a:off x="7921919" y="1090397"/>
              <a:ext cx="446253" cy="248774"/>
            </a:xfrm>
            <a:custGeom>
              <a:avLst/>
              <a:gdLst>
                <a:gd name="T0" fmla="*/ 7 w 320"/>
                <a:gd name="T1" fmla="*/ 175 h 177"/>
                <a:gd name="T2" fmla="*/ 58 w 320"/>
                <a:gd name="T3" fmla="*/ 125 h 177"/>
                <a:gd name="T4" fmla="*/ 98 w 320"/>
                <a:gd name="T5" fmla="*/ 165 h 177"/>
                <a:gd name="T6" fmla="*/ 100 w 320"/>
                <a:gd name="T7" fmla="*/ 166 h 177"/>
                <a:gd name="T8" fmla="*/ 103 w 320"/>
                <a:gd name="T9" fmla="*/ 165 h 177"/>
                <a:gd name="T10" fmla="*/ 182 w 320"/>
                <a:gd name="T11" fmla="*/ 83 h 177"/>
                <a:gd name="T12" fmla="*/ 218 w 320"/>
                <a:gd name="T13" fmla="*/ 112 h 177"/>
                <a:gd name="T14" fmla="*/ 223 w 320"/>
                <a:gd name="T15" fmla="*/ 112 h 177"/>
                <a:gd name="T16" fmla="*/ 319 w 320"/>
                <a:gd name="T17" fmla="*/ 7 h 177"/>
                <a:gd name="T18" fmla="*/ 318 w 320"/>
                <a:gd name="T19" fmla="*/ 2 h 177"/>
                <a:gd name="T20" fmla="*/ 313 w 320"/>
                <a:gd name="T21" fmla="*/ 2 h 177"/>
                <a:gd name="T22" fmla="*/ 220 w 320"/>
                <a:gd name="T23" fmla="*/ 103 h 177"/>
                <a:gd name="T24" fmla="*/ 185 w 320"/>
                <a:gd name="T25" fmla="*/ 74 h 177"/>
                <a:gd name="T26" fmla="*/ 179 w 320"/>
                <a:gd name="T27" fmla="*/ 74 h 177"/>
                <a:gd name="T28" fmla="*/ 100 w 320"/>
                <a:gd name="T29" fmla="*/ 156 h 177"/>
                <a:gd name="T30" fmla="*/ 61 w 320"/>
                <a:gd name="T31" fmla="*/ 116 h 177"/>
                <a:gd name="T32" fmla="*/ 58 w 320"/>
                <a:gd name="T33" fmla="*/ 115 h 177"/>
                <a:gd name="T34" fmla="*/ 55 w 320"/>
                <a:gd name="T35" fmla="*/ 116 h 177"/>
                <a:gd name="T36" fmla="*/ 2 w 320"/>
                <a:gd name="T37" fmla="*/ 170 h 177"/>
                <a:gd name="T38" fmla="*/ 2 w 320"/>
                <a:gd name="T39" fmla="*/ 175 h 177"/>
                <a:gd name="T40" fmla="*/ 7 w 320"/>
                <a:gd name="T41" fmla="*/ 17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0" h="177">
                  <a:moveTo>
                    <a:pt x="7" y="175"/>
                  </a:moveTo>
                  <a:cubicBezTo>
                    <a:pt x="58" y="125"/>
                    <a:pt x="58" y="125"/>
                    <a:pt x="58" y="125"/>
                  </a:cubicBezTo>
                  <a:cubicBezTo>
                    <a:pt x="98" y="165"/>
                    <a:pt x="98" y="165"/>
                    <a:pt x="98" y="165"/>
                  </a:cubicBezTo>
                  <a:cubicBezTo>
                    <a:pt x="98" y="165"/>
                    <a:pt x="99" y="166"/>
                    <a:pt x="100" y="166"/>
                  </a:cubicBezTo>
                  <a:cubicBezTo>
                    <a:pt x="101" y="166"/>
                    <a:pt x="103" y="165"/>
                    <a:pt x="103" y="165"/>
                  </a:cubicBezTo>
                  <a:cubicBezTo>
                    <a:pt x="182" y="83"/>
                    <a:pt x="182" y="83"/>
                    <a:pt x="182" y="83"/>
                  </a:cubicBezTo>
                  <a:cubicBezTo>
                    <a:pt x="218" y="112"/>
                    <a:pt x="218" y="112"/>
                    <a:pt x="218" y="112"/>
                  </a:cubicBezTo>
                  <a:cubicBezTo>
                    <a:pt x="219" y="113"/>
                    <a:pt x="222" y="113"/>
                    <a:pt x="223" y="112"/>
                  </a:cubicBezTo>
                  <a:cubicBezTo>
                    <a:pt x="319" y="7"/>
                    <a:pt x="319" y="7"/>
                    <a:pt x="319" y="7"/>
                  </a:cubicBezTo>
                  <a:cubicBezTo>
                    <a:pt x="320" y="6"/>
                    <a:pt x="320" y="3"/>
                    <a:pt x="318" y="2"/>
                  </a:cubicBezTo>
                  <a:cubicBezTo>
                    <a:pt x="317" y="0"/>
                    <a:pt x="314" y="0"/>
                    <a:pt x="313" y="2"/>
                  </a:cubicBezTo>
                  <a:cubicBezTo>
                    <a:pt x="220" y="103"/>
                    <a:pt x="220" y="103"/>
                    <a:pt x="220" y="103"/>
                  </a:cubicBezTo>
                  <a:cubicBezTo>
                    <a:pt x="185" y="74"/>
                    <a:pt x="185" y="74"/>
                    <a:pt x="185" y="74"/>
                  </a:cubicBezTo>
                  <a:cubicBezTo>
                    <a:pt x="183" y="73"/>
                    <a:pt x="181" y="73"/>
                    <a:pt x="179" y="74"/>
                  </a:cubicBezTo>
                  <a:cubicBezTo>
                    <a:pt x="100" y="156"/>
                    <a:pt x="100" y="156"/>
                    <a:pt x="100" y="156"/>
                  </a:cubicBezTo>
                  <a:cubicBezTo>
                    <a:pt x="61" y="116"/>
                    <a:pt x="61" y="116"/>
                    <a:pt x="61" y="116"/>
                  </a:cubicBezTo>
                  <a:cubicBezTo>
                    <a:pt x="60" y="116"/>
                    <a:pt x="59" y="115"/>
                    <a:pt x="58" y="115"/>
                  </a:cubicBezTo>
                  <a:cubicBezTo>
                    <a:pt x="57" y="115"/>
                    <a:pt x="56" y="116"/>
                    <a:pt x="55" y="116"/>
                  </a:cubicBezTo>
                  <a:cubicBezTo>
                    <a:pt x="2" y="170"/>
                    <a:pt x="2" y="170"/>
                    <a:pt x="2" y="170"/>
                  </a:cubicBezTo>
                  <a:cubicBezTo>
                    <a:pt x="0" y="171"/>
                    <a:pt x="0" y="174"/>
                    <a:pt x="2" y="175"/>
                  </a:cubicBezTo>
                  <a:cubicBezTo>
                    <a:pt x="3" y="177"/>
                    <a:pt x="6" y="177"/>
                    <a:pt x="7" y="17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Oval 1692">
              <a:extLst>
                <a:ext uri="{FF2B5EF4-FFF2-40B4-BE49-F238E27FC236}">
                  <a16:creationId xmlns:a16="http://schemas.microsoft.com/office/drawing/2014/main" id="{68AAB5C3-0DB7-2745-BAB8-641EB43F1757}"/>
                </a:ext>
              </a:extLst>
            </p:cNvPr>
            <p:cNvSpPr>
              <a:spLocks noChangeArrowheads="1"/>
            </p:cNvSpPr>
            <p:nvPr/>
          </p:nvSpPr>
          <p:spPr bwMode="auto">
            <a:xfrm>
              <a:off x="8045024" y="1298135"/>
              <a:ext cx="41035" cy="41035"/>
            </a:xfrm>
            <a:prstGeom prst="ellipse">
              <a:avLst/>
            </a:prstGeom>
            <a:solidFill>
              <a:srgbClr val="0D2736"/>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693">
              <a:extLst>
                <a:ext uri="{FF2B5EF4-FFF2-40B4-BE49-F238E27FC236}">
                  <a16:creationId xmlns:a16="http://schemas.microsoft.com/office/drawing/2014/main" id="{64BC5750-CB23-ED40-B3AF-2F16E7D6C435}"/>
                </a:ext>
              </a:extLst>
            </p:cNvPr>
            <p:cNvSpPr>
              <a:spLocks/>
            </p:cNvSpPr>
            <p:nvPr/>
          </p:nvSpPr>
          <p:spPr bwMode="auto">
            <a:xfrm>
              <a:off x="8037329" y="1293006"/>
              <a:ext cx="53859" cy="51293"/>
            </a:xfrm>
            <a:custGeom>
              <a:avLst/>
              <a:gdLst>
                <a:gd name="T0" fmla="*/ 34 w 38"/>
                <a:gd name="T1" fmla="*/ 19 h 38"/>
                <a:gd name="T2" fmla="*/ 30 w 38"/>
                <a:gd name="T3" fmla="*/ 19 h 38"/>
                <a:gd name="T4" fmla="*/ 19 w 38"/>
                <a:gd name="T5" fmla="*/ 30 h 38"/>
                <a:gd name="T6" fmla="*/ 8 w 38"/>
                <a:gd name="T7" fmla="*/ 19 h 38"/>
                <a:gd name="T8" fmla="*/ 19 w 38"/>
                <a:gd name="T9" fmla="*/ 8 h 38"/>
                <a:gd name="T10" fmla="*/ 30 w 38"/>
                <a:gd name="T11" fmla="*/ 19 h 38"/>
                <a:gd name="T12" fmla="*/ 34 w 38"/>
                <a:gd name="T13" fmla="*/ 19 h 38"/>
                <a:gd name="T14" fmla="*/ 38 w 38"/>
                <a:gd name="T15" fmla="*/ 19 h 38"/>
                <a:gd name="T16" fmla="*/ 19 w 38"/>
                <a:gd name="T17" fmla="*/ 0 h 38"/>
                <a:gd name="T18" fmla="*/ 0 w 38"/>
                <a:gd name="T19" fmla="*/ 19 h 38"/>
                <a:gd name="T20" fmla="*/ 19 w 38"/>
                <a:gd name="T21" fmla="*/ 38 h 38"/>
                <a:gd name="T22" fmla="*/ 38 w 38"/>
                <a:gd name="T23" fmla="*/ 19 h 38"/>
                <a:gd name="T24" fmla="*/ 34 w 38"/>
                <a:gd name="T25"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8">
                  <a:moveTo>
                    <a:pt x="34" y="19"/>
                  </a:moveTo>
                  <a:cubicBezTo>
                    <a:pt x="30" y="19"/>
                    <a:pt x="30" y="19"/>
                    <a:pt x="30" y="19"/>
                  </a:cubicBezTo>
                  <a:cubicBezTo>
                    <a:pt x="30" y="25"/>
                    <a:pt x="25" y="30"/>
                    <a:pt x="19" y="30"/>
                  </a:cubicBezTo>
                  <a:cubicBezTo>
                    <a:pt x="13" y="30"/>
                    <a:pt x="8" y="25"/>
                    <a:pt x="8" y="19"/>
                  </a:cubicBezTo>
                  <a:cubicBezTo>
                    <a:pt x="8" y="13"/>
                    <a:pt x="13" y="8"/>
                    <a:pt x="19" y="8"/>
                  </a:cubicBezTo>
                  <a:cubicBezTo>
                    <a:pt x="25" y="8"/>
                    <a:pt x="30" y="13"/>
                    <a:pt x="30" y="19"/>
                  </a:cubicBezTo>
                  <a:cubicBezTo>
                    <a:pt x="34" y="19"/>
                    <a:pt x="34" y="19"/>
                    <a:pt x="34" y="19"/>
                  </a:cubicBezTo>
                  <a:cubicBezTo>
                    <a:pt x="38" y="19"/>
                    <a:pt x="38" y="19"/>
                    <a:pt x="38" y="19"/>
                  </a:cubicBezTo>
                  <a:cubicBezTo>
                    <a:pt x="38" y="8"/>
                    <a:pt x="29" y="0"/>
                    <a:pt x="19" y="0"/>
                  </a:cubicBezTo>
                  <a:cubicBezTo>
                    <a:pt x="8" y="0"/>
                    <a:pt x="0" y="8"/>
                    <a:pt x="0" y="19"/>
                  </a:cubicBezTo>
                  <a:cubicBezTo>
                    <a:pt x="0" y="30"/>
                    <a:pt x="8" y="38"/>
                    <a:pt x="19" y="38"/>
                  </a:cubicBezTo>
                  <a:cubicBezTo>
                    <a:pt x="29" y="38"/>
                    <a:pt x="38" y="30"/>
                    <a:pt x="38" y="19"/>
                  </a:cubicBezTo>
                  <a:lnTo>
                    <a:pt x="34" y="1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Oval 1694">
              <a:extLst>
                <a:ext uri="{FF2B5EF4-FFF2-40B4-BE49-F238E27FC236}">
                  <a16:creationId xmlns:a16="http://schemas.microsoft.com/office/drawing/2014/main" id="{B8F30222-6A2E-D54E-8153-81133C433249}"/>
                </a:ext>
              </a:extLst>
            </p:cNvPr>
            <p:cNvSpPr>
              <a:spLocks noChangeArrowheads="1"/>
            </p:cNvSpPr>
            <p:nvPr/>
          </p:nvSpPr>
          <p:spPr bwMode="auto">
            <a:xfrm>
              <a:off x="8155304" y="1182726"/>
              <a:ext cx="43600" cy="41035"/>
            </a:xfrm>
            <a:prstGeom prst="ellipse">
              <a:avLst/>
            </a:prstGeom>
            <a:solidFill>
              <a:srgbClr val="0D27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1695">
              <a:extLst>
                <a:ext uri="{FF2B5EF4-FFF2-40B4-BE49-F238E27FC236}">
                  <a16:creationId xmlns:a16="http://schemas.microsoft.com/office/drawing/2014/main" id="{8C3E4F26-DA52-CC46-A656-E67DEBC14CFD}"/>
                </a:ext>
              </a:extLst>
            </p:cNvPr>
            <p:cNvSpPr>
              <a:spLocks/>
            </p:cNvSpPr>
            <p:nvPr/>
          </p:nvSpPr>
          <p:spPr bwMode="auto">
            <a:xfrm>
              <a:off x="8150174" y="1177596"/>
              <a:ext cx="53859" cy="51293"/>
            </a:xfrm>
            <a:custGeom>
              <a:avLst/>
              <a:gdLst>
                <a:gd name="T0" fmla="*/ 35 w 39"/>
                <a:gd name="T1" fmla="*/ 19 h 38"/>
                <a:gd name="T2" fmla="*/ 31 w 39"/>
                <a:gd name="T3" fmla="*/ 19 h 38"/>
                <a:gd name="T4" fmla="*/ 19 w 39"/>
                <a:gd name="T5" fmla="*/ 30 h 38"/>
                <a:gd name="T6" fmla="*/ 8 w 39"/>
                <a:gd name="T7" fmla="*/ 19 h 38"/>
                <a:gd name="T8" fmla="*/ 19 w 39"/>
                <a:gd name="T9" fmla="*/ 8 h 38"/>
                <a:gd name="T10" fmla="*/ 31 w 39"/>
                <a:gd name="T11" fmla="*/ 19 h 38"/>
                <a:gd name="T12" fmla="*/ 35 w 39"/>
                <a:gd name="T13" fmla="*/ 19 h 38"/>
                <a:gd name="T14" fmla="*/ 39 w 39"/>
                <a:gd name="T15" fmla="*/ 19 h 38"/>
                <a:gd name="T16" fmla="*/ 19 w 39"/>
                <a:gd name="T17" fmla="*/ 0 h 38"/>
                <a:gd name="T18" fmla="*/ 0 w 39"/>
                <a:gd name="T19" fmla="*/ 19 h 38"/>
                <a:gd name="T20" fmla="*/ 19 w 39"/>
                <a:gd name="T21" fmla="*/ 38 h 38"/>
                <a:gd name="T22" fmla="*/ 39 w 39"/>
                <a:gd name="T23" fmla="*/ 19 h 38"/>
                <a:gd name="T24" fmla="*/ 35 w 39"/>
                <a:gd name="T25"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38">
                  <a:moveTo>
                    <a:pt x="35" y="19"/>
                  </a:moveTo>
                  <a:cubicBezTo>
                    <a:pt x="31" y="19"/>
                    <a:pt x="31" y="19"/>
                    <a:pt x="31" y="19"/>
                  </a:cubicBezTo>
                  <a:cubicBezTo>
                    <a:pt x="31" y="25"/>
                    <a:pt x="26" y="30"/>
                    <a:pt x="19" y="30"/>
                  </a:cubicBezTo>
                  <a:cubicBezTo>
                    <a:pt x="13" y="30"/>
                    <a:pt x="8" y="25"/>
                    <a:pt x="8" y="19"/>
                  </a:cubicBezTo>
                  <a:cubicBezTo>
                    <a:pt x="8" y="13"/>
                    <a:pt x="13" y="8"/>
                    <a:pt x="19" y="8"/>
                  </a:cubicBezTo>
                  <a:cubicBezTo>
                    <a:pt x="26" y="8"/>
                    <a:pt x="31" y="13"/>
                    <a:pt x="31" y="19"/>
                  </a:cubicBezTo>
                  <a:cubicBezTo>
                    <a:pt x="35" y="19"/>
                    <a:pt x="35" y="19"/>
                    <a:pt x="35" y="19"/>
                  </a:cubicBezTo>
                  <a:cubicBezTo>
                    <a:pt x="39" y="19"/>
                    <a:pt x="39" y="19"/>
                    <a:pt x="39" y="19"/>
                  </a:cubicBezTo>
                  <a:cubicBezTo>
                    <a:pt x="39" y="8"/>
                    <a:pt x="30" y="0"/>
                    <a:pt x="19" y="0"/>
                  </a:cubicBezTo>
                  <a:cubicBezTo>
                    <a:pt x="9" y="0"/>
                    <a:pt x="0" y="8"/>
                    <a:pt x="0" y="19"/>
                  </a:cubicBezTo>
                  <a:cubicBezTo>
                    <a:pt x="0" y="29"/>
                    <a:pt x="9" y="38"/>
                    <a:pt x="19" y="38"/>
                  </a:cubicBezTo>
                  <a:cubicBezTo>
                    <a:pt x="30" y="38"/>
                    <a:pt x="39" y="29"/>
                    <a:pt x="39" y="19"/>
                  </a:cubicBezTo>
                  <a:lnTo>
                    <a:pt x="35" y="1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Oval 1696">
              <a:extLst>
                <a:ext uri="{FF2B5EF4-FFF2-40B4-BE49-F238E27FC236}">
                  <a16:creationId xmlns:a16="http://schemas.microsoft.com/office/drawing/2014/main" id="{D50FF679-3BCC-5948-87C7-1E45A6FDF0BC}"/>
                </a:ext>
              </a:extLst>
            </p:cNvPr>
            <p:cNvSpPr>
              <a:spLocks noChangeArrowheads="1"/>
            </p:cNvSpPr>
            <p:nvPr/>
          </p:nvSpPr>
          <p:spPr bwMode="auto">
            <a:xfrm>
              <a:off x="8357914" y="1077573"/>
              <a:ext cx="46164" cy="46164"/>
            </a:xfrm>
            <a:prstGeom prst="ellipse">
              <a:avLst/>
            </a:prstGeom>
            <a:solidFill>
              <a:srgbClr val="0D2736"/>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 name="Freeform 1697">
              <a:extLst>
                <a:ext uri="{FF2B5EF4-FFF2-40B4-BE49-F238E27FC236}">
                  <a16:creationId xmlns:a16="http://schemas.microsoft.com/office/drawing/2014/main" id="{55B687C1-7A82-DC45-8D0F-86851D78FD92}"/>
                </a:ext>
              </a:extLst>
            </p:cNvPr>
            <p:cNvSpPr>
              <a:spLocks/>
            </p:cNvSpPr>
            <p:nvPr/>
          </p:nvSpPr>
          <p:spPr bwMode="auto">
            <a:xfrm>
              <a:off x="8352785" y="1072444"/>
              <a:ext cx="56423" cy="56423"/>
            </a:xfrm>
            <a:custGeom>
              <a:avLst/>
              <a:gdLst>
                <a:gd name="T0" fmla="*/ 36 w 40"/>
                <a:gd name="T1" fmla="*/ 20 h 40"/>
                <a:gd name="T2" fmla="*/ 32 w 40"/>
                <a:gd name="T3" fmla="*/ 20 h 40"/>
                <a:gd name="T4" fmla="*/ 20 w 40"/>
                <a:gd name="T5" fmla="*/ 32 h 40"/>
                <a:gd name="T6" fmla="*/ 8 w 40"/>
                <a:gd name="T7" fmla="*/ 20 h 40"/>
                <a:gd name="T8" fmla="*/ 20 w 40"/>
                <a:gd name="T9" fmla="*/ 8 h 40"/>
                <a:gd name="T10" fmla="*/ 32 w 40"/>
                <a:gd name="T11" fmla="*/ 20 h 40"/>
                <a:gd name="T12" fmla="*/ 36 w 40"/>
                <a:gd name="T13" fmla="*/ 20 h 40"/>
                <a:gd name="T14" fmla="*/ 40 w 40"/>
                <a:gd name="T15" fmla="*/ 20 h 40"/>
                <a:gd name="T16" fmla="*/ 20 w 40"/>
                <a:gd name="T17" fmla="*/ 0 h 40"/>
                <a:gd name="T18" fmla="*/ 0 w 40"/>
                <a:gd name="T19" fmla="*/ 20 h 40"/>
                <a:gd name="T20" fmla="*/ 20 w 40"/>
                <a:gd name="T21" fmla="*/ 40 h 40"/>
                <a:gd name="T22" fmla="*/ 40 w 40"/>
                <a:gd name="T23" fmla="*/ 20 h 40"/>
                <a:gd name="T24" fmla="*/ 36 w 40"/>
                <a:gd name="T2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40">
                  <a:moveTo>
                    <a:pt x="36" y="20"/>
                  </a:moveTo>
                  <a:cubicBezTo>
                    <a:pt x="32" y="20"/>
                    <a:pt x="32" y="20"/>
                    <a:pt x="32" y="20"/>
                  </a:cubicBezTo>
                  <a:cubicBezTo>
                    <a:pt x="32" y="26"/>
                    <a:pt x="27" y="32"/>
                    <a:pt x="20" y="32"/>
                  </a:cubicBezTo>
                  <a:cubicBezTo>
                    <a:pt x="14" y="32"/>
                    <a:pt x="8" y="26"/>
                    <a:pt x="8" y="20"/>
                  </a:cubicBezTo>
                  <a:cubicBezTo>
                    <a:pt x="8" y="13"/>
                    <a:pt x="14" y="8"/>
                    <a:pt x="20" y="8"/>
                  </a:cubicBezTo>
                  <a:cubicBezTo>
                    <a:pt x="27" y="8"/>
                    <a:pt x="32" y="13"/>
                    <a:pt x="32" y="20"/>
                  </a:cubicBezTo>
                  <a:cubicBezTo>
                    <a:pt x="36" y="20"/>
                    <a:pt x="36" y="20"/>
                    <a:pt x="36" y="20"/>
                  </a:cubicBezTo>
                  <a:cubicBezTo>
                    <a:pt x="40" y="20"/>
                    <a:pt x="40" y="20"/>
                    <a:pt x="40" y="20"/>
                  </a:cubicBezTo>
                  <a:cubicBezTo>
                    <a:pt x="40" y="9"/>
                    <a:pt x="31" y="0"/>
                    <a:pt x="20" y="0"/>
                  </a:cubicBezTo>
                  <a:cubicBezTo>
                    <a:pt x="9" y="0"/>
                    <a:pt x="0" y="9"/>
                    <a:pt x="0" y="20"/>
                  </a:cubicBezTo>
                  <a:cubicBezTo>
                    <a:pt x="0" y="31"/>
                    <a:pt x="9" y="40"/>
                    <a:pt x="20" y="40"/>
                  </a:cubicBezTo>
                  <a:cubicBezTo>
                    <a:pt x="31" y="40"/>
                    <a:pt x="40" y="31"/>
                    <a:pt x="40" y="20"/>
                  </a:cubicBezTo>
                  <a:lnTo>
                    <a:pt x="36" y="2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Oval 1698">
              <a:extLst>
                <a:ext uri="{FF2B5EF4-FFF2-40B4-BE49-F238E27FC236}">
                  <a16:creationId xmlns:a16="http://schemas.microsoft.com/office/drawing/2014/main" id="{156346AC-217D-A642-88A5-5A11C41F47A6}"/>
                </a:ext>
              </a:extLst>
            </p:cNvPr>
            <p:cNvSpPr>
              <a:spLocks noChangeArrowheads="1"/>
            </p:cNvSpPr>
            <p:nvPr/>
          </p:nvSpPr>
          <p:spPr bwMode="auto">
            <a:xfrm>
              <a:off x="8206597" y="1221195"/>
              <a:ext cx="43600" cy="43600"/>
            </a:xfrm>
            <a:prstGeom prst="ellipse">
              <a:avLst/>
            </a:prstGeom>
            <a:solidFill>
              <a:srgbClr val="0D27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1699">
              <a:extLst>
                <a:ext uri="{FF2B5EF4-FFF2-40B4-BE49-F238E27FC236}">
                  <a16:creationId xmlns:a16="http://schemas.microsoft.com/office/drawing/2014/main" id="{324C02C7-D049-294C-9B3D-17B2B8A83DB9}"/>
                </a:ext>
              </a:extLst>
            </p:cNvPr>
            <p:cNvSpPr>
              <a:spLocks/>
            </p:cNvSpPr>
            <p:nvPr/>
          </p:nvSpPr>
          <p:spPr bwMode="auto">
            <a:xfrm>
              <a:off x="8201468" y="1216066"/>
              <a:ext cx="53859" cy="53859"/>
            </a:xfrm>
            <a:custGeom>
              <a:avLst/>
              <a:gdLst>
                <a:gd name="T0" fmla="*/ 35 w 39"/>
                <a:gd name="T1" fmla="*/ 20 h 39"/>
                <a:gd name="T2" fmla="*/ 31 w 39"/>
                <a:gd name="T3" fmla="*/ 20 h 39"/>
                <a:gd name="T4" fmla="*/ 19 w 39"/>
                <a:gd name="T5" fmla="*/ 31 h 39"/>
                <a:gd name="T6" fmla="*/ 8 w 39"/>
                <a:gd name="T7" fmla="*/ 20 h 39"/>
                <a:gd name="T8" fmla="*/ 19 w 39"/>
                <a:gd name="T9" fmla="*/ 8 h 39"/>
                <a:gd name="T10" fmla="*/ 31 w 39"/>
                <a:gd name="T11" fmla="*/ 20 h 39"/>
                <a:gd name="T12" fmla="*/ 35 w 39"/>
                <a:gd name="T13" fmla="*/ 20 h 39"/>
                <a:gd name="T14" fmla="*/ 39 w 39"/>
                <a:gd name="T15" fmla="*/ 20 h 39"/>
                <a:gd name="T16" fmla="*/ 19 w 39"/>
                <a:gd name="T17" fmla="*/ 0 h 39"/>
                <a:gd name="T18" fmla="*/ 0 w 39"/>
                <a:gd name="T19" fmla="*/ 20 h 39"/>
                <a:gd name="T20" fmla="*/ 19 w 39"/>
                <a:gd name="T21" fmla="*/ 39 h 39"/>
                <a:gd name="T22" fmla="*/ 39 w 39"/>
                <a:gd name="T23" fmla="*/ 20 h 39"/>
                <a:gd name="T24" fmla="*/ 35 w 39"/>
                <a:gd name="T25"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39">
                  <a:moveTo>
                    <a:pt x="35" y="20"/>
                  </a:moveTo>
                  <a:cubicBezTo>
                    <a:pt x="31" y="20"/>
                    <a:pt x="31" y="20"/>
                    <a:pt x="31" y="20"/>
                  </a:cubicBezTo>
                  <a:cubicBezTo>
                    <a:pt x="30" y="26"/>
                    <a:pt x="25" y="31"/>
                    <a:pt x="19" y="31"/>
                  </a:cubicBezTo>
                  <a:cubicBezTo>
                    <a:pt x="13" y="31"/>
                    <a:pt x="8" y="26"/>
                    <a:pt x="8" y="20"/>
                  </a:cubicBezTo>
                  <a:cubicBezTo>
                    <a:pt x="8" y="13"/>
                    <a:pt x="13" y="8"/>
                    <a:pt x="19" y="8"/>
                  </a:cubicBezTo>
                  <a:cubicBezTo>
                    <a:pt x="25" y="8"/>
                    <a:pt x="30" y="13"/>
                    <a:pt x="31" y="20"/>
                  </a:cubicBezTo>
                  <a:cubicBezTo>
                    <a:pt x="35" y="20"/>
                    <a:pt x="35" y="20"/>
                    <a:pt x="35" y="20"/>
                  </a:cubicBezTo>
                  <a:cubicBezTo>
                    <a:pt x="39" y="20"/>
                    <a:pt x="39" y="20"/>
                    <a:pt x="39" y="20"/>
                  </a:cubicBezTo>
                  <a:cubicBezTo>
                    <a:pt x="39" y="9"/>
                    <a:pt x="30" y="0"/>
                    <a:pt x="19" y="0"/>
                  </a:cubicBezTo>
                  <a:cubicBezTo>
                    <a:pt x="9" y="0"/>
                    <a:pt x="0" y="9"/>
                    <a:pt x="0" y="20"/>
                  </a:cubicBezTo>
                  <a:cubicBezTo>
                    <a:pt x="0" y="30"/>
                    <a:pt x="9" y="39"/>
                    <a:pt x="19" y="39"/>
                  </a:cubicBezTo>
                  <a:cubicBezTo>
                    <a:pt x="30" y="39"/>
                    <a:pt x="39" y="30"/>
                    <a:pt x="39" y="20"/>
                  </a:cubicBezTo>
                  <a:lnTo>
                    <a:pt x="35" y="2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1700">
              <a:extLst>
                <a:ext uri="{FF2B5EF4-FFF2-40B4-BE49-F238E27FC236}">
                  <a16:creationId xmlns:a16="http://schemas.microsoft.com/office/drawing/2014/main" id="{A891E9EB-F371-3846-9D78-2FF981CED9DD}"/>
                </a:ext>
              </a:extLst>
            </p:cNvPr>
            <p:cNvSpPr>
              <a:spLocks/>
            </p:cNvSpPr>
            <p:nvPr/>
          </p:nvSpPr>
          <p:spPr bwMode="auto">
            <a:xfrm>
              <a:off x="7601334" y="1326347"/>
              <a:ext cx="382137" cy="194915"/>
            </a:xfrm>
            <a:custGeom>
              <a:avLst/>
              <a:gdLst>
                <a:gd name="T0" fmla="*/ 2 w 274"/>
                <a:gd name="T1" fmla="*/ 74 h 140"/>
                <a:gd name="T2" fmla="*/ 60 w 274"/>
                <a:gd name="T3" fmla="*/ 122 h 140"/>
                <a:gd name="T4" fmla="*/ 63 w 274"/>
                <a:gd name="T5" fmla="*/ 122 h 140"/>
                <a:gd name="T6" fmla="*/ 66 w 274"/>
                <a:gd name="T7" fmla="*/ 121 h 140"/>
                <a:gd name="T8" fmla="*/ 142 w 274"/>
                <a:gd name="T9" fmla="*/ 12 h 140"/>
                <a:gd name="T10" fmla="*/ 208 w 274"/>
                <a:gd name="T11" fmla="*/ 138 h 140"/>
                <a:gd name="T12" fmla="*/ 211 w 274"/>
                <a:gd name="T13" fmla="*/ 140 h 140"/>
                <a:gd name="T14" fmla="*/ 215 w 274"/>
                <a:gd name="T15" fmla="*/ 139 h 140"/>
                <a:gd name="T16" fmla="*/ 273 w 274"/>
                <a:gd name="T17" fmla="*/ 82 h 140"/>
                <a:gd name="T18" fmla="*/ 273 w 274"/>
                <a:gd name="T19" fmla="*/ 77 h 140"/>
                <a:gd name="T20" fmla="*/ 267 w 274"/>
                <a:gd name="T21" fmla="*/ 77 h 140"/>
                <a:gd name="T22" fmla="*/ 213 w 274"/>
                <a:gd name="T23" fmla="*/ 130 h 140"/>
                <a:gd name="T24" fmla="*/ 146 w 274"/>
                <a:gd name="T25" fmla="*/ 3 h 140"/>
                <a:gd name="T26" fmla="*/ 143 w 274"/>
                <a:gd name="T27" fmla="*/ 0 h 140"/>
                <a:gd name="T28" fmla="*/ 140 w 274"/>
                <a:gd name="T29" fmla="*/ 2 h 140"/>
                <a:gd name="T30" fmla="*/ 62 w 274"/>
                <a:gd name="T31" fmla="*/ 113 h 140"/>
                <a:gd name="T32" fmla="*/ 7 w 274"/>
                <a:gd name="T33" fmla="*/ 68 h 140"/>
                <a:gd name="T34" fmla="*/ 1 w 274"/>
                <a:gd name="T35" fmla="*/ 68 h 140"/>
                <a:gd name="T36" fmla="*/ 2 w 274"/>
                <a:gd name="T37" fmla="*/ 7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 h="140">
                  <a:moveTo>
                    <a:pt x="2" y="74"/>
                  </a:moveTo>
                  <a:cubicBezTo>
                    <a:pt x="60" y="122"/>
                    <a:pt x="60" y="122"/>
                    <a:pt x="60" y="122"/>
                  </a:cubicBezTo>
                  <a:cubicBezTo>
                    <a:pt x="61" y="122"/>
                    <a:pt x="62" y="123"/>
                    <a:pt x="63" y="122"/>
                  </a:cubicBezTo>
                  <a:cubicBezTo>
                    <a:pt x="64" y="122"/>
                    <a:pt x="65" y="122"/>
                    <a:pt x="66" y="121"/>
                  </a:cubicBezTo>
                  <a:cubicBezTo>
                    <a:pt x="142" y="12"/>
                    <a:pt x="142" y="12"/>
                    <a:pt x="142" y="12"/>
                  </a:cubicBezTo>
                  <a:cubicBezTo>
                    <a:pt x="208" y="138"/>
                    <a:pt x="208" y="138"/>
                    <a:pt x="208" y="138"/>
                  </a:cubicBezTo>
                  <a:cubicBezTo>
                    <a:pt x="209" y="139"/>
                    <a:pt x="210" y="140"/>
                    <a:pt x="211" y="140"/>
                  </a:cubicBezTo>
                  <a:cubicBezTo>
                    <a:pt x="213" y="140"/>
                    <a:pt x="214" y="140"/>
                    <a:pt x="215" y="139"/>
                  </a:cubicBezTo>
                  <a:cubicBezTo>
                    <a:pt x="273" y="82"/>
                    <a:pt x="273" y="82"/>
                    <a:pt x="273" y="82"/>
                  </a:cubicBezTo>
                  <a:cubicBezTo>
                    <a:pt x="274" y="81"/>
                    <a:pt x="274" y="78"/>
                    <a:pt x="273" y="77"/>
                  </a:cubicBezTo>
                  <a:cubicBezTo>
                    <a:pt x="271" y="75"/>
                    <a:pt x="269" y="75"/>
                    <a:pt x="267" y="77"/>
                  </a:cubicBezTo>
                  <a:cubicBezTo>
                    <a:pt x="213" y="130"/>
                    <a:pt x="213" y="130"/>
                    <a:pt x="213" y="130"/>
                  </a:cubicBezTo>
                  <a:cubicBezTo>
                    <a:pt x="146" y="3"/>
                    <a:pt x="146" y="3"/>
                    <a:pt x="146" y="3"/>
                  </a:cubicBezTo>
                  <a:cubicBezTo>
                    <a:pt x="146" y="1"/>
                    <a:pt x="145" y="1"/>
                    <a:pt x="143" y="0"/>
                  </a:cubicBezTo>
                  <a:cubicBezTo>
                    <a:pt x="142" y="0"/>
                    <a:pt x="140" y="1"/>
                    <a:pt x="140" y="2"/>
                  </a:cubicBezTo>
                  <a:cubicBezTo>
                    <a:pt x="62" y="113"/>
                    <a:pt x="62" y="113"/>
                    <a:pt x="62" y="113"/>
                  </a:cubicBezTo>
                  <a:cubicBezTo>
                    <a:pt x="7" y="68"/>
                    <a:pt x="7" y="68"/>
                    <a:pt x="7" y="68"/>
                  </a:cubicBezTo>
                  <a:cubicBezTo>
                    <a:pt x="5" y="66"/>
                    <a:pt x="2" y="66"/>
                    <a:pt x="1" y="68"/>
                  </a:cubicBezTo>
                  <a:cubicBezTo>
                    <a:pt x="0" y="70"/>
                    <a:pt x="0" y="72"/>
                    <a:pt x="2" y="7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1701">
              <a:extLst>
                <a:ext uri="{FF2B5EF4-FFF2-40B4-BE49-F238E27FC236}">
                  <a16:creationId xmlns:a16="http://schemas.microsoft.com/office/drawing/2014/main" id="{095EAE1C-CCD2-B449-BDE9-D4071766D846}"/>
                </a:ext>
              </a:extLst>
            </p:cNvPr>
            <p:cNvSpPr>
              <a:spLocks/>
            </p:cNvSpPr>
            <p:nvPr/>
          </p:nvSpPr>
          <p:spPr bwMode="auto">
            <a:xfrm>
              <a:off x="7729568" y="1587944"/>
              <a:ext cx="174398" cy="100023"/>
            </a:xfrm>
            <a:custGeom>
              <a:avLst/>
              <a:gdLst>
                <a:gd name="T0" fmla="*/ 123 w 124"/>
                <a:gd name="T1" fmla="*/ 63 h 71"/>
                <a:gd name="T2" fmla="*/ 54 w 124"/>
                <a:gd name="T3" fmla="*/ 1 h 71"/>
                <a:gd name="T4" fmla="*/ 48 w 124"/>
                <a:gd name="T5" fmla="*/ 1 h 71"/>
                <a:gd name="T6" fmla="*/ 2 w 124"/>
                <a:gd name="T7" fmla="*/ 40 h 71"/>
                <a:gd name="T8" fmla="*/ 1 w 124"/>
                <a:gd name="T9" fmla="*/ 45 h 71"/>
                <a:gd name="T10" fmla="*/ 7 w 124"/>
                <a:gd name="T11" fmla="*/ 46 h 71"/>
                <a:gd name="T12" fmla="*/ 51 w 124"/>
                <a:gd name="T13" fmla="*/ 10 h 71"/>
                <a:gd name="T14" fmla="*/ 117 w 124"/>
                <a:gd name="T15" fmla="*/ 69 h 71"/>
                <a:gd name="T16" fmla="*/ 123 w 124"/>
                <a:gd name="T17" fmla="*/ 69 h 71"/>
                <a:gd name="T18" fmla="*/ 123 w 124"/>
                <a:gd name="T19" fmla="*/ 6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4" h="71">
                  <a:moveTo>
                    <a:pt x="123" y="63"/>
                  </a:moveTo>
                  <a:cubicBezTo>
                    <a:pt x="54" y="1"/>
                    <a:pt x="54" y="1"/>
                    <a:pt x="54" y="1"/>
                  </a:cubicBezTo>
                  <a:cubicBezTo>
                    <a:pt x="52" y="0"/>
                    <a:pt x="50" y="0"/>
                    <a:pt x="48" y="1"/>
                  </a:cubicBezTo>
                  <a:cubicBezTo>
                    <a:pt x="2" y="40"/>
                    <a:pt x="2" y="40"/>
                    <a:pt x="2" y="40"/>
                  </a:cubicBezTo>
                  <a:cubicBezTo>
                    <a:pt x="0" y="41"/>
                    <a:pt x="0" y="43"/>
                    <a:pt x="1" y="45"/>
                  </a:cubicBezTo>
                  <a:cubicBezTo>
                    <a:pt x="2" y="47"/>
                    <a:pt x="5" y="47"/>
                    <a:pt x="7" y="46"/>
                  </a:cubicBezTo>
                  <a:cubicBezTo>
                    <a:pt x="51" y="10"/>
                    <a:pt x="51" y="10"/>
                    <a:pt x="51" y="10"/>
                  </a:cubicBezTo>
                  <a:cubicBezTo>
                    <a:pt x="117" y="69"/>
                    <a:pt x="117" y="69"/>
                    <a:pt x="117" y="69"/>
                  </a:cubicBezTo>
                  <a:cubicBezTo>
                    <a:pt x="119" y="71"/>
                    <a:pt x="121" y="71"/>
                    <a:pt x="123" y="69"/>
                  </a:cubicBezTo>
                  <a:cubicBezTo>
                    <a:pt x="124" y="67"/>
                    <a:pt x="124" y="65"/>
                    <a:pt x="123" y="6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Oval 1702">
              <a:extLst>
                <a:ext uri="{FF2B5EF4-FFF2-40B4-BE49-F238E27FC236}">
                  <a16:creationId xmlns:a16="http://schemas.microsoft.com/office/drawing/2014/main" id="{E9BEA026-DCE2-5843-8CEA-A95D0D8EA4F8}"/>
                </a:ext>
              </a:extLst>
            </p:cNvPr>
            <p:cNvSpPr>
              <a:spLocks noChangeArrowheads="1"/>
            </p:cNvSpPr>
            <p:nvPr/>
          </p:nvSpPr>
          <p:spPr bwMode="auto">
            <a:xfrm>
              <a:off x="7857802" y="1477662"/>
              <a:ext cx="79506" cy="7950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1703">
              <a:extLst>
                <a:ext uri="{FF2B5EF4-FFF2-40B4-BE49-F238E27FC236}">
                  <a16:creationId xmlns:a16="http://schemas.microsoft.com/office/drawing/2014/main" id="{E9642D99-4D9B-9749-8DD8-2C21CF3C7662}"/>
                </a:ext>
              </a:extLst>
            </p:cNvPr>
            <p:cNvSpPr>
              <a:spLocks/>
            </p:cNvSpPr>
            <p:nvPr/>
          </p:nvSpPr>
          <p:spPr bwMode="auto">
            <a:xfrm>
              <a:off x="7852672" y="1469969"/>
              <a:ext cx="89764" cy="92328"/>
            </a:xfrm>
            <a:custGeom>
              <a:avLst/>
              <a:gdLst>
                <a:gd name="T0" fmla="*/ 62 w 66"/>
                <a:gd name="T1" fmla="*/ 32 h 65"/>
                <a:gd name="T2" fmla="*/ 58 w 66"/>
                <a:gd name="T3" fmla="*/ 32 h 65"/>
                <a:gd name="T4" fmla="*/ 50 w 66"/>
                <a:gd name="T5" fmla="*/ 50 h 65"/>
                <a:gd name="T6" fmla="*/ 33 w 66"/>
                <a:gd name="T7" fmla="*/ 57 h 65"/>
                <a:gd name="T8" fmla="*/ 16 w 66"/>
                <a:gd name="T9" fmla="*/ 50 h 65"/>
                <a:gd name="T10" fmla="*/ 8 w 66"/>
                <a:gd name="T11" fmla="*/ 32 h 65"/>
                <a:gd name="T12" fmla="*/ 16 w 66"/>
                <a:gd name="T13" fmla="*/ 15 h 65"/>
                <a:gd name="T14" fmla="*/ 33 w 66"/>
                <a:gd name="T15" fmla="*/ 8 h 65"/>
                <a:gd name="T16" fmla="*/ 50 w 66"/>
                <a:gd name="T17" fmla="*/ 15 h 65"/>
                <a:gd name="T18" fmla="*/ 58 w 66"/>
                <a:gd name="T19" fmla="*/ 32 h 65"/>
                <a:gd name="T20" fmla="*/ 62 w 66"/>
                <a:gd name="T21" fmla="*/ 32 h 65"/>
                <a:gd name="T22" fmla="*/ 66 w 66"/>
                <a:gd name="T23" fmla="*/ 32 h 65"/>
                <a:gd name="T24" fmla="*/ 33 w 66"/>
                <a:gd name="T25" fmla="*/ 0 h 65"/>
                <a:gd name="T26" fmla="*/ 0 w 66"/>
                <a:gd name="T27" fmla="*/ 32 h 65"/>
                <a:gd name="T28" fmla="*/ 33 w 66"/>
                <a:gd name="T29" fmla="*/ 65 h 65"/>
                <a:gd name="T30" fmla="*/ 66 w 66"/>
                <a:gd name="T31" fmla="*/ 32 h 65"/>
                <a:gd name="T32" fmla="*/ 62 w 66"/>
                <a:gd name="T33" fmla="*/ 3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65">
                  <a:moveTo>
                    <a:pt x="62" y="32"/>
                  </a:moveTo>
                  <a:cubicBezTo>
                    <a:pt x="58" y="32"/>
                    <a:pt x="58" y="32"/>
                    <a:pt x="58" y="32"/>
                  </a:cubicBezTo>
                  <a:cubicBezTo>
                    <a:pt x="58" y="39"/>
                    <a:pt x="55" y="45"/>
                    <a:pt x="50" y="50"/>
                  </a:cubicBezTo>
                  <a:cubicBezTo>
                    <a:pt x="46" y="54"/>
                    <a:pt x="40" y="57"/>
                    <a:pt x="33" y="57"/>
                  </a:cubicBezTo>
                  <a:cubicBezTo>
                    <a:pt x="26" y="57"/>
                    <a:pt x="20" y="54"/>
                    <a:pt x="16" y="50"/>
                  </a:cubicBezTo>
                  <a:cubicBezTo>
                    <a:pt x="11" y="45"/>
                    <a:pt x="8" y="39"/>
                    <a:pt x="8" y="32"/>
                  </a:cubicBezTo>
                  <a:cubicBezTo>
                    <a:pt x="8" y="26"/>
                    <a:pt x="11" y="19"/>
                    <a:pt x="16" y="15"/>
                  </a:cubicBezTo>
                  <a:cubicBezTo>
                    <a:pt x="20" y="10"/>
                    <a:pt x="26" y="8"/>
                    <a:pt x="33" y="8"/>
                  </a:cubicBezTo>
                  <a:cubicBezTo>
                    <a:pt x="40" y="8"/>
                    <a:pt x="46" y="10"/>
                    <a:pt x="50" y="15"/>
                  </a:cubicBezTo>
                  <a:cubicBezTo>
                    <a:pt x="55" y="19"/>
                    <a:pt x="58" y="26"/>
                    <a:pt x="58" y="32"/>
                  </a:cubicBezTo>
                  <a:cubicBezTo>
                    <a:pt x="62" y="32"/>
                    <a:pt x="62" y="32"/>
                    <a:pt x="62" y="32"/>
                  </a:cubicBezTo>
                  <a:cubicBezTo>
                    <a:pt x="66" y="32"/>
                    <a:pt x="66" y="32"/>
                    <a:pt x="66" y="32"/>
                  </a:cubicBezTo>
                  <a:cubicBezTo>
                    <a:pt x="66" y="14"/>
                    <a:pt x="51" y="0"/>
                    <a:pt x="33" y="0"/>
                  </a:cubicBezTo>
                  <a:cubicBezTo>
                    <a:pt x="15" y="0"/>
                    <a:pt x="0" y="14"/>
                    <a:pt x="0" y="32"/>
                  </a:cubicBezTo>
                  <a:cubicBezTo>
                    <a:pt x="0" y="50"/>
                    <a:pt x="15" y="65"/>
                    <a:pt x="33" y="65"/>
                  </a:cubicBezTo>
                  <a:cubicBezTo>
                    <a:pt x="51" y="65"/>
                    <a:pt x="66" y="50"/>
                    <a:pt x="66" y="32"/>
                  </a:cubicBezTo>
                  <a:lnTo>
                    <a:pt x="62" y="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Oval 1704">
              <a:extLst>
                <a:ext uri="{FF2B5EF4-FFF2-40B4-BE49-F238E27FC236}">
                  <a16:creationId xmlns:a16="http://schemas.microsoft.com/office/drawing/2014/main" id="{F8709E1E-692F-D04A-B1D9-C942C193E279}"/>
                </a:ext>
              </a:extLst>
            </p:cNvPr>
            <p:cNvSpPr>
              <a:spLocks noChangeArrowheads="1"/>
            </p:cNvSpPr>
            <p:nvPr/>
          </p:nvSpPr>
          <p:spPr bwMode="auto">
            <a:xfrm>
              <a:off x="7760344" y="1554603"/>
              <a:ext cx="79506" cy="7950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1705">
              <a:extLst>
                <a:ext uri="{FF2B5EF4-FFF2-40B4-BE49-F238E27FC236}">
                  <a16:creationId xmlns:a16="http://schemas.microsoft.com/office/drawing/2014/main" id="{C564EFAA-5478-8845-B2CE-B67D18587D57}"/>
                </a:ext>
              </a:extLst>
            </p:cNvPr>
            <p:cNvSpPr>
              <a:spLocks/>
            </p:cNvSpPr>
            <p:nvPr/>
          </p:nvSpPr>
          <p:spPr bwMode="auto">
            <a:xfrm>
              <a:off x="7755215" y="1549473"/>
              <a:ext cx="89764" cy="89764"/>
            </a:xfrm>
            <a:custGeom>
              <a:avLst/>
              <a:gdLst>
                <a:gd name="T0" fmla="*/ 61 w 65"/>
                <a:gd name="T1" fmla="*/ 32 h 65"/>
                <a:gd name="T2" fmla="*/ 57 w 65"/>
                <a:gd name="T3" fmla="*/ 32 h 65"/>
                <a:gd name="T4" fmla="*/ 50 w 65"/>
                <a:gd name="T5" fmla="*/ 50 h 65"/>
                <a:gd name="T6" fmla="*/ 33 w 65"/>
                <a:gd name="T7" fmla="*/ 57 h 65"/>
                <a:gd name="T8" fmla="*/ 16 w 65"/>
                <a:gd name="T9" fmla="*/ 50 h 65"/>
                <a:gd name="T10" fmla="*/ 8 w 65"/>
                <a:gd name="T11" fmla="*/ 32 h 65"/>
                <a:gd name="T12" fmla="*/ 16 w 65"/>
                <a:gd name="T13" fmla="*/ 15 h 65"/>
                <a:gd name="T14" fmla="*/ 33 w 65"/>
                <a:gd name="T15" fmla="*/ 8 h 65"/>
                <a:gd name="T16" fmla="*/ 50 w 65"/>
                <a:gd name="T17" fmla="*/ 15 h 65"/>
                <a:gd name="T18" fmla="*/ 57 w 65"/>
                <a:gd name="T19" fmla="*/ 32 h 65"/>
                <a:gd name="T20" fmla="*/ 61 w 65"/>
                <a:gd name="T21" fmla="*/ 32 h 65"/>
                <a:gd name="T22" fmla="*/ 65 w 65"/>
                <a:gd name="T23" fmla="*/ 32 h 65"/>
                <a:gd name="T24" fmla="*/ 33 w 65"/>
                <a:gd name="T25" fmla="*/ 0 h 65"/>
                <a:gd name="T26" fmla="*/ 0 w 65"/>
                <a:gd name="T27" fmla="*/ 32 h 65"/>
                <a:gd name="T28" fmla="*/ 33 w 65"/>
                <a:gd name="T29" fmla="*/ 65 h 65"/>
                <a:gd name="T30" fmla="*/ 65 w 65"/>
                <a:gd name="T31" fmla="*/ 32 h 65"/>
                <a:gd name="T32" fmla="*/ 61 w 65"/>
                <a:gd name="T33" fmla="*/ 3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65">
                  <a:moveTo>
                    <a:pt x="61" y="32"/>
                  </a:moveTo>
                  <a:cubicBezTo>
                    <a:pt x="57" y="32"/>
                    <a:pt x="57" y="32"/>
                    <a:pt x="57" y="32"/>
                  </a:cubicBezTo>
                  <a:cubicBezTo>
                    <a:pt x="57" y="39"/>
                    <a:pt x="55" y="45"/>
                    <a:pt x="50" y="50"/>
                  </a:cubicBezTo>
                  <a:cubicBezTo>
                    <a:pt x="46" y="54"/>
                    <a:pt x="40" y="57"/>
                    <a:pt x="33" y="57"/>
                  </a:cubicBezTo>
                  <a:cubicBezTo>
                    <a:pt x="26" y="57"/>
                    <a:pt x="20" y="54"/>
                    <a:pt x="16" y="50"/>
                  </a:cubicBezTo>
                  <a:cubicBezTo>
                    <a:pt x="11" y="45"/>
                    <a:pt x="8" y="39"/>
                    <a:pt x="8" y="32"/>
                  </a:cubicBezTo>
                  <a:cubicBezTo>
                    <a:pt x="8" y="25"/>
                    <a:pt x="11" y="19"/>
                    <a:pt x="16" y="15"/>
                  </a:cubicBezTo>
                  <a:cubicBezTo>
                    <a:pt x="20" y="10"/>
                    <a:pt x="26" y="8"/>
                    <a:pt x="33" y="8"/>
                  </a:cubicBezTo>
                  <a:cubicBezTo>
                    <a:pt x="40" y="8"/>
                    <a:pt x="46" y="10"/>
                    <a:pt x="50" y="15"/>
                  </a:cubicBezTo>
                  <a:cubicBezTo>
                    <a:pt x="55" y="19"/>
                    <a:pt x="57" y="25"/>
                    <a:pt x="57" y="32"/>
                  </a:cubicBezTo>
                  <a:cubicBezTo>
                    <a:pt x="61" y="32"/>
                    <a:pt x="61" y="32"/>
                    <a:pt x="61" y="32"/>
                  </a:cubicBezTo>
                  <a:cubicBezTo>
                    <a:pt x="65" y="32"/>
                    <a:pt x="65" y="32"/>
                    <a:pt x="65" y="32"/>
                  </a:cubicBezTo>
                  <a:cubicBezTo>
                    <a:pt x="65" y="14"/>
                    <a:pt x="51" y="0"/>
                    <a:pt x="33" y="0"/>
                  </a:cubicBezTo>
                  <a:cubicBezTo>
                    <a:pt x="15" y="0"/>
                    <a:pt x="0" y="14"/>
                    <a:pt x="0" y="32"/>
                  </a:cubicBezTo>
                  <a:cubicBezTo>
                    <a:pt x="0" y="50"/>
                    <a:pt x="15" y="65"/>
                    <a:pt x="33" y="65"/>
                  </a:cubicBezTo>
                  <a:cubicBezTo>
                    <a:pt x="51" y="65"/>
                    <a:pt x="65" y="50"/>
                    <a:pt x="65" y="32"/>
                  </a:cubicBezTo>
                  <a:lnTo>
                    <a:pt x="61" y="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Oval 1706">
              <a:extLst>
                <a:ext uri="{FF2B5EF4-FFF2-40B4-BE49-F238E27FC236}">
                  <a16:creationId xmlns:a16="http://schemas.microsoft.com/office/drawing/2014/main" id="{859A8D3F-1010-2A4A-89BD-160A78EF18DF}"/>
                </a:ext>
              </a:extLst>
            </p:cNvPr>
            <p:cNvSpPr>
              <a:spLocks noChangeArrowheads="1"/>
            </p:cNvSpPr>
            <p:nvPr/>
          </p:nvSpPr>
          <p:spPr bwMode="auto">
            <a:xfrm>
              <a:off x="7760344" y="1293006"/>
              <a:ext cx="79506" cy="7950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1707">
              <a:extLst>
                <a:ext uri="{FF2B5EF4-FFF2-40B4-BE49-F238E27FC236}">
                  <a16:creationId xmlns:a16="http://schemas.microsoft.com/office/drawing/2014/main" id="{34A5761C-FEE7-7045-A8BF-5A87134420DF}"/>
                </a:ext>
              </a:extLst>
            </p:cNvPr>
            <p:cNvSpPr>
              <a:spLocks/>
            </p:cNvSpPr>
            <p:nvPr/>
          </p:nvSpPr>
          <p:spPr bwMode="auto">
            <a:xfrm>
              <a:off x="7755215" y="1287876"/>
              <a:ext cx="89764" cy="89764"/>
            </a:xfrm>
            <a:custGeom>
              <a:avLst/>
              <a:gdLst>
                <a:gd name="T0" fmla="*/ 61 w 65"/>
                <a:gd name="T1" fmla="*/ 32 h 65"/>
                <a:gd name="T2" fmla="*/ 57 w 65"/>
                <a:gd name="T3" fmla="*/ 32 h 65"/>
                <a:gd name="T4" fmla="*/ 50 w 65"/>
                <a:gd name="T5" fmla="*/ 50 h 65"/>
                <a:gd name="T6" fmla="*/ 33 w 65"/>
                <a:gd name="T7" fmla="*/ 57 h 65"/>
                <a:gd name="T8" fmla="*/ 16 w 65"/>
                <a:gd name="T9" fmla="*/ 50 h 65"/>
                <a:gd name="T10" fmla="*/ 8 w 65"/>
                <a:gd name="T11" fmla="*/ 32 h 65"/>
                <a:gd name="T12" fmla="*/ 16 w 65"/>
                <a:gd name="T13" fmla="*/ 15 h 65"/>
                <a:gd name="T14" fmla="*/ 33 w 65"/>
                <a:gd name="T15" fmla="*/ 8 h 65"/>
                <a:gd name="T16" fmla="*/ 50 w 65"/>
                <a:gd name="T17" fmla="*/ 15 h 65"/>
                <a:gd name="T18" fmla="*/ 57 w 65"/>
                <a:gd name="T19" fmla="*/ 32 h 65"/>
                <a:gd name="T20" fmla="*/ 61 w 65"/>
                <a:gd name="T21" fmla="*/ 32 h 65"/>
                <a:gd name="T22" fmla="*/ 65 w 65"/>
                <a:gd name="T23" fmla="*/ 32 h 65"/>
                <a:gd name="T24" fmla="*/ 33 w 65"/>
                <a:gd name="T25" fmla="*/ 0 h 65"/>
                <a:gd name="T26" fmla="*/ 0 w 65"/>
                <a:gd name="T27" fmla="*/ 32 h 65"/>
                <a:gd name="T28" fmla="*/ 33 w 65"/>
                <a:gd name="T29" fmla="*/ 65 h 65"/>
                <a:gd name="T30" fmla="*/ 65 w 65"/>
                <a:gd name="T31" fmla="*/ 32 h 65"/>
                <a:gd name="T32" fmla="*/ 61 w 65"/>
                <a:gd name="T33" fmla="*/ 3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65">
                  <a:moveTo>
                    <a:pt x="61" y="32"/>
                  </a:moveTo>
                  <a:cubicBezTo>
                    <a:pt x="57" y="32"/>
                    <a:pt x="57" y="32"/>
                    <a:pt x="57" y="32"/>
                  </a:cubicBezTo>
                  <a:cubicBezTo>
                    <a:pt x="57" y="39"/>
                    <a:pt x="55" y="45"/>
                    <a:pt x="50" y="50"/>
                  </a:cubicBezTo>
                  <a:cubicBezTo>
                    <a:pt x="46" y="54"/>
                    <a:pt x="40" y="57"/>
                    <a:pt x="33" y="57"/>
                  </a:cubicBezTo>
                  <a:cubicBezTo>
                    <a:pt x="26" y="57"/>
                    <a:pt x="20" y="54"/>
                    <a:pt x="16" y="50"/>
                  </a:cubicBezTo>
                  <a:cubicBezTo>
                    <a:pt x="11" y="45"/>
                    <a:pt x="8" y="39"/>
                    <a:pt x="8" y="32"/>
                  </a:cubicBezTo>
                  <a:cubicBezTo>
                    <a:pt x="8" y="26"/>
                    <a:pt x="11" y="20"/>
                    <a:pt x="16" y="15"/>
                  </a:cubicBezTo>
                  <a:cubicBezTo>
                    <a:pt x="20" y="11"/>
                    <a:pt x="26" y="8"/>
                    <a:pt x="33" y="8"/>
                  </a:cubicBezTo>
                  <a:cubicBezTo>
                    <a:pt x="40" y="8"/>
                    <a:pt x="46" y="11"/>
                    <a:pt x="50" y="15"/>
                  </a:cubicBezTo>
                  <a:cubicBezTo>
                    <a:pt x="55" y="20"/>
                    <a:pt x="57" y="26"/>
                    <a:pt x="57" y="32"/>
                  </a:cubicBezTo>
                  <a:cubicBezTo>
                    <a:pt x="61" y="32"/>
                    <a:pt x="61" y="32"/>
                    <a:pt x="61" y="32"/>
                  </a:cubicBezTo>
                  <a:cubicBezTo>
                    <a:pt x="65" y="32"/>
                    <a:pt x="65" y="32"/>
                    <a:pt x="65" y="32"/>
                  </a:cubicBezTo>
                  <a:cubicBezTo>
                    <a:pt x="65" y="14"/>
                    <a:pt x="51" y="0"/>
                    <a:pt x="33" y="0"/>
                  </a:cubicBezTo>
                  <a:cubicBezTo>
                    <a:pt x="15" y="0"/>
                    <a:pt x="0" y="14"/>
                    <a:pt x="0" y="32"/>
                  </a:cubicBezTo>
                  <a:cubicBezTo>
                    <a:pt x="0" y="50"/>
                    <a:pt x="15" y="65"/>
                    <a:pt x="33" y="65"/>
                  </a:cubicBezTo>
                  <a:cubicBezTo>
                    <a:pt x="51" y="65"/>
                    <a:pt x="65" y="50"/>
                    <a:pt x="65" y="32"/>
                  </a:cubicBezTo>
                  <a:lnTo>
                    <a:pt x="61" y="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Oval 1708">
              <a:extLst>
                <a:ext uri="{FF2B5EF4-FFF2-40B4-BE49-F238E27FC236}">
                  <a16:creationId xmlns:a16="http://schemas.microsoft.com/office/drawing/2014/main" id="{510DDCAA-F94F-5448-BA23-E0F59842D928}"/>
                </a:ext>
              </a:extLst>
            </p:cNvPr>
            <p:cNvSpPr>
              <a:spLocks noChangeArrowheads="1"/>
            </p:cNvSpPr>
            <p:nvPr/>
          </p:nvSpPr>
          <p:spPr bwMode="auto">
            <a:xfrm>
              <a:off x="7650064" y="1452016"/>
              <a:ext cx="79506" cy="7950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1709">
              <a:extLst>
                <a:ext uri="{FF2B5EF4-FFF2-40B4-BE49-F238E27FC236}">
                  <a16:creationId xmlns:a16="http://schemas.microsoft.com/office/drawing/2014/main" id="{37869149-E107-FE4B-B841-D1E1539E4465}"/>
                </a:ext>
              </a:extLst>
            </p:cNvPr>
            <p:cNvSpPr>
              <a:spLocks/>
            </p:cNvSpPr>
            <p:nvPr/>
          </p:nvSpPr>
          <p:spPr bwMode="auto">
            <a:xfrm>
              <a:off x="7642369" y="1446886"/>
              <a:ext cx="92328" cy="89764"/>
            </a:xfrm>
            <a:custGeom>
              <a:avLst/>
              <a:gdLst>
                <a:gd name="T0" fmla="*/ 61 w 65"/>
                <a:gd name="T1" fmla="*/ 32 h 65"/>
                <a:gd name="T2" fmla="*/ 57 w 65"/>
                <a:gd name="T3" fmla="*/ 32 h 65"/>
                <a:gd name="T4" fmla="*/ 50 w 65"/>
                <a:gd name="T5" fmla="*/ 50 h 65"/>
                <a:gd name="T6" fmla="*/ 32 w 65"/>
                <a:gd name="T7" fmla="*/ 57 h 65"/>
                <a:gd name="T8" fmla="*/ 15 w 65"/>
                <a:gd name="T9" fmla="*/ 50 h 65"/>
                <a:gd name="T10" fmla="*/ 8 w 65"/>
                <a:gd name="T11" fmla="*/ 32 h 65"/>
                <a:gd name="T12" fmla="*/ 15 w 65"/>
                <a:gd name="T13" fmla="*/ 15 h 65"/>
                <a:gd name="T14" fmla="*/ 32 w 65"/>
                <a:gd name="T15" fmla="*/ 8 h 65"/>
                <a:gd name="T16" fmla="*/ 50 w 65"/>
                <a:gd name="T17" fmla="*/ 15 h 65"/>
                <a:gd name="T18" fmla="*/ 57 w 65"/>
                <a:gd name="T19" fmla="*/ 32 h 65"/>
                <a:gd name="T20" fmla="*/ 61 w 65"/>
                <a:gd name="T21" fmla="*/ 32 h 65"/>
                <a:gd name="T22" fmla="*/ 65 w 65"/>
                <a:gd name="T23" fmla="*/ 32 h 65"/>
                <a:gd name="T24" fmla="*/ 32 w 65"/>
                <a:gd name="T25" fmla="*/ 0 h 65"/>
                <a:gd name="T26" fmla="*/ 0 w 65"/>
                <a:gd name="T27" fmla="*/ 32 h 65"/>
                <a:gd name="T28" fmla="*/ 32 w 65"/>
                <a:gd name="T29" fmla="*/ 65 h 65"/>
                <a:gd name="T30" fmla="*/ 65 w 65"/>
                <a:gd name="T31" fmla="*/ 32 h 65"/>
                <a:gd name="T32" fmla="*/ 61 w 65"/>
                <a:gd name="T33" fmla="*/ 3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65">
                  <a:moveTo>
                    <a:pt x="61" y="32"/>
                  </a:moveTo>
                  <a:cubicBezTo>
                    <a:pt x="57" y="32"/>
                    <a:pt x="57" y="32"/>
                    <a:pt x="57" y="32"/>
                  </a:cubicBezTo>
                  <a:cubicBezTo>
                    <a:pt x="57" y="39"/>
                    <a:pt x="54" y="45"/>
                    <a:pt x="50" y="50"/>
                  </a:cubicBezTo>
                  <a:cubicBezTo>
                    <a:pt x="45" y="54"/>
                    <a:pt x="39" y="57"/>
                    <a:pt x="32" y="57"/>
                  </a:cubicBezTo>
                  <a:cubicBezTo>
                    <a:pt x="26" y="57"/>
                    <a:pt x="19" y="54"/>
                    <a:pt x="15" y="50"/>
                  </a:cubicBezTo>
                  <a:cubicBezTo>
                    <a:pt x="11" y="45"/>
                    <a:pt x="8" y="39"/>
                    <a:pt x="8" y="32"/>
                  </a:cubicBezTo>
                  <a:cubicBezTo>
                    <a:pt x="8" y="26"/>
                    <a:pt x="11" y="20"/>
                    <a:pt x="15" y="15"/>
                  </a:cubicBezTo>
                  <a:cubicBezTo>
                    <a:pt x="19" y="11"/>
                    <a:pt x="26" y="8"/>
                    <a:pt x="32" y="8"/>
                  </a:cubicBezTo>
                  <a:cubicBezTo>
                    <a:pt x="39" y="8"/>
                    <a:pt x="45" y="11"/>
                    <a:pt x="50" y="15"/>
                  </a:cubicBezTo>
                  <a:cubicBezTo>
                    <a:pt x="54" y="20"/>
                    <a:pt x="57" y="26"/>
                    <a:pt x="57" y="32"/>
                  </a:cubicBezTo>
                  <a:cubicBezTo>
                    <a:pt x="61" y="32"/>
                    <a:pt x="61" y="32"/>
                    <a:pt x="61" y="32"/>
                  </a:cubicBezTo>
                  <a:cubicBezTo>
                    <a:pt x="65" y="32"/>
                    <a:pt x="65" y="32"/>
                    <a:pt x="65" y="32"/>
                  </a:cubicBezTo>
                  <a:cubicBezTo>
                    <a:pt x="65" y="14"/>
                    <a:pt x="50" y="0"/>
                    <a:pt x="32" y="0"/>
                  </a:cubicBezTo>
                  <a:cubicBezTo>
                    <a:pt x="14" y="0"/>
                    <a:pt x="0" y="14"/>
                    <a:pt x="0" y="32"/>
                  </a:cubicBezTo>
                  <a:cubicBezTo>
                    <a:pt x="0" y="50"/>
                    <a:pt x="14" y="65"/>
                    <a:pt x="32" y="65"/>
                  </a:cubicBezTo>
                  <a:cubicBezTo>
                    <a:pt x="50" y="65"/>
                    <a:pt x="65" y="50"/>
                    <a:pt x="65" y="32"/>
                  </a:cubicBezTo>
                  <a:lnTo>
                    <a:pt x="61" y="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1" name="Group 290">
            <a:extLst>
              <a:ext uri="{FF2B5EF4-FFF2-40B4-BE49-F238E27FC236}">
                <a16:creationId xmlns:a16="http://schemas.microsoft.com/office/drawing/2014/main" id="{B14081AC-0744-544A-A363-3941F0FE2115}"/>
              </a:ext>
            </a:extLst>
          </p:cNvPr>
          <p:cNvGrpSpPr/>
          <p:nvPr/>
        </p:nvGrpSpPr>
        <p:grpSpPr>
          <a:xfrm>
            <a:off x="4042907" y="784142"/>
            <a:ext cx="434434" cy="357558"/>
            <a:chOff x="7829603" y="724556"/>
            <a:chExt cx="871057" cy="716918"/>
          </a:xfrm>
          <a:solidFill>
            <a:srgbClr val="0D2736"/>
          </a:solidFill>
        </p:grpSpPr>
        <p:sp>
          <p:nvSpPr>
            <p:cNvPr id="292" name="Rectangle 1955">
              <a:extLst>
                <a:ext uri="{FF2B5EF4-FFF2-40B4-BE49-F238E27FC236}">
                  <a16:creationId xmlns:a16="http://schemas.microsoft.com/office/drawing/2014/main" id="{48C84546-6350-6D4B-9244-5514574F19CE}"/>
                </a:ext>
              </a:extLst>
            </p:cNvPr>
            <p:cNvSpPr>
              <a:spLocks noChangeArrowheads="1"/>
            </p:cNvSpPr>
            <p:nvPr/>
          </p:nvSpPr>
          <p:spPr bwMode="auto">
            <a:xfrm>
              <a:off x="7843943" y="885861"/>
              <a:ext cx="777856" cy="534104"/>
            </a:xfrm>
            <a:prstGeom prst="rect">
              <a:avLst/>
            </a:prstGeom>
            <a:solidFill>
              <a:schemeClr val="bg2">
                <a:lumMod val="10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panose="020F0502020204030204"/>
              </a:endParaRPr>
            </a:p>
          </p:txBody>
        </p:sp>
        <p:sp>
          <p:nvSpPr>
            <p:cNvPr id="293" name="Rectangle 1957">
              <a:extLst>
                <a:ext uri="{FF2B5EF4-FFF2-40B4-BE49-F238E27FC236}">
                  <a16:creationId xmlns:a16="http://schemas.microsoft.com/office/drawing/2014/main" id="{B90F8E75-AF10-F94B-B2B7-BBBD076C4FFF}"/>
                </a:ext>
              </a:extLst>
            </p:cNvPr>
            <p:cNvSpPr>
              <a:spLocks noChangeArrowheads="1"/>
            </p:cNvSpPr>
            <p:nvPr/>
          </p:nvSpPr>
          <p:spPr bwMode="auto">
            <a:xfrm>
              <a:off x="7829603" y="824924"/>
              <a:ext cx="806532" cy="555611"/>
            </a:xfrm>
            <a:prstGeom prst="rect">
              <a:avLst/>
            </a:prstGeom>
            <a:grpFill/>
            <a:ln w="10795">
              <a:solidFill>
                <a:schemeClr val="bg1"/>
              </a:solidFill>
              <a:round/>
              <a:headEnd/>
              <a:tailEnd/>
            </a:ln>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panose="020F0502020204030204"/>
              </a:endParaRPr>
            </a:p>
          </p:txBody>
        </p:sp>
        <p:sp>
          <p:nvSpPr>
            <p:cNvPr id="294" name="Rectangle 1959">
              <a:extLst>
                <a:ext uri="{FF2B5EF4-FFF2-40B4-BE49-F238E27FC236}">
                  <a16:creationId xmlns:a16="http://schemas.microsoft.com/office/drawing/2014/main" id="{430FEF27-03AB-A34A-9452-1C80D1AEAFAB}"/>
                </a:ext>
              </a:extLst>
            </p:cNvPr>
            <p:cNvSpPr>
              <a:spLocks noChangeArrowheads="1"/>
            </p:cNvSpPr>
            <p:nvPr/>
          </p:nvSpPr>
          <p:spPr bwMode="auto">
            <a:xfrm>
              <a:off x="7829603" y="824924"/>
              <a:ext cx="806532" cy="46601"/>
            </a:xfrm>
            <a:prstGeom prst="rect">
              <a:avLst/>
            </a:prstGeom>
            <a:grpFill/>
            <a:ln w="10795">
              <a:solidFill>
                <a:schemeClr val="bg1"/>
              </a:solidFill>
              <a:round/>
              <a:headEnd/>
              <a:tailEnd/>
            </a:ln>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panose="020F0502020204030204"/>
              </a:endParaRPr>
            </a:p>
          </p:txBody>
        </p:sp>
        <p:sp>
          <p:nvSpPr>
            <p:cNvPr id="295" name="Rectangle 1961">
              <a:extLst>
                <a:ext uri="{FF2B5EF4-FFF2-40B4-BE49-F238E27FC236}">
                  <a16:creationId xmlns:a16="http://schemas.microsoft.com/office/drawing/2014/main" id="{38723AD5-6AA4-A948-82DF-F089A502B971}"/>
                </a:ext>
              </a:extLst>
            </p:cNvPr>
            <p:cNvSpPr>
              <a:spLocks noChangeArrowheads="1"/>
            </p:cNvSpPr>
            <p:nvPr/>
          </p:nvSpPr>
          <p:spPr bwMode="auto">
            <a:xfrm>
              <a:off x="7933558" y="979061"/>
              <a:ext cx="182816" cy="125462"/>
            </a:xfrm>
            <a:prstGeom prst="rect">
              <a:avLst/>
            </a:prstGeom>
            <a:grpFill/>
            <a:ln w="10795">
              <a:solidFill>
                <a:schemeClr val="bg1"/>
              </a:solidFill>
              <a:round/>
              <a:headEnd/>
              <a:tailEnd/>
            </a:ln>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panose="020F0502020204030204"/>
              </a:endParaRPr>
            </a:p>
          </p:txBody>
        </p:sp>
        <p:sp>
          <p:nvSpPr>
            <p:cNvPr id="296" name="Rectangle 1963">
              <a:extLst>
                <a:ext uri="{FF2B5EF4-FFF2-40B4-BE49-F238E27FC236}">
                  <a16:creationId xmlns:a16="http://schemas.microsoft.com/office/drawing/2014/main" id="{1B558940-F593-124A-9C41-39153BA8535E}"/>
                </a:ext>
              </a:extLst>
            </p:cNvPr>
            <p:cNvSpPr>
              <a:spLocks noChangeArrowheads="1"/>
            </p:cNvSpPr>
            <p:nvPr/>
          </p:nvSpPr>
          <p:spPr bwMode="auto">
            <a:xfrm>
              <a:off x="7933558" y="1169044"/>
              <a:ext cx="182816" cy="125462"/>
            </a:xfrm>
            <a:prstGeom prst="rect">
              <a:avLst/>
            </a:prstGeom>
            <a:grpFill/>
            <a:ln w="10795">
              <a:solidFill>
                <a:schemeClr val="bg1"/>
              </a:solidFill>
              <a:round/>
              <a:headEnd/>
              <a:tailEnd/>
            </a:ln>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panose="020F0502020204030204"/>
              </a:endParaRPr>
            </a:p>
          </p:txBody>
        </p:sp>
        <p:sp>
          <p:nvSpPr>
            <p:cNvPr id="297" name="Rectangle 1965">
              <a:extLst>
                <a:ext uri="{FF2B5EF4-FFF2-40B4-BE49-F238E27FC236}">
                  <a16:creationId xmlns:a16="http://schemas.microsoft.com/office/drawing/2014/main" id="{DA1AC7B3-3202-2D45-BD94-7BE2592C54C1}"/>
                </a:ext>
              </a:extLst>
            </p:cNvPr>
            <p:cNvSpPr>
              <a:spLocks noChangeArrowheads="1"/>
            </p:cNvSpPr>
            <p:nvPr/>
          </p:nvSpPr>
          <p:spPr bwMode="auto">
            <a:xfrm>
              <a:off x="8205986" y="979061"/>
              <a:ext cx="182816" cy="125462"/>
            </a:xfrm>
            <a:prstGeom prst="rect">
              <a:avLst/>
            </a:prstGeom>
            <a:grpFill/>
            <a:ln w="10795">
              <a:solidFill>
                <a:schemeClr val="bg1"/>
              </a:solidFill>
              <a:round/>
              <a:headEnd/>
              <a:tailEnd/>
            </a:ln>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panose="020F0502020204030204"/>
              </a:endParaRPr>
            </a:p>
          </p:txBody>
        </p:sp>
        <p:sp>
          <p:nvSpPr>
            <p:cNvPr id="298" name="Rectangle 1967">
              <a:extLst>
                <a:ext uri="{FF2B5EF4-FFF2-40B4-BE49-F238E27FC236}">
                  <a16:creationId xmlns:a16="http://schemas.microsoft.com/office/drawing/2014/main" id="{26719F07-3806-C14D-B53E-55BC5DCFC4B5}"/>
                </a:ext>
              </a:extLst>
            </p:cNvPr>
            <p:cNvSpPr>
              <a:spLocks noChangeArrowheads="1"/>
            </p:cNvSpPr>
            <p:nvPr/>
          </p:nvSpPr>
          <p:spPr bwMode="auto">
            <a:xfrm>
              <a:off x="8205986" y="1169044"/>
              <a:ext cx="182816" cy="125462"/>
            </a:xfrm>
            <a:prstGeom prst="rect">
              <a:avLst/>
            </a:prstGeom>
            <a:grpFill/>
            <a:ln w="10795">
              <a:solidFill>
                <a:schemeClr val="bg1"/>
              </a:solidFill>
              <a:round/>
              <a:headEnd/>
              <a:tailEnd/>
            </a:ln>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panose="020F0502020204030204"/>
              </a:endParaRPr>
            </a:p>
          </p:txBody>
        </p:sp>
        <p:sp>
          <p:nvSpPr>
            <p:cNvPr id="299" name="Freeform 1969">
              <a:extLst>
                <a:ext uri="{FF2B5EF4-FFF2-40B4-BE49-F238E27FC236}">
                  <a16:creationId xmlns:a16="http://schemas.microsoft.com/office/drawing/2014/main" id="{A4868999-294C-6F4D-91D7-66B3833A7049}"/>
                </a:ext>
              </a:extLst>
            </p:cNvPr>
            <p:cNvSpPr>
              <a:spLocks/>
            </p:cNvSpPr>
            <p:nvPr/>
          </p:nvSpPr>
          <p:spPr bwMode="auto">
            <a:xfrm>
              <a:off x="7933558" y="936045"/>
              <a:ext cx="179229" cy="0"/>
            </a:xfrm>
            <a:custGeom>
              <a:avLst/>
              <a:gdLst>
                <a:gd name="T0" fmla="*/ 0 w 50"/>
                <a:gd name="T1" fmla="*/ 50 w 50"/>
                <a:gd name="T2" fmla="*/ 0 w 50"/>
              </a:gdLst>
              <a:ahLst/>
              <a:cxnLst>
                <a:cxn ang="0">
                  <a:pos x="T0" y="0"/>
                </a:cxn>
                <a:cxn ang="0">
                  <a:pos x="T1" y="0"/>
                </a:cxn>
                <a:cxn ang="0">
                  <a:pos x="T2" y="0"/>
                </a:cxn>
              </a:cxnLst>
              <a:rect l="0" t="0" r="r" b="b"/>
              <a:pathLst>
                <a:path w="50">
                  <a:moveTo>
                    <a:pt x="0" y="0"/>
                  </a:moveTo>
                  <a:lnTo>
                    <a:pt x="50" y="0"/>
                  </a:lnTo>
                  <a:lnTo>
                    <a:pt x="0" y="0"/>
                  </a:ln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panose="020F0502020204030204"/>
              </a:endParaRPr>
            </a:p>
          </p:txBody>
        </p:sp>
        <p:sp>
          <p:nvSpPr>
            <p:cNvPr id="300" name="Line 1970">
              <a:extLst>
                <a:ext uri="{FF2B5EF4-FFF2-40B4-BE49-F238E27FC236}">
                  <a16:creationId xmlns:a16="http://schemas.microsoft.com/office/drawing/2014/main" id="{0A74AB8A-4582-484A-87D1-0A506A2CD384}"/>
                </a:ext>
              </a:extLst>
            </p:cNvPr>
            <p:cNvSpPr>
              <a:spLocks noChangeShapeType="1"/>
            </p:cNvSpPr>
            <p:nvPr/>
          </p:nvSpPr>
          <p:spPr bwMode="auto">
            <a:xfrm>
              <a:off x="7933558" y="936045"/>
              <a:ext cx="179229" cy="0"/>
            </a:xfrm>
            <a:prstGeom prst="line">
              <a:avLst/>
            </a:pr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panose="020F0502020204030204"/>
              </a:endParaRPr>
            </a:p>
          </p:txBody>
        </p:sp>
        <p:sp>
          <p:nvSpPr>
            <p:cNvPr id="301" name="Freeform 1971">
              <a:extLst>
                <a:ext uri="{FF2B5EF4-FFF2-40B4-BE49-F238E27FC236}">
                  <a16:creationId xmlns:a16="http://schemas.microsoft.com/office/drawing/2014/main" id="{19651C37-7383-6A4D-8E4A-C5BC192641D6}"/>
                </a:ext>
              </a:extLst>
            </p:cNvPr>
            <p:cNvSpPr>
              <a:spLocks/>
            </p:cNvSpPr>
            <p:nvPr/>
          </p:nvSpPr>
          <p:spPr bwMode="auto">
            <a:xfrm>
              <a:off x="7926389" y="928876"/>
              <a:ext cx="193567" cy="14338"/>
            </a:xfrm>
            <a:custGeom>
              <a:avLst/>
              <a:gdLst>
                <a:gd name="T0" fmla="*/ 4 w 99"/>
                <a:gd name="T1" fmla="*/ 8 h 8"/>
                <a:gd name="T2" fmla="*/ 95 w 99"/>
                <a:gd name="T3" fmla="*/ 8 h 8"/>
                <a:gd name="T4" fmla="*/ 99 w 99"/>
                <a:gd name="T5" fmla="*/ 4 h 8"/>
                <a:gd name="T6" fmla="*/ 95 w 99"/>
                <a:gd name="T7" fmla="*/ 0 h 8"/>
                <a:gd name="T8" fmla="*/ 4 w 99"/>
                <a:gd name="T9" fmla="*/ 0 h 8"/>
                <a:gd name="T10" fmla="*/ 0 w 99"/>
                <a:gd name="T11" fmla="*/ 4 h 8"/>
                <a:gd name="T12" fmla="*/ 4 w 9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99" h="8">
                  <a:moveTo>
                    <a:pt x="4" y="8"/>
                  </a:moveTo>
                  <a:cubicBezTo>
                    <a:pt x="95" y="8"/>
                    <a:pt x="95" y="8"/>
                    <a:pt x="95" y="8"/>
                  </a:cubicBezTo>
                  <a:cubicBezTo>
                    <a:pt x="98" y="8"/>
                    <a:pt x="99" y="6"/>
                    <a:pt x="99" y="4"/>
                  </a:cubicBezTo>
                  <a:cubicBezTo>
                    <a:pt x="99" y="2"/>
                    <a:pt x="98" y="0"/>
                    <a:pt x="95" y="0"/>
                  </a:cubicBezTo>
                  <a:cubicBezTo>
                    <a:pt x="4" y="0"/>
                    <a:pt x="4" y="0"/>
                    <a:pt x="4" y="0"/>
                  </a:cubicBezTo>
                  <a:cubicBezTo>
                    <a:pt x="2" y="0"/>
                    <a:pt x="0" y="2"/>
                    <a:pt x="0" y="4"/>
                  </a:cubicBezTo>
                  <a:cubicBezTo>
                    <a:pt x="0" y="6"/>
                    <a:pt x="2" y="8"/>
                    <a:pt x="4" y="8"/>
                  </a:cubicBezTo>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panose="020F0502020204030204"/>
              </a:endParaRPr>
            </a:p>
          </p:txBody>
        </p:sp>
        <p:sp>
          <p:nvSpPr>
            <p:cNvPr id="302" name="Freeform 1972">
              <a:extLst>
                <a:ext uri="{FF2B5EF4-FFF2-40B4-BE49-F238E27FC236}">
                  <a16:creationId xmlns:a16="http://schemas.microsoft.com/office/drawing/2014/main" id="{E8F1A5B1-5045-2F41-AD71-DF8B7E8F1C3F}"/>
                </a:ext>
              </a:extLst>
            </p:cNvPr>
            <p:cNvSpPr>
              <a:spLocks/>
            </p:cNvSpPr>
            <p:nvPr/>
          </p:nvSpPr>
          <p:spPr bwMode="auto">
            <a:xfrm>
              <a:off x="8205986" y="936045"/>
              <a:ext cx="179229" cy="0"/>
            </a:xfrm>
            <a:custGeom>
              <a:avLst/>
              <a:gdLst>
                <a:gd name="T0" fmla="*/ 0 w 50"/>
                <a:gd name="T1" fmla="*/ 50 w 50"/>
                <a:gd name="T2" fmla="*/ 0 w 50"/>
              </a:gdLst>
              <a:ahLst/>
              <a:cxnLst>
                <a:cxn ang="0">
                  <a:pos x="T0" y="0"/>
                </a:cxn>
                <a:cxn ang="0">
                  <a:pos x="T1" y="0"/>
                </a:cxn>
                <a:cxn ang="0">
                  <a:pos x="T2" y="0"/>
                </a:cxn>
              </a:cxnLst>
              <a:rect l="0" t="0" r="r" b="b"/>
              <a:pathLst>
                <a:path w="50">
                  <a:moveTo>
                    <a:pt x="0" y="0"/>
                  </a:moveTo>
                  <a:lnTo>
                    <a:pt x="50" y="0"/>
                  </a:lnTo>
                  <a:lnTo>
                    <a:pt x="0" y="0"/>
                  </a:ln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panose="020F0502020204030204"/>
              </a:endParaRPr>
            </a:p>
          </p:txBody>
        </p:sp>
        <p:sp>
          <p:nvSpPr>
            <p:cNvPr id="303" name="Line 1973">
              <a:extLst>
                <a:ext uri="{FF2B5EF4-FFF2-40B4-BE49-F238E27FC236}">
                  <a16:creationId xmlns:a16="http://schemas.microsoft.com/office/drawing/2014/main" id="{248D6F44-21B2-AB45-BAEE-F75655BD02CF}"/>
                </a:ext>
              </a:extLst>
            </p:cNvPr>
            <p:cNvSpPr>
              <a:spLocks noChangeShapeType="1"/>
            </p:cNvSpPr>
            <p:nvPr/>
          </p:nvSpPr>
          <p:spPr bwMode="auto">
            <a:xfrm>
              <a:off x="8205986" y="936045"/>
              <a:ext cx="179229" cy="0"/>
            </a:xfrm>
            <a:prstGeom prst="line">
              <a:avLst/>
            </a:pr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panose="020F0502020204030204"/>
              </a:endParaRPr>
            </a:p>
          </p:txBody>
        </p:sp>
        <p:sp>
          <p:nvSpPr>
            <p:cNvPr id="304" name="Freeform 1974">
              <a:extLst>
                <a:ext uri="{FF2B5EF4-FFF2-40B4-BE49-F238E27FC236}">
                  <a16:creationId xmlns:a16="http://schemas.microsoft.com/office/drawing/2014/main" id="{C242283F-4A24-B64A-9190-D53C3E5EA41E}"/>
                </a:ext>
              </a:extLst>
            </p:cNvPr>
            <p:cNvSpPr>
              <a:spLocks/>
            </p:cNvSpPr>
            <p:nvPr/>
          </p:nvSpPr>
          <p:spPr bwMode="auto">
            <a:xfrm>
              <a:off x="8198817" y="928876"/>
              <a:ext cx="193567" cy="14338"/>
            </a:xfrm>
            <a:custGeom>
              <a:avLst/>
              <a:gdLst>
                <a:gd name="T0" fmla="*/ 4 w 100"/>
                <a:gd name="T1" fmla="*/ 8 h 8"/>
                <a:gd name="T2" fmla="*/ 96 w 100"/>
                <a:gd name="T3" fmla="*/ 8 h 8"/>
                <a:gd name="T4" fmla="*/ 100 w 100"/>
                <a:gd name="T5" fmla="*/ 4 h 8"/>
                <a:gd name="T6" fmla="*/ 96 w 100"/>
                <a:gd name="T7" fmla="*/ 0 h 8"/>
                <a:gd name="T8" fmla="*/ 4 w 100"/>
                <a:gd name="T9" fmla="*/ 0 h 8"/>
                <a:gd name="T10" fmla="*/ 0 w 100"/>
                <a:gd name="T11" fmla="*/ 4 h 8"/>
                <a:gd name="T12" fmla="*/ 4 w 100"/>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00" h="8">
                  <a:moveTo>
                    <a:pt x="4" y="8"/>
                  </a:moveTo>
                  <a:cubicBezTo>
                    <a:pt x="96" y="8"/>
                    <a:pt x="96" y="8"/>
                    <a:pt x="96" y="8"/>
                  </a:cubicBezTo>
                  <a:cubicBezTo>
                    <a:pt x="98" y="8"/>
                    <a:pt x="100" y="6"/>
                    <a:pt x="100" y="4"/>
                  </a:cubicBezTo>
                  <a:cubicBezTo>
                    <a:pt x="100" y="2"/>
                    <a:pt x="98" y="0"/>
                    <a:pt x="96" y="0"/>
                  </a:cubicBezTo>
                  <a:cubicBezTo>
                    <a:pt x="4" y="0"/>
                    <a:pt x="4" y="0"/>
                    <a:pt x="4" y="0"/>
                  </a:cubicBezTo>
                  <a:cubicBezTo>
                    <a:pt x="2" y="0"/>
                    <a:pt x="0" y="2"/>
                    <a:pt x="0" y="4"/>
                  </a:cubicBezTo>
                  <a:cubicBezTo>
                    <a:pt x="0" y="6"/>
                    <a:pt x="2" y="8"/>
                    <a:pt x="4" y="8"/>
                  </a:cubicBezTo>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panose="020F0502020204030204"/>
              </a:endParaRPr>
            </a:p>
          </p:txBody>
        </p:sp>
        <p:sp>
          <p:nvSpPr>
            <p:cNvPr id="305" name="Oval 3357">
              <a:extLst>
                <a:ext uri="{FF2B5EF4-FFF2-40B4-BE49-F238E27FC236}">
                  <a16:creationId xmlns:a16="http://schemas.microsoft.com/office/drawing/2014/main" id="{74D539DD-DD54-AF4D-9D73-BF674D717F4B}"/>
                </a:ext>
              </a:extLst>
            </p:cNvPr>
            <p:cNvSpPr>
              <a:spLocks noChangeArrowheads="1"/>
            </p:cNvSpPr>
            <p:nvPr/>
          </p:nvSpPr>
          <p:spPr bwMode="auto">
            <a:xfrm>
              <a:off x="7926389" y="896616"/>
              <a:ext cx="132631" cy="132631"/>
            </a:xfrm>
            <a:prstGeom prst="ellipse">
              <a:avLst/>
            </a:pr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panose="020F0502020204030204"/>
              </a:endParaRPr>
            </a:p>
          </p:txBody>
        </p:sp>
        <p:sp>
          <p:nvSpPr>
            <p:cNvPr id="306" name="Oval 3360">
              <a:extLst>
                <a:ext uri="{FF2B5EF4-FFF2-40B4-BE49-F238E27FC236}">
                  <a16:creationId xmlns:a16="http://schemas.microsoft.com/office/drawing/2014/main" id="{09340B34-F5C7-D046-8844-950F46CB8111}"/>
                </a:ext>
              </a:extLst>
            </p:cNvPr>
            <p:cNvSpPr>
              <a:spLocks noChangeArrowheads="1"/>
            </p:cNvSpPr>
            <p:nvPr/>
          </p:nvSpPr>
          <p:spPr bwMode="auto">
            <a:xfrm>
              <a:off x="7926389" y="896616"/>
              <a:ext cx="132631" cy="132631"/>
            </a:xfrm>
            <a:prstGeom prst="ellipse">
              <a:avLst/>
            </a:prstGeom>
            <a:grpFill/>
            <a:ln w="15875">
              <a:solidFill>
                <a:schemeClr val="bg1"/>
              </a:solidFill>
              <a:round/>
              <a:headEnd/>
              <a:tailEnd/>
            </a:ln>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panose="020F0502020204030204"/>
              </a:endParaRPr>
            </a:p>
          </p:txBody>
        </p:sp>
        <p:sp>
          <p:nvSpPr>
            <p:cNvPr id="307" name="Freeform 3362">
              <a:extLst>
                <a:ext uri="{FF2B5EF4-FFF2-40B4-BE49-F238E27FC236}">
                  <a16:creationId xmlns:a16="http://schemas.microsoft.com/office/drawing/2014/main" id="{3D3A669C-C619-7E45-9AF9-E69E6F69DDD7}"/>
                </a:ext>
              </a:extLst>
            </p:cNvPr>
            <p:cNvSpPr>
              <a:spLocks/>
            </p:cNvSpPr>
            <p:nvPr/>
          </p:nvSpPr>
          <p:spPr bwMode="auto">
            <a:xfrm>
              <a:off x="7980156" y="724556"/>
              <a:ext cx="505428" cy="254506"/>
            </a:xfrm>
            <a:custGeom>
              <a:avLst/>
              <a:gdLst>
                <a:gd name="T0" fmla="*/ 259 w 260"/>
                <a:gd name="T1" fmla="*/ 5 h 131"/>
                <a:gd name="T2" fmla="*/ 255 w 260"/>
                <a:gd name="T3" fmla="*/ 14 h 131"/>
                <a:gd name="T4" fmla="*/ 9 w 260"/>
                <a:gd name="T5" fmla="*/ 130 h 131"/>
                <a:gd name="T6" fmla="*/ 1 w 260"/>
                <a:gd name="T7" fmla="*/ 127 h 131"/>
                <a:gd name="T8" fmla="*/ 4 w 260"/>
                <a:gd name="T9" fmla="*/ 119 h 131"/>
                <a:gd name="T10" fmla="*/ 250 w 260"/>
                <a:gd name="T11" fmla="*/ 2 h 131"/>
                <a:gd name="T12" fmla="*/ 259 w 260"/>
                <a:gd name="T13" fmla="*/ 5 h 131"/>
              </a:gdLst>
              <a:ahLst/>
              <a:cxnLst>
                <a:cxn ang="0">
                  <a:pos x="T0" y="T1"/>
                </a:cxn>
                <a:cxn ang="0">
                  <a:pos x="T2" y="T3"/>
                </a:cxn>
                <a:cxn ang="0">
                  <a:pos x="T4" y="T5"/>
                </a:cxn>
                <a:cxn ang="0">
                  <a:pos x="T6" y="T7"/>
                </a:cxn>
                <a:cxn ang="0">
                  <a:pos x="T8" y="T9"/>
                </a:cxn>
                <a:cxn ang="0">
                  <a:pos x="T10" y="T11"/>
                </a:cxn>
                <a:cxn ang="0">
                  <a:pos x="T12" y="T13"/>
                </a:cxn>
              </a:cxnLst>
              <a:rect l="0" t="0" r="r" b="b"/>
              <a:pathLst>
                <a:path w="260" h="131">
                  <a:moveTo>
                    <a:pt x="259" y="5"/>
                  </a:moveTo>
                  <a:cubicBezTo>
                    <a:pt x="260" y="8"/>
                    <a:pt x="259" y="12"/>
                    <a:pt x="255" y="14"/>
                  </a:cubicBezTo>
                  <a:cubicBezTo>
                    <a:pt x="9" y="130"/>
                    <a:pt x="9" y="130"/>
                    <a:pt x="9" y="130"/>
                  </a:cubicBezTo>
                  <a:cubicBezTo>
                    <a:pt x="6" y="131"/>
                    <a:pt x="3" y="130"/>
                    <a:pt x="1" y="127"/>
                  </a:cubicBezTo>
                  <a:cubicBezTo>
                    <a:pt x="0" y="124"/>
                    <a:pt x="1" y="120"/>
                    <a:pt x="4" y="119"/>
                  </a:cubicBezTo>
                  <a:cubicBezTo>
                    <a:pt x="250" y="2"/>
                    <a:pt x="250" y="2"/>
                    <a:pt x="250" y="2"/>
                  </a:cubicBezTo>
                  <a:cubicBezTo>
                    <a:pt x="253" y="0"/>
                    <a:pt x="257" y="2"/>
                    <a:pt x="259" y="5"/>
                  </a:cubicBezTo>
                  <a:close/>
                </a:path>
              </a:pathLst>
            </a:custGeom>
            <a:solidFill>
              <a:schemeClr val="accent1"/>
            </a:solidFill>
            <a:ln w="10795">
              <a:solidFill>
                <a:schemeClr val="bg1"/>
              </a:solidFill>
              <a:round/>
              <a:headEnd/>
              <a:tailEnd/>
            </a:ln>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panose="020F0502020204030204"/>
              </a:endParaRPr>
            </a:p>
          </p:txBody>
        </p:sp>
        <p:sp>
          <p:nvSpPr>
            <p:cNvPr id="308" name="Rectangle 3364">
              <a:extLst>
                <a:ext uri="{FF2B5EF4-FFF2-40B4-BE49-F238E27FC236}">
                  <a16:creationId xmlns:a16="http://schemas.microsoft.com/office/drawing/2014/main" id="{625C9757-B47B-5641-8995-10B58A0FBB64}"/>
                </a:ext>
              </a:extLst>
            </p:cNvPr>
            <p:cNvSpPr>
              <a:spLocks noChangeArrowheads="1"/>
            </p:cNvSpPr>
            <p:nvPr/>
          </p:nvSpPr>
          <p:spPr bwMode="auto">
            <a:xfrm>
              <a:off x="8456908" y="932461"/>
              <a:ext cx="118293" cy="362044"/>
            </a:xfrm>
            <a:prstGeom prst="rect">
              <a:avLst/>
            </a:prstGeom>
            <a:grp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panose="020F0502020204030204"/>
              </a:endParaRPr>
            </a:p>
          </p:txBody>
        </p:sp>
        <p:sp>
          <p:nvSpPr>
            <p:cNvPr id="309" name="Freeform 3366">
              <a:extLst>
                <a:ext uri="{FF2B5EF4-FFF2-40B4-BE49-F238E27FC236}">
                  <a16:creationId xmlns:a16="http://schemas.microsoft.com/office/drawing/2014/main" id="{07CF89E3-598E-674C-A120-A7D01181D615}"/>
                </a:ext>
              </a:extLst>
            </p:cNvPr>
            <p:cNvSpPr>
              <a:spLocks/>
            </p:cNvSpPr>
            <p:nvPr/>
          </p:nvSpPr>
          <p:spPr bwMode="auto">
            <a:xfrm>
              <a:off x="8456908" y="1197722"/>
              <a:ext cx="243752" cy="243752"/>
            </a:xfrm>
            <a:custGeom>
              <a:avLst/>
              <a:gdLst>
                <a:gd name="T0" fmla="*/ 61 w 68"/>
                <a:gd name="T1" fmla="*/ 20 h 68"/>
                <a:gd name="T2" fmla="*/ 0 w 68"/>
                <a:gd name="T3" fmla="*/ 0 h 68"/>
                <a:gd name="T4" fmla="*/ 21 w 68"/>
                <a:gd name="T5" fmla="*/ 60 h 68"/>
                <a:gd name="T6" fmla="*/ 34 w 68"/>
                <a:gd name="T7" fmla="*/ 47 h 68"/>
                <a:gd name="T8" fmla="*/ 54 w 68"/>
                <a:gd name="T9" fmla="*/ 68 h 68"/>
                <a:gd name="T10" fmla="*/ 68 w 68"/>
                <a:gd name="T11" fmla="*/ 54 h 68"/>
                <a:gd name="T12" fmla="*/ 47 w 68"/>
                <a:gd name="T13" fmla="*/ 33 h 68"/>
                <a:gd name="T14" fmla="*/ 61 w 68"/>
                <a:gd name="T15" fmla="*/ 20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68">
                  <a:moveTo>
                    <a:pt x="61" y="20"/>
                  </a:moveTo>
                  <a:lnTo>
                    <a:pt x="0" y="0"/>
                  </a:lnTo>
                  <a:lnTo>
                    <a:pt x="21" y="60"/>
                  </a:lnTo>
                  <a:lnTo>
                    <a:pt x="34" y="47"/>
                  </a:lnTo>
                  <a:lnTo>
                    <a:pt x="54" y="68"/>
                  </a:lnTo>
                  <a:lnTo>
                    <a:pt x="68" y="54"/>
                  </a:lnTo>
                  <a:lnTo>
                    <a:pt x="47" y="33"/>
                  </a:lnTo>
                  <a:lnTo>
                    <a:pt x="61" y="20"/>
                  </a:lnTo>
                  <a:close/>
                </a:path>
              </a:pathLst>
            </a:custGeom>
            <a:solidFill>
              <a:schemeClr val="accent1"/>
            </a:solidFill>
            <a:ln w="10795">
              <a:solidFill>
                <a:schemeClr val="bg1"/>
              </a:solidFill>
              <a:round/>
              <a:headEnd/>
              <a:tailEnd/>
            </a:ln>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panose="020F0502020204030204"/>
              </a:endParaRPr>
            </a:p>
          </p:txBody>
        </p:sp>
      </p:grpSp>
      <p:grpSp>
        <p:nvGrpSpPr>
          <p:cNvPr id="310" name="Group 309">
            <a:extLst>
              <a:ext uri="{FF2B5EF4-FFF2-40B4-BE49-F238E27FC236}">
                <a16:creationId xmlns:a16="http://schemas.microsoft.com/office/drawing/2014/main" id="{5A6CC97E-A1BD-1C4F-9C6E-2526EC8E8F45}"/>
              </a:ext>
            </a:extLst>
          </p:cNvPr>
          <p:cNvGrpSpPr/>
          <p:nvPr/>
        </p:nvGrpSpPr>
        <p:grpSpPr>
          <a:xfrm>
            <a:off x="7684827" y="738829"/>
            <a:ext cx="378612" cy="444948"/>
            <a:chOff x="11113082" y="462880"/>
            <a:chExt cx="838797" cy="985762"/>
          </a:xfrm>
        </p:grpSpPr>
        <p:sp>
          <p:nvSpPr>
            <p:cNvPr id="311" name="Freeform 1945">
              <a:extLst>
                <a:ext uri="{FF2B5EF4-FFF2-40B4-BE49-F238E27FC236}">
                  <a16:creationId xmlns:a16="http://schemas.microsoft.com/office/drawing/2014/main" id="{540277EC-D460-194A-A54A-4485A8C620BB}"/>
                </a:ext>
              </a:extLst>
            </p:cNvPr>
            <p:cNvSpPr>
              <a:spLocks/>
            </p:cNvSpPr>
            <p:nvPr/>
          </p:nvSpPr>
          <p:spPr bwMode="auto">
            <a:xfrm>
              <a:off x="11134591" y="566835"/>
              <a:ext cx="569949" cy="695410"/>
            </a:xfrm>
            <a:custGeom>
              <a:avLst/>
              <a:gdLst>
                <a:gd name="T0" fmla="*/ 159 w 159"/>
                <a:gd name="T1" fmla="*/ 194 h 194"/>
                <a:gd name="T2" fmla="*/ 0 w 159"/>
                <a:gd name="T3" fmla="*/ 194 h 194"/>
                <a:gd name="T4" fmla="*/ 0 w 159"/>
                <a:gd name="T5" fmla="*/ 186 h 194"/>
                <a:gd name="T6" fmla="*/ 0 w 159"/>
                <a:gd name="T7" fmla="*/ 0 h 194"/>
                <a:gd name="T8" fmla="*/ 159 w 159"/>
                <a:gd name="T9" fmla="*/ 0 h 194"/>
                <a:gd name="T10" fmla="*/ 159 w 159"/>
                <a:gd name="T11" fmla="*/ 194 h 194"/>
              </a:gdLst>
              <a:ahLst/>
              <a:cxnLst>
                <a:cxn ang="0">
                  <a:pos x="T0" y="T1"/>
                </a:cxn>
                <a:cxn ang="0">
                  <a:pos x="T2" y="T3"/>
                </a:cxn>
                <a:cxn ang="0">
                  <a:pos x="T4" y="T5"/>
                </a:cxn>
                <a:cxn ang="0">
                  <a:pos x="T6" y="T7"/>
                </a:cxn>
                <a:cxn ang="0">
                  <a:pos x="T8" y="T9"/>
                </a:cxn>
                <a:cxn ang="0">
                  <a:pos x="T10" y="T11"/>
                </a:cxn>
              </a:cxnLst>
              <a:rect l="0" t="0" r="r" b="b"/>
              <a:pathLst>
                <a:path w="159" h="194">
                  <a:moveTo>
                    <a:pt x="159" y="194"/>
                  </a:moveTo>
                  <a:lnTo>
                    <a:pt x="0" y="194"/>
                  </a:lnTo>
                  <a:lnTo>
                    <a:pt x="0" y="186"/>
                  </a:lnTo>
                  <a:lnTo>
                    <a:pt x="0" y="0"/>
                  </a:lnTo>
                  <a:lnTo>
                    <a:pt x="159" y="0"/>
                  </a:lnTo>
                  <a:lnTo>
                    <a:pt x="159" y="194"/>
                  </a:lnTo>
                  <a:close/>
                </a:path>
              </a:pathLst>
            </a:custGeom>
            <a:solidFill>
              <a:schemeClr val="bg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12" name="Rectangle 1946">
              <a:extLst>
                <a:ext uri="{FF2B5EF4-FFF2-40B4-BE49-F238E27FC236}">
                  <a16:creationId xmlns:a16="http://schemas.microsoft.com/office/drawing/2014/main" id="{895BC766-3EE0-FD4E-B6F2-3A8476D466AC}"/>
                </a:ext>
              </a:extLst>
            </p:cNvPr>
            <p:cNvSpPr>
              <a:spLocks noChangeArrowheads="1"/>
            </p:cNvSpPr>
            <p:nvPr/>
          </p:nvSpPr>
          <p:spPr bwMode="auto">
            <a:xfrm>
              <a:off x="11113082" y="566835"/>
              <a:ext cx="612965" cy="659563"/>
            </a:xfrm>
            <a:prstGeom prst="rect">
              <a:avLst/>
            </a:prstGeom>
            <a:solidFill>
              <a:schemeClr val="accent1"/>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13" name="Rectangle 1948">
              <a:extLst>
                <a:ext uri="{FF2B5EF4-FFF2-40B4-BE49-F238E27FC236}">
                  <a16:creationId xmlns:a16="http://schemas.microsoft.com/office/drawing/2014/main" id="{CCA8BC78-78AC-9046-88E2-7B6726A1F8ED}"/>
                </a:ext>
              </a:extLst>
            </p:cNvPr>
            <p:cNvSpPr>
              <a:spLocks noChangeArrowheads="1"/>
            </p:cNvSpPr>
            <p:nvPr/>
          </p:nvSpPr>
          <p:spPr bwMode="auto">
            <a:xfrm>
              <a:off x="11156098" y="534572"/>
              <a:ext cx="530519" cy="648810"/>
            </a:xfrm>
            <a:prstGeom prst="rect">
              <a:avLst/>
            </a:prstGeom>
            <a:solidFill>
              <a:srgbClr val="0D2736"/>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14" name="Rectangle 1950">
              <a:extLst>
                <a:ext uri="{FF2B5EF4-FFF2-40B4-BE49-F238E27FC236}">
                  <a16:creationId xmlns:a16="http://schemas.microsoft.com/office/drawing/2014/main" id="{06807754-453D-1149-8337-C82252CBA23B}"/>
                </a:ext>
              </a:extLst>
            </p:cNvPr>
            <p:cNvSpPr>
              <a:spLocks noChangeArrowheads="1"/>
            </p:cNvSpPr>
            <p:nvPr/>
          </p:nvSpPr>
          <p:spPr bwMode="auto">
            <a:xfrm>
              <a:off x="11263635" y="574004"/>
              <a:ext cx="319029" cy="35845"/>
            </a:xfrm>
            <a:prstGeom prst="rect">
              <a:avLst/>
            </a:prstGeom>
            <a:solidFill>
              <a:srgbClr val="0D2736"/>
            </a:solid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15" name="Freeform: Shape 4719">
              <a:extLst>
                <a:ext uri="{FF2B5EF4-FFF2-40B4-BE49-F238E27FC236}">
                  <a16:creationId xmlns:a16="http://schemas.microsoft.com/office/drawing/2014/main" id="{88FA8548-E09E-404E-98C3-5F10941FE1FD}"/>
                </a:ext>
              </a:extLst>
            </p:cNvPr>
            <p:cNvSpPr>
              <a:spLocks/>
            </p:cNvSpPr>
            <p:nvPr/>
          </p:nvSpPr>
          <p:spPr bwMode="auto">
            <a:xfrm>
              <a:off x="11245713" y="462880"/>
              <a:ext cx="354875" cy="118293"/>
            </a:xfrm>
            <a:custGeom>
              <a:avLst/>
              <a:gdLst>
                <a:gd name="connsiteX0" fmla="*/ 139190 w 354875"/>
                <a:gd name="connsiteY0" fmla="*/ 46601 h 118293"/>
                <a:gd name="connsiteX1" fmla="*/ 125460 w 354875"/>
                <a:gd name="connsiteY1" fmla="*/ 58071 h 118293"/>
                <a:gd name="connsiteX2" fmla="*/ 125460 w 354875"/>
                <a:gd name="connsiteY2" fmla="*/ 63807 h 118293"/>
                <a:gd name="connsiteX3" fmla="*/ 139190 w 354875"/>
                <a:gd name="connsiteY3" fmla="*/ 75277 h 118293"/>
                <a:gd name="connsiteX4" fmla="*/ 215685 w 354875"/>
                <a:gd name="connsiteY4" fmla="*/ 75277 h 118293"/>
                <a:gd name="connsiteX5" fmla="*/ 229415 w 354875"/>
                <a:gd name="connsiteY5" fmla="*/ 63807 h 118293"/>
                <a:gd name="connsiteX6" fmla="*/ 229415 w 354875"/>
                <a:gd name="connsiteY6" fmla="*/ 58071 h 118293"/>
                <a:gd name="connsiteX7" fmla="*/ 215685 w 354875"/>
                <a:gd name="connsiteY7" fmla="*/ 46601 h 118293"/>
                <a:gd name="connsiteX8" fmla="*/ 139190 w 354875"/>
                <a:gd name="connsiteY8" fmla="*/ 46601 h 118293"/>
                <a:gd name="connsiteX9" fmla="*/ 96960 w 354875"/>
                <a:gd name="connsiteY9" fmla="*/ 0 h 118293"/>
                <a:gd name="connsiteX10" fmla="*/ 257915 w 354875"/>
                <a:gd name="connsiteY10" fmla="*/ 0 h 118293"/>
                <a:gd name="connsiteX11" fmla="*/ 257915 w 354875"/>
                <a:gd name="connsiteY11" fmla="*/ 50420 h 118293"/>
                <a:gd name="connsiteX12" fmla="*/ 287003 w 354875"/>
                <a:gd name="connsiteY12" fmla="*/ 50420 h 118293"/>
                <a:gd name="connsiteX13" fmla="*/ 354875 w 354875"/>
                <a:gd name="connsiteY13" fmla="*/ 118293 h 118293"/>
                <a:gd name="connsiteX14" fmla="*/ 0 w 354875"/>
                <a:gd name="connsiteY14" fmla="*/ 118293 h 118293"/>
                <a:gd name="connsiteX15" fmla="*/ 67872 w 354875"/>
                <a:gd name="connsiteY15" fmla="*/ 50420 h 118293"/>
                <a:gd name="connsiteX16" fmla="*/ 96960 w 354875"/>
                <a:gd name="connsiteY16" fmla="*/ 50420 h 118293"/>
                <a:gd name="connsiteX17" fmla="*/ 96960 w 354875"/>
                <a:gd name="connsiteY17" fmla="*/ 0 h 118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875" h="118293">
                  <a:moveTo>
                    <a:pt x="139190" y="46601"/>
                  </a:moveTo>
                  <a:cubicBezTo>
                    <a:pt x="131344" y="46601"/>
                    <a:pt x="125460" y="50424"/>
                    <a:pt x="125460" y="58071"/>
                  </a:cubicBezTo>
                  <a:cubicBezTo>
                    <a:pt x="125460" y="58071"/>
                    <a:pt x="125460" y="58071"/>
                    <a:pt x="125460" y="63807"/>
                  </a:cubicBezTo>
                  <a:cubicBezTo>
                    <a:pt x="125460" y="71454"/>
                    <a:pt x="131344" y="75277"/>
                    <a:pt x="139190" y="75277"/>
                  </a:cubicBezTo>
                  <a:cubicBezTo>
                    <a:pt x="139190" y="75277"/>
                    <a:pt x="139190" y="75277"/>
                    <a:pt x="215685" y="75277"/>
                  </a:cubicBezTo>
                  <a:cubicBezTo>
                    <a:pt x="223531" y="75277"/>
                    <a:pt x="229415" y="71454"/>
                    <a:pt x="229415" y="63807"/>
                  </a:cubicBezTo>
                  <a:cubicBezTo>
                    <a:pt x="229415" y="63807"/>
                    <a:pt x="229415" y="63807"/>
                    <a:pt x="229415" y="58071"/>
                  </a:cubicBezTo>
                  <a:cubicBezTo>
                    <a:pt x="229415" y="50424"/>
                    <a:pt x="223531" y="46601"/>
                    <a:pt x="215685" y="46601"/>
                  </a:cubicBezTo>
                  <a:cubicBezTo>
                    <a:pt x="215685" y="46601"/>
                    <a:pt x="215685" y="46601"/>
                    <a:pt x="139190" y="46601"/>
                  </a:cubicBezTo>
                  <a:close/>
                  <a:moveTo>
                    <a:pt x="96960" y="0"/>
                  </a:moveTo>
                  <a:cubicBezTo>
                    <a:pt x="96960" y="0"/>
                    <a:pt x="96960" y="0"/>
                    <a:pt x="257915" y="0"/>
                  </a:cubicBezTo>
                  <a:cubicBezTo>
                    <a:pt x="257915" y="0"/>
                    <a:pt x="257915" y="0"/>
                    <a:pt x="257915" y="50420"/>
                  </a:cubicBezTo>
                  <a:cubicBezTo>
                    <a:pt x="257915" y="50420"/>
                    <a:pt x="257915" y="50420"/>
                    <a:pt x="287003" y="50420"/>
                  </a:cubicBezTo>
                  <a:cubicBezTo>
                    <a:pt x="323848" y="50420"/>
                    <a:pt x="354875" y="81448"/>
                    <a:pt x="354875" y="118293"/>
                  </a:cubicBezTo>
                  <a:cubicBezTo>
                    <a:pt x="354875" y="118293"/>
                    <a:pt x="354875" y="118293"/>
                    <a:pt x="0" y="118293"/>
                  </a:cubicBezTo>
                  <a:cubicBezTo>
                    <a:pt x="0" y="81448"/>
                    <a:pt x="31027" y="50420"/>
                    <a:pt x="67872" y="50420"/>
                  </a:cubicBezTo>
                  <a:cubicBezTo>
                    <a:pt x="67872" y="50420"/>
                    <a:pt x="67872" y="50420"/>
                    <a:pt x="96960" y="50420"/>
                  </a:cubicBezTo>
                  <a:cubicBezTo>
                    <a:pt x="96960" y="50420"/>
                    <a:pt x="96960" y="50420"/>
                    <a:pt x="96960" y="0"/>
                  </a:cubicBezTo>
                  <a:close/>
                </a:path>
              </a:pathLst>
            </a:custGeom>
            <a:solidFill>
              <a:srgbClr val="0D2736"/>
            </a:solidFill>
            <a:ln w="12700">
              <a:solidFill>
                <a:schemeClr val="bg1"/>
              </a:solidFill>
              <a:rou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16" name="Freeform 3137">
              <a:extLst>
                <a:ext uri="{FF2B5EF4-FFF2-40B4-BE49-F238E27FC236}">
                  <a16:creationId xmlns:a16="http://schemas.microsoft.com/office/drawing/2014/main" id="{E1B13894-4E7D-BD4D-9B78-AFF7C76FA3A7}"/>
                </a:ext>
              </a:extLst>
            </p:cNvPr>
            <p:cNvSpPr>
              <a:spLocks/>
            </p:cNvSpPr>
            <p:nvPr/>
          </p:nvSpPr>
          <p:spPr bwMode="auto">
            <a:xfrm>
              <a:off x="11460788" y="910954"/>
              <a:ext cx="487503" cy="537688"/>
            </a:xfrm>
            <a:custGeom>
              <a:avLst/>
              <a:gdLst>
                <a:gd name="T0" fmla="*/ 245 w 249"/>
                <a:gd name="T1" fmla="*/ 275 h 275"/>
                <a:gd name="T2" fmla="*/ 4 w 249"/>
                <a:gd name="T3" fmla="*/ 275 h 275"/>
                <a:gd name="T4" fmla="*/ 0 w 249"/>
                <a:gd name="T5" fmla="*/ 271 h 275"/>
                <a:gd name="T6" fmla="*/ 0 w 249"/>
                <a:gd name="T7" fmla="*/ 4 h 275"/>
                <a:gd name="T8" fmla="*/ 4 w 249"/>
                <a:gd name="T9" fmla="*/ 0 h 275"/>
                <a:gd name="T10" fmla="*/ 245 w 249"/>
                <a:gd name="T11" fmla="*/ 0 h 275"/>
                <a:gd name="T12" fmla="*/ 249 w 249"/>
                <a:gd name="T13" fmla="*/ 4 h 275"/>
                <a:gd name="T14" fmla="*/ 249 w 249"/>
                <a:gd name="T15" fmla="*/ 271 h 275"/>
                <a:gd name="T16" fmla="*/ 245 w 249"/>
                <a:gd name="T17" fmla="*/ 27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275">
                  <a:moveTo>
                    <a:pt x="245" y="275"/>
                  </a:moveTo>
                  <a:cubicBezTo>
                    <a:pt x="4" y="275"/>
                    <a:pt x="4" y="275"/>
                    <a:pt x="4" y="275"/>
                  </a:cubicBezTo>
                  <a:cubicBezTo>
                    <a:pt x="2" y="275"/>
                    <a:pt x="0" y="274"/>
                    <a:pt x="0" y="271"/>
                  </a:cubicBezTo>
                  <a:cubicBezTo>
                    <a:pt x="0" y="4"/>
                    <a:pt x="0" y="4"/>
                    <a:pt x="0" y="4"/>
                  </a:cubicBezTo>
                  <a:cubicBezTo>
                    <a:pt x="0" y="1"/>
                    <a:pt x="2" y="0"/>
                    <a:pt x="4" y="0"/>
                  </a:cubicBezTo>
                  <a:cubicBezTo>
                    <a:pt x="245" y="0"/>
                    <a:pt x="245" y="0"/>
                    <a:pt x="245" y="0"/>
                  </a:cubicBezTo>
                  <a:cubicBezTo>
                    <a:pt x="247" y="0"/>
                    <a:pt x="249" y="1"/>
                    <a:pt x="249" y="4"/>
                  </a:cubicBezTo>
                  <a:cubicBezTo>
                    <a:pt x="249" y="271"/>
                    <a:pt x="249" y="271"/>
                    <a:pt x="249" y="271"/>
                  </a:cubicBezTo>
                  <a:cubicBezTo>
                    <a:pt x="249" y="274"/>
                    <a:pt x="247" y="275"/>
                    <a:pt x="245" y="275"/>
                  </a:cubicBezTo>
                  <a:close/>
                </a:path>
              </a:pathLst>
            </a:custGeom>
            <a:solidFill>
              <a:schemeClr val="bg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17" name="Freeform 3138">
              <a:extLst>
                <a:ext uri="{FF2B5EF4-FFF2-40B4-BE49-F238E27FC236}">
                  <a16:creationId xmlns:a16="http://schemas.microsoft.com/office/drawing/2014/main" id="{ED4BBE14-C6EC-9345-894E-4718F3995C1C}"/>
                </a:ext>
              </a:extLst>
            </p:cNvPr>
            <p:cNvSpPr>
              <a:spLocks/>
            </p:cNvSpPr>
            <p:nvPr/>
          </p:nvSpPr>
          <p:spPr bwMode="auto">
            <a:xfrm>
              <a:off x="11453619" y="703048"/>
              <a:ext cx="498259" cy="698995"/>
            </a:xfrm>
            <a:custGeom>
              <a:avLst/>
              <a:gdLst>
                <a:gd name="T0" fmla="*/ 139 w 139"/>
                <a:gd name="T1" fmla="*/ 195 h 195"/>
                <a:gd name="T2" fmla="*/ 0 w 139"/>
                <a:gd name="T3" fmla="*/ 195 h 195"/>
                <a:gd name="T4" fmla="*/ 0 w 139"/>
                <a:gd name="T5" fmla="*/ 0 h 195"/>
                <a:gd name="T6" fmla="*/ 101 w 139"/>
                <a:gd name="T7" fmla="*/ 0 h 195"/>
                <a:gd name="T8" fmla="*/ 139 w 139"/>
                <a:gd name="T9" fmla="*/ 38 h 195"/>
                <a:gd name="T10" fmla="*/ 139 w 139"/>
                <a:gd name="T11" fmla="*/ 195 h 195"/>
              </a:gdLst>
              <a:ahLst/>
              <a:cxnLst>
                <a:cxn ang="0">
                  <a:pos x="T0" y="T1"/>
                </a:cxn>
                <a:cxn ang="0">
                  <a:pos x="T2" y="T3"/>
                </a:cxn>
                <a:cxn ang="0">
                  <a:pos x="T4" y="T5"/>
                </a:cxn>
                <a:cxn ang="0">
                  <a:pos x="T6" y="T7"/>
                </a:cxn>
                <a:cxn ang="0">
                  <a:pos x="T8" y="T9"/>
                </a:cxn>
                <a:cxn ang="0">
                  <a:pos x="T10" y="T11"/>
                </a:cxn>
              </a:cxnLst>
              <a:rect l="0" t="0" r="r" b="b"/>
              <a:pathLst>
                <a:path w="139" h="195">
                  <a:moveTo>
                    <a:pt x="139" y="195"/>
                  </a:moveTo>
                  <a:lnTo>
                    <a:pt x="0" y="195"/>
                  </a:lnTo>
                  <a:lnTo>
                    <a:pt x="0" y="0"/>
                  </a:lnTo>
                  <a:lnTo>
                    <a:pt x="101" y="0"/>
                  </a:lnTo>
                  <a:lnTo>
                    <a:pt x="139" y="38"/>
                  </a:lnTo>
                  <a:lnTo>
                    <a:pt x="139" y="195"/>
                  </a:lnTo>
                  <a:close/>
                </a:path>
              </a:pathLst>
            </a:custGeom>
            <a:solidFill>
              <a:srgbClr val="0D2736"/>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18" name="Freeform 3140">
              <a:extLst>
                <a:ext uri="{FF2B5EF4-FFF2-40B4-BE49-F238E27FC236}">
                  <a16:creationId xmlns:a16="http://schemas.microsoft.com/office/drawing/2014/main" id="{655805E2-4945-4146-84FB-7FE74E686D18}"/>
                </a:ext>
              </a:extLst>
            </p:cNvPr>
            <p:cNvSpPr>
              <a:spLocks/>
            </p:cNvSpPr>
            <p:nvPr/>
          </p:nvSpPr>
          <p:spPr bwMode="auto">
            <a:xfrm>
              <a:off x="11815664" y="703048"/>
              <a:ext cx="136215" cy="136215"/>
            </a:xfrm>
            <a:custGeom>
              <a:avLst/>
              <a:gdLst>
                <a:gd name="T0" fmla="*/ 38 w 38"/>
                <a:gd name="T1" fmla="*/ 38 h 38"/>
                <a:gd name="T2" fmla="*/ 0 w 38"/>
                <a:gd name="T3" fmla="*/ 38 h 38"/>
                <a:gd name="T4" fmla="*/ 0 w 38"/>
                <a:gd name="T5" fmla="*/ 0 h 38"/>
                <a:gd name="T6" fmla="*/ 38 w 38"/>
                <a:gd name="T7" fmla="*/ 38 h 38"/>
              </a:gdLst>
              <a:ahLst/>
              <a:cxnLst>
                <a:cxn ang="0">
                  <a:pos x="T0" y="T1"/>
                </a:cxn>
                <a:cxn ang="0">
                  <a:pos x="T2" y="T3"/>
                </a:cxn>
                <a:cxn ang="0">
                  <a:pos x="T4" y="T5"/>
                </a:cxn>
                <a:cxn ang="0">
                  <a:pos x="T6" y="T7"/>
                </a:cxn>
              </a:cxnLst>
              <a:rect l="0" t="0" r="r" b="b"/>
              <a:pathLst>
                <a:path w="38" h="38">
                  <a:moveTo>
                    <a:pt x="38" y="38"/>
                  </a:moveTo>
                  <a:lnTo>
                    <a:pt x="0" y="38"/>
                  </a:lnTo>
                  <a:lnTo>
                    <a:pt x="0" y="0"/>
                  </a:lnTo>
                  <a:lnTo>
                    <a:pt x="38" y="38"/>
                  </a:lnTo>
                  <a:close/>
                </a:path>
              </a:pathLst>
            </a:custGeom>
            <a:solidFill>
              <a:srgbClr val="0D2736"/>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19" name="Freeform 3142">
              <a:extLst>
                <a:ext uri="{FF2B5EF4-FFF2-40B4-BE49-F238E27FC236}">
                  <a16:creationId xmlns:a16="http://schemas.microsoft.com/office/drawing/2014/main" id="{3860AB2A-BFB7-FA48-932D-53C45E9CB029}"/>
                </a:ext>
              </a:extLst>
            </p:cNvPr>
            <p:cNvSpPr>
              <a:spLocks/>
            </p:cNvSpPr>
            <p:nvPr/>
          </p:nvSpPr>
          <p:spPr bwMode="auto">
            <a:xfrm>
              <a:off x="11521727" y="907369"/>
              <a:ext cx="150553" cy="154138"/>
            </a:xfrm>
            <a:prstGeom prst="ellipse">
              <a:avLst/>
            </a:prstGeom>
            <a:solidFill>
              <a:srgbClr val="0D2736"/>
            </a:solidFill>
            <a:ln w="1079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20" name="Freeform 3144">
              <a:extLst>
                <a:ext uri="{FF2B5EF4-FFF2-40B4-BE49-F238E27FC236}">
                  <a16:creationId xmlns:a16="http://schemas.microsoft.com/office/drawing/2014/main" id="{BCF74906-8387-E746-80A4-FCC16A495F92}"/>
                </a:ext>
              </a:extLst>
            </p:cNvPr>
            <p:cNvSpPr>
              <a:spLocks/>
            </p:cNvSpPr>
            <p:nvPr/>
          </p:nvSpPr>
          <p:spPr bwMode="auto">
            <a:xfrm>
              <a:off x="11597003" y="907369"/>
              <a:ext cx="75277" cy="75277"/>
            </a:xfrm>
            <a:custGeom>
              <a:avLst/>
              <a:gdLst>
                <a:gd name="T0" fmla="*/ 0 w 39"/>
                <a:gd name="T1" fmla="*/ 0 h 39"/>
                <a:gd name="T2" fmla="*/ 0 w 39"/>
                <a:gd name="T3" fmla="*/ 39 h 39"/>
                <a:gd name="T4" fmla="*/ 39 w 39"/>
                <a:gd name="T5" fmla="*/ 39 h 39"/>
                <a:gd name="T6" fmla="*/ 0 w 39"/>
                <a:gd name="T7" fmla="*/ 0 h 39"/>
              </a:gdLst>
              <a:ahLst/>
              <a:cxnLst>
                <a:cxn ang="0">
                  <a:pos x="T0" y="T1"/>
                </a:cxn>
                <a:cxn ang="0">
                  <a:pos x="T2" y="T3"/>
                </a:cxn>
                <a:cxn ang="0">
                  <a:pos x="T4" y="T5"/>
                </a:cxn>
                <a:cxn ang="0">
                  <a:pos x="T6" y="T7"/>
                </a:cxn>
              </a:cxnLst>
              <a:rect l="0" t="0" r="r" b="b"/>
              <a:pathLst>
                <a:path w="39" h="39">
                  <a:moveTo>
                    <a:pt x="0" y="0"/>
                  </a:moveTo>
                  <a:cubicBezTo>
                    <a:pt x="0" y="39"/>
                    <a:pt x="0" y="39"/>
                    <a:pt x="0" y="39"/>
                  </a:cubicBezTo>
                  <a:cubicBezTo>
                    <a:pt x="39" y="39"/>
                    <a:pt x="39" y="39"/>
                    <a:pt x="39" y="39"/>
                  </a:cubicBezTo>
                  <a:cubicBezTo>
                    <a:pt x="39" y="17"/>
                    <a:pt x="22" y="0"/>
                    <a:pt x="0" y="0"/>
                  </a:cubicBezTo>
                  <a:close/>
                </a:path>
              </a:pathLst>
            </a:custGeom>
            <a:solidFill>
              <a:srgbClr val="0D2736"/>
            </a:solidFill>
            <a:ln w="1079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21" name="Freeform 3146">
              <a:extLst>
                <a:ext uri="{FF2B5EF4-FFF2-40B4-BE49-F238E27FC236}">
                  <a16:creationId xmlns:a16="http://schemas.microsoft.com/office/drawing/2014/main" id="{DDD32067-5E8B-C84E-84E0-808D7970BC10}"/>
                </a:ext>
              </a:extLst>
            </p:cNvPr>
            <p:cNvSpPr>
              <a:spLocks/>
            </p:cNvSpPr>
            <p:nvPr/>
          </p:nvSpPr>
          <p:spPr bwMode="auto">
            <a:xfrm>
              <a:off x="11539649" y="936045"/>
              <a:ext cx="57354" cy="46601"/>
            </a:xfrm>
            <a:custGeom>
              <a:avLst/>
              <a:gdLst>
                <a:gd name="T0" fmla="*/ 16 w 16"/>
                <a:gd name="T1" fmla="*/ 13 h 13"/>
                <a:gd name="T2" fmla="*/ 0 w 16"/>
                <a:gd name="T3" fmla="*/ 0 h 13"/>
                <a:gd name="T4" fmla="*/ 16 w 16"/>
                <a:gd name="T5" fmla="*/ 13 h 13"/>
              </a:gdLst>
              <a:ahLst/>
              <a:cxnLst>
                <a:cxn ang="0">
                  <a:pos x="T0" y="T1"/>
                </a:cxn>
                <a:cxn ang="0">
                  <a:pos x="T2" y="T3"/>
                </a:cxn>
                <a:cxn ang="0">
                  <a:pos x="T4" y="T5"/>
                </a:cxn>
              </a:cxnLst>
              <a:rect l="0" t="0" r="r" b="b"/>
              <a:pathLst>
                <a:path w="16" h="13">
                  <a:moveTo>
                    <a:pt x="16" y="13"/>
                  </a:moveTo>
                  <a:lnTo>
                    <a:pt x="0" y="0"/>
                  </a:lnTo>
                  <a:lnTo>
                    <a:pt x="16" y="13"/>
                  </a:lnTo>
                  <a:close/>
                </a:path>
              </a:pathLst>
            </a:custGeom>
            <a:solidFill>
              <a:srgbClr val="B1D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22" name="Line 3147">
              <a:extLst>
                <a:ext uri="{FF2B5EF4-FFF2-40B4-BE49-F238E27FC236}">
                  <a16:creationId xmlns:a16="http://schemas.microsoft.com/office/drawing/2014/main" id="{EA6E31ED-CCA2-4047-A65C-DCBC6F8BA08A}"/>
                </a:ext>
              </a:extLst>
            </p:cNvPr>
            <p:cNvSpPr>
              <a:spLocks noChangeShapeType="1"/>
            </p:cNvSpPr>
            <p:nvPr/>
          </p:nvSpPr>
          <p:spPr bwMode="auto">
            <a:xfrm flipH="1" flipV="1">
              <a:off x="11539649" y="936045"/>
              <a:ext cx="57354" cy="4660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23" name="Freeform 3149">
              <a:extLst>
                <a:ext uri="{FF2B5EF4-FFF2-40B4-BE49-F238E27FC236}">
                  <a16:creationId xmlns:a16="http://schemas.microsoft.com/office/drawing/2014/main" id="{010D8E0B-873B-964D-9373-1AE835121CCF}"/>
                </a:ext>
              </a:extLst>
            </p:cNvPr>
            <p:cNvSpPr>
              <a:spLocks/>
            </p:cNvSpPr>
            <p:nvPr/>
          </p:nvSpPr>
          <p:spPr bwMode="auto">
            <a:xfrm>
              <a:off x="11532480" y="928876"/>
              <a:ext cx="71692" cy="60939"/>
            </a:xfrm>
            <a:custGeom>
              <a:avLst/>
              <a:gdLst>
                <a:gd name="T0" fmla="*/ 20 w 20"/>
                <a:gd name="T1" fmla="*/ 13 h 17"/>
                <a:gd name="T2" fmla="*/ 3 w 20"/>
                <a:gd name="T3" fmla="*/ 0 h 17"/>
                <a:gd name="T4" fmla="*/ 0 w 20"/>
                <a:gd name="T5" fmla="*/ 3 h 17"/>
                <a:gd name="T6" fmla="*/ 17 w 20"/>
                <a:gd name="T7" fmla="*/ 17 h 17"/>
              </a:gdLst>
              <a:ahLst/>
              <a:cxnLst>
                <a:cxn ang="0">
                  <a:pos x="T0" y="T1"/>
                </a:cxn>
                <a:cxn ang="0">
                  <a:pos x="T2" y="T3"/>
                </a:cxn>
                <a:cxn ang="0">
                  <a:pos x="T4" y="T5"/>
                </a:cxn>
                <a:cxn ang="0">
                  <a:pos x="T6" y="T7"/>
                </a:cxn>
              </a:cxnLst>
              <a:rect l="0" t="0" r="r" b="b"/>
              <a:pathLst>
                <a:path w="20" h="17">
                  <a:moveTo>
                    <a:pt x="20" y="13"/>
                  </a:moveTo>
                  <a:lnTo>
                    <a:pt x="3" y="0"/>
                  </a:lnTo>
                  <a:lnTo>
                    <a:pt x="0" y="3"/>
                  </a:lnTo>
                  <a:lnTo>
                    <a:pt x="17" y="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24" name="Freeform 3152">
              <a:extLst>
                <a:ext uri="{FF2B5EF4-FFF2-40B4-BE49-F238E27FC236}">
                  <a16:creationId xmlns:a16="http://schemas.microsoft.com/office/drawing/2014/main" id="{61E5888E-DEA5-854F-9242-DF60572E00A1}"/>
                </a:ext>
              </a:extLst>
            </p:cNvPr>
            <p:cNvSpPr>
              <a:spLocks/>
            </p:cNvSpPr>
            <p:nvPr/>
          </p:nvSpPr>
          <p:spPr bwMode="auto">
            <a:xfrm>
              <a:off x="11736800" y="918123"/>
              <a:ext cx="157721" cy="18288"/>
            </a:xfrm>
            <a:custGeom>
              <a:avLst/>
              <a:gdLst>
                <a:gd name="T0" fmla="*/ 4 w 81"/>
                <a:gd name="T1" fmla="*/ 8 h 8"/>
                <a:gd name="T2" fmla="*/ 77 w 81"/>
                <a:gd name="T3" fmla="*/ 8 h 8"/>
                <a:gd name="T4" fmla="*/ 81 w 81"/>
                <a:gd name="T5" fmla="*/ 4 h 8"/>
                <a:gd name="T6" fmla="*/ 77 w 81"/>
                <a:gd name="T7" fmla="*/ 0 h 8"/>
                <a:gd name="T8" fmla="*/ 4 w 81"/>
                <a:gd name="T9" fmla="*/ 0 h 8"/>
                <a:gd name="T10" fmla="*/ 0 w 81"/>
                <a:gd name="T11" fmla="*/ 4 h 8"/>
                <a:gd name="T12" fmla="*/ 4 w 8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1" h="8">
                  <a:moveTo>
                    <a:pt x="4" y="8"/>
                  </a:moveTo>
                  <a:cubicBezTo>
                    <a:pt x="77" y="8"/>
                    <a:pt x="77" y="8"/>
                    <a:pt x="77" y="8"/>
                  </a:cubicBezTo>
                  <a:cubicBezTo>
                    <a:pt x="79" y="8"/>
                    <a:pt x="81" y="6"/>
                    <a:pt x="81" y="4"/>
                  </a:cubicBezTo>
                  <a:cubicBezTo>
                    <a:pt x="81" y="2"/>
                    <a:pt x="79" y="0"/>
                    <a:pt x="77" y="0"/>
                  </a:cubicBezTo>
                  <a:cubicBezTo>
                    <a:pt x="4" y="0"/>
                    <a:pt x="4" y="0"/>
                    <a:pt x="4" y="0"/>
                  </a:cubicBezTo>
                  <a:cubicBezTo>
                    <a:pt x="2" y="0"/>
                    <a:pt x="0" y="2"/>
                    <a:pt x="0" y="4"/>
                  </a:cubicBezTo>
                  <a:cubicBezTo>
                    <a:pt x="0" y="6"/>
                    <a:pt x="2" y="8"/>
                    <a:pt x="4" y="8"/>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25" name="Freeform 3155">
              <a:extLst>
                <a:ext uri="{FF2B5EF4-FFF2-40B4-BE49-F238E27FC236}">
                  <a16:creationId xmlns:a16="http://schemas.microsoft.com/office/drawing/2014/main" id="{C657FFA7-D54F-FC44-B012-C43CB0C496DA}"/>
                </a:ext>
              </a:extLst>
            </p:cNvPr>
            <p:cNvSpPr>
              <a:spLocks/>
            </p:cNvSpPr>
            <p:nvPr/>
          </p:nvSpPr>
          <p:spPr bwMode="auto">
            <a:xfrm>
              <a:off x="11736800" y="953968"/>
              <a:ext cx="157721" cy="18288"/>
            </a:xfrm>
            <a:custGeom>
              <a:avLst/>
              <a:gdLst>
                <a:gd name="T0" fmla="*/ 4 w 81"/>
                <a:gd name="T1" fmla="*/ 8 h 8"/>
                <a:gd name="T2" fmla="*/ 77 w 81"/>
                <a:gd name="T3" fmla="*/ 8 h 8"/>
                <a:gd name="T4" fmla="*/ 81 w 81"/>
                <a:gd name="T5" fmla="*/ 4 h 8"/>
                <a:gd name="T6" fmla="*/ 77 w 81"/>
                <a:gd name="T7" fmla="*/ 0 h 8"/>
                <a:gd name="T8" fmla="*/ 4 w 81"/>
                <a:gd name="T9" fmla="*/ 0 h 8"/>
                <a:gd name="T10" fmla="*/ 0 w 81"/>
                <a:gd name="T11" fmla="*/ 4 h 8"/>
                <a:gd name="T12" fmla="*/ 4 w 8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1" h="8">
                  <a:moveTo>
                    <a:pt x="4" y="8"/>
                  </a:moveTo>
                  <a:cubicBezTo>
                    <a:pt x="77" y="8"/>
                    <a:pt x="77" y="8"/>
                    <a:pt x="77" y="8"/>
                  </a:cubicBezTo>
                  <a:cubicBezTo>
                    <a:pt x="79" y="8"/>
                    <a:pt x="81" y="7"/>
                    <a:pt x="81" y="4"/>
                  </a:cubicBezTo>
                  <a:cubicBezTo>
                    <a:pt x="81" y="2"/>
                    <a:pt x="79" y="0"/>
                    <a:pt x="77" y="0"/>
                  </a:cubicBezTo>
                  <a:cubicBezTo>
                    <a:pt x="4" y="0"/>
                    <a:pt x="4" y="0"/>
                    <a:pt x="4" y="0"/>
                  </a:cubicBezTo>
                  <a:cubicBezTo>
                    <a:pt x="2" y="0"/>
                    <a:pt x="0" y="2"/>
                    <a:pt x="0" y="4"/>
                  </a:cubicBezTo>
                  <a:cubicBezTo>
                    <a:pt x="0" y="7"/>
                    <a:pt x="2" y="8"/>
                    <a:pt x="4" y="8"/>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26" name="Freeform 3158">
              <a:extLst>
                <a:ext uri="{FF2B5EF4-FFF2-40B4-BE49-F238E27FC236}">
                  <a16:creationId xmlns:a16="http://schemas.microsoft.com/office/drawing/2014/main" id="{D9B1844F-18EB-3745-B640-A4D8F1FE985E}"/>
                </a:ext>
              </a:extLst>
            </p:cNvPr>
            <p:cNvSpPr>
              <a:spLocks/>
            </p:cNvSpPr>
            <p:nvPr/>
          </p:nvSpPr>
          <p:spPr bwMode="auto">
            <a:xfrm>
              <a:off x="11736800" y="989813"/>
              <a:ext cx="157721" cy="18288"/>
            </a:xfrm>
            <a:custGeom>
              <a:avLst/>
              <a:gdLst>
                <a:gd name="T0" fmla="*/ 4 w 81"/>
                <a:gd name="T1" fmla="*/ 8 h 8"/>
                <a:gd name="T2" fmla="*/ 77 w 81"/>
                <a:gd name="T3" fmla="*/ 8 h 8"/>
                <a:gd name="T4" fmla="*/ 81 w 81"/>
                <a:gd name="T5" fmla="*/ 4 h 8"/>
                <a:gd name="T6" fmla="*/ 77 w 81"/>
                <a:gd name="T7" fmla="*/ 0 h 8"/>
                <a:gd name="T8" fmla="*/ 4 w 81"/>
                <a:gd name="T9" fmla="*/ 0 h 8"/>
                <a:gd name="T10" fmla="*/ 0 w 81"/>
                <a:gd name="T11" fmla="*/ 4 h 8"/>
                <a:gd name="T12" fmla="*/ 4 w 8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1" h="8">
                  <a:moveTo>
                    <a:pt x="4" y="8"/>
                  </a:moveTo>
                  <a:cubicBezTo>
                    <a:pt x="77" y="8"/>
                    <a:pt x="77" y="8"/>
                    <a:pt x="77" y="8"/>
                  </a:cubicBezTo>
                  <a:cubicBezTo>
                    <a:pt x="79" y="8"/>
                    <a:pt x="81" y="6"/>
                    <a:pt x="81" y="4"/>
                  </a:cubicBezTo>
                  <a:cubicBezTo>
                    <a:pt x="81" y="2"/>
                    <a:pt x="79" y="0"/>
                    <a:pt x="77" y="0"/>
                  </a:cubicBezTo>
                  <a:cubicBezTo>
                    <a:pt x="4" y="0"/>
                    <a:pt x="4" y="0"/>
                    <a:pt x="4" y="0"/>
                  </a:cubicBezTo>
                  <a:cubicBezTo>
                    <a:pt x="2" y="0"/>
                    <a:pt x="0" y="2"/>
                    <a:pt x="0" y="4"/>
                  </a:cubicBezTo>
                  <a:cubicBezTo>
                    <a:pt x="0" y="6"/>
                    <a:pt x="2" y="8"/>
                    <a:pt x="4" y="8"/>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27" name="Freeform 3161">
              <a:extLst>
                <a:ext uri="{FF2B5EF4-FFF2-40B4-BE49-F238E27FC236}">
                  <a16:creationId xmlns:a16="http://schemas.microsoft.com/office/drawing/2014/main" id="{C6DE01B5-40FA-A642-8D10-2CD94559EE0A}"/>
                </a:ext>
              </a:extLst>
            </p:cNvPr>
            <p:cNvSpPr>
              <a:spLocks/>
            </p:cNvSpPr>
            <p:nvPr/>
          </p:nvSpPr>
          <p:spPr bwMode="auto">
            <a:xfrm>
              <a:off x="11736800" y="1025659"/>
              <a:ext cx="157721" cy="18288"/>
            </a:xfrm>
            <a:custGeom>
              <a:avLst/>
              <a:gdLst>
                <a:gd name="T0" fmla="*/ 4 w 81"/>
                <a:gd name="T1" fmla="*/ 8 h 8"/>
                <a:gd name="T2" fmla="*/ 77 w 81"/>
                <a:gd name="T3" fmla="*/ 8 h 8"/>
                <a:gd name="T4" fmla="*/ 81 w 81"/>
                <a:gd name="T5" fmla="*/ 4 h 8"/>
                <a:gd name="T6" fmla="*/ 77 w 81"/>
                <a:gd name="T7" fmla="*/ 0 h 8"/>
                <a:gd name="T8" fmla="*/ 4 w 81"/>
                <a:gd name="T9" fmla="*/ 0 h 8"/>
                <a:gd name="T10" fmla="*/ 0 w 81"/>
                <a:gd name="T11" fmla="*/ 4 h 8"/>
                <a:gd name="T12" fmla="*/ 4 w 8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1" h="8">
                  <a:moveTo>
                    <a:pt x="4" y="8"/>
                  </a:moveTo>
                  <a:cubicBezTo>
                    <a:pt x="77" y="8"/>
                    <a:pt x="77" y="8"/>
                    <a:pt x="77" y="8"/>
                  </a:cubicBezTo>
                  <a:cubicBezTo>
                    <a:pt x="79" y="8"/>
                    <a:pt x="81" y="7"/>
                    <a:pt x="81" y="4"/>
                  </a:cubicBezTo>
                  <a:cubicBezTo>
                    <a:pt x="81" y="2"/>
                    <a:pt x="79" y="0"/>
                    <a:pt x="77" y="0"/>
                  </a:cubicBezTo>
                  <a:cubicBezTo>
                    <a:pt x="4" y="0"/>
                    <a:pt x="4" y="0"/>
                    <a:pt x="4" y="0"/>
                  </a:cubicBezTo>
                  <a:cubicBezTo>
                    <a:pt x="2" y="0"/>
                    <a:pt x="0" y="2"/>
                    <a:pt x="0" y="4"/>
                  </a:cubicBezTo>
                  <a:cubicBezTo>
                    <a:pt x="0" y="7"/>
                    <a:pt x="2" y="8"/>
                    <a:pt x="4" y="8"/>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28" name="Freeform 3164">
              <a:extLst>
                <a:ext uri="{FF2B5EF4-FFF2-40B4-BE49-F238E27FC236}">
                  <a16:creationId xmlns:a16="http://schemas.microsoft.com/office/drawing/2014/main" id="{57F9AEF5-BA41-AD48-BAD7-FA5691C4F427}"/>
                </a:ext>
              </a:extLst>
            </p:cNvPr>
            <p:cNvSpPr>
              <a:spLocks/>
            </p:cNvSpPr>
            <p:nvPr/>
          </p:nvSpPr>
          <p:spPr bwMode="auto">
            <a:xfrm>
              <a:off x="11517089" y="1140368"/>
              <a:ext cx="374904" cy="18288"/>
            </a:xfrm>
            <a:custGeom>
              <a:avLst/>
              <a:gdLst>
                <a:gd name="T0" fmla="*/ 4 w 191"/>
                <a:gd name="T1" fmla="*/ 8 h 8"/>
                <a:gd name="T2" fmla="*/ 187 w 191"/>
                <a:gd name="T3" fmla="*/ 8 h 8"/>
                <a:gd name="T4" fmla="*/ 191 w 191"/>
                <a:gd name="T5" fmla="*/ 4 h 8"/>
                <a:gd name="T6" fmla="*/ 187 w 191"/>
                <a:gd name="T7" fmla="*/ 0 h 8"/>
                <a:gd name="T8" fmla="*/ 4 w 191"/>
                <a:gd name="T9" fmla="*/ 0 h 8"/>
                <a:gd name="T10" fmla="*/ 0 w 191"/>
                <a:gd name="T11" fmla="*/ 4 h 8"/>
                <a:gd name="T12" fmla="*/ 4 w 19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91" h="8">
                  <a:moveTo>
                    <a:pt x="4" y="8"/>
                  </a:moveTo>
                  <a:cubicBezTo>
                    <a:pt x="187" y="8"/>
                    <a:pt x="187" y="8"/>
                    <a:pt x="187" y="8"/>
                  </a:cubicBezTo>
                  <a:cubicBezTo>
                    <a:pt x="189" y="8"/>
                    <a:pt x="191" y="7"/>
                    <a:pt x="191" y="4"/>
                  </a:cubicBezTo>
                  <a:cubicBezTo>
                    <a:pt x="191" y="2"/>
                    <a:pt x="189" y="0"/>
                    <a:pt x="187" y="0"/>
                  </a:cubicBezTo>
                  <a:cubicBezTo>
                    <a:pt x="4" y="0"/>
                    <a:pt x="4" y="0"/>
                    <a:pt x="4" y="0"/>
                  </a:cubicBezTo>
                  <a:cubicBezTo>
                    <a:pt x="2" y="0"/>
                    <a:pt x="0" y="2"/>
                    <a:pt x="0" y="4"/>
                  </a:cubicBezTo>
                  <a:cubicBezTo>
                    <a:pt x="0" y="7"/>
                    <a:pt x="2" y="8"/>
                    <a:pt x="4" y="8"/>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29" name="Freeform 3170">
              <a:extLst>
                <a:ext uri="{FF2B5EF4-FFF2-40B4-BE49-F238E27FC236}">
                  <a16:creationId xmlns:a16="http://schemas.microsoft.com/office/drawing/2014/main" id="{BB28C38B-1E8B-6240-9E78-EFC93D1D3878}"/>
                </a:ext>
              </a:extLst>
            </p:cNvPr>
            <p:cNvSpPr>
              <a:spLocks/>
            </p:cNvSpPr>
            <p:nvPr/>
          </p:nvSpPr>
          <p:spPr bwMode="auto">
            <a:xfrm>
              <a:off x="11517089" y="1209500"/>
              <a:ext cx="374904" cy="18288"/>
            </a:xfrm>
            <a:custGeom>
              <a:avLst/>
              <a:gdLst>
                <a:gd name="T0" fmla="*/ 4 w 191"/>
                <a:gd name="T1" fmla="*/ 8 h 8"/>
                <a:gd name="T2" fmla="*/ 187 w 191"/>
                <a:gd name="T3" fmla="*/ 8 h 8"/>
                <a:gd name="T4" fmla="*/ 191 w 191"/>
                <a:gd name="T5" fmla="*/ 4 h 8"/>
                <a:gd name="T6" fmla="*/ 187 w 191"/>
                <a:gd name="T7" fmla="*/ 0 h 8"/>
                <a:gd name="T8" fmla="*/ 4 w 191"/>
                <a:gd name="T9" fmla="*/ 0 h 8"/>
                <a:gd name="T10" fmla="*/ 0 w 191"/>
                <a:gd name="T11" fmla="*/ 4 h 8"/>
                <a:gd name="T12" fmla="*/ 4 w 19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91" h="8">
                  <a:moveTo>
                    <a:pt x="4" y="8"/>
                  </a:moveTo>
                  <a:cubicBezTo>
                    <a:pt x="187" y="8"/>
                    <a:pt x="187" y="8"/>
                    <a:pt x="187" y="8"/>
                  </a:cubicBezTo>
                  <a:cubicBezTo>
                    <a:pt x="189" y="8"/>
                    <a:pt x="191" y="7"/>
                    <a:pt x="191" y="4"/>
                  </a:cubicBezTo>
                  <a:cubicBezTo>
                    <a:pt x="191" y="2"/>
                    <a:pt x="189" y="0"/>
                    <a:pt x="187" y="0"/>
                  </a:cubicBezTo>
                  <a:cubicBezTo>
                    <a:pt x="4" y="0"/>
                    <a:pt x="4" y="0"/>
                    <a:pt x="4" y="0"/>
                  </a:cubicBezTo>
                  <a:cubicBezTo>
                    <a:pt x="2" y="0"/>
                    <a:pt x="0" y="2"/>
                    <a:pt x="0" y="4"/>
                  </a:cubicBezTo>
                  <a:cubicBezTo>
                    <a:pt x="0" y="7"/>
                    <a:pt x="2" y="8"/>
                    <a:pt x="4" y="8"/>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330" name="Freeform 3176">
              <a:extLst>
                <a:ext uri="{FF2B5EF4-FFF2-40B4-BE49-F238E27FC236}">
                  <a16:creationId xmlns:a16="http://schemas.microsoft.com/office/drawing/2014/main" id="{1CF0FF02-1A13-CB46-9CC4-05C196AE079E}"/>
                </a:ext>
              </a:extLst>
            </p:cNvPr>
            <p:cNvSpPr>
              <a:spLocks/>
            </p:cNvSpPr>
            <p:nvPr/>
          </p:nvSpPr>
          <p:spPr bwMode="auto">
            <a:xfrm>
              <a:off x="11517089" y="1278632"/>
              <a:ext cx="374904" cy="18288"/>
            </a:xfrm>
            <a:custGeom>
              <a:avLst/>
              <a:gdLst>
                <a:gd name="T0" fmla="*/ 4 w 191"/>
                <a:gd name="T1" fmla="*/ 8 h 8"/>
                <a:gd name="T2" fmla="*/ 187 w 191"/>
                <a:gd name="T3" fmla="*/ 8 h 8"/>
                <a:gd name="T4" fmla="*/ 191 w 191"/>
                <a:gd name="T5" fmla="*/ 4 h 8"/>
                <a:gd name="T6" fmla="*/ 187 w 191"/>
                <a:gd name="T7" fmla="*/ 0 h 8"/>
                <a:gd name="T8" fmla="*/ 4 w 191"/>
                <a:gd name="T9" fmla="*/ 0 h 8"/>
                <a:gd name="T10" fmla="*/ 0 w 191"/>
                <a:gd name="T11" fmla="*/ 4 h 8"/>
                <a:gd name="T12" fmla="*/ 4 w 19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91" h="8">
                  <a:moveTo>
                    <a:pt x="4" y="8"/>
                  </a:moveTo>
                  <a:cubicBezTo>
                    <a:pt x="187" y="8"/>
                    <a:pt x="187" y="8"/>
                    <a:pt x="187" y="8"/>
                  </a:cubicBezTo>
                  <a:cubicBezTo>
                    <a:pt x="189" y="8"/>
                    <a:pt x="191" y="7"/>
                    <a:pt x="191" y="4"/>
                  </a:cubicBezTo>
                  <a:cubicBezTo>
                    <a:pt x="191" y="2"/>
                    <a:pt x="189" y="0"/>
                    <a:pt x="187" y="0"/>
                  </a:cubicBezTo>
                  <a:cubicBezTo>
                    <a:pt x="4" y="0"/>
                    <a:pt x="4" y="0"/>
                    <a:pt x="4" y="0"/>
                  </a:cubicBezTo>
                  <a:cubicBezTo>
                    <a:pt x="2" y="0"/>
                    <a:pt x="0" y="2"/>
                    <a:pt x="0" y="4"/>
                  </a:cubicBezTo>
                  <a:cubicBezTo>
                    <a:pt x="0" y="7"/>
                    <a:pt x="2" y="8"/>
                    <a:pt x="4" y="8"/>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cxnSp>
          <p:nvCxnSpPr>
            <p:cNvPr id="331" name="Straight Connector 330">
              <a:extLst>
                <a:ext uri="{FF2B5EF4-FFF2-40B4-BE49-F238E27FC236}">
                  <a16:creationId xmlns:a16="http://schemas.microsoft.com/office/drawing/2014/main" id="{3320C3A3-8F27-CB4B-9C43-DB4D268220A2}"/>
                </a:ext>
              </a:extLst>
            </p:cNvPr>
            <p:cNvCxnSpPr>
              <a:stCxn id="320" idx="1"/>
              <a:endCxn id="319" idx="1"/>
            </p:cNvCxnSpPr>
            <p:nvPr/>
          </p:nvCxnSpPr>
          <p:spPr>
            <a:xfrm flipH="1" flipV="1">
              <a:off x="11543775" y="929942"/>
              <a:ext cx="53228" cy="52704"/>
            </a:xfrm>
            <a:prstGeom prst="line">
              <a:avLst/>
            </a:prstGeom>
            <a:noFill/>
            <a:ln w="10795" cap="flat" cmpd="sng" algn="ctr">
              <a:solidFill>
                <a:schemeClr val="bg1"/>
              </a:solidFill>
              <a:prstDash val="solid"/>
              <a:round/>
            </a:ln>
            <a:effectLst/>
          </p:spPr>
        </p:cxnSp>
      </p:grpSp>
      <p:grpSp>
        <p:nvGrpSpPr>
          <p:cNvPr id="332" name="Group 331">
            <a:extLst>
              <a:ext uri="{FF2B5EF4-FFF2-40B4-BE49-F238E27FC236}">
                <a16:creationId xmlns:a16="http://schemas.microsoft.com/office/drawing/2014/main" id="{C13F0E44-C564-C944-94B0-B1FF5A600EA0}"/>
              </a:ext>
            </a:extLst>
          </p:cNvPr>
          <p:cNvGrpSpPr/>
          <p:nvPr/>
        </p:nvGrpSpPr>
        <p:grpSpPr>
          <a:xfrm>
            <a:off x="2241912" y="796568"/>
            <a:ext cx="332993" cy="362310"/>
            <a:chOff x="919337" y="2489946"/>
            <a:chExt cx="508889" cy="553693"/>
          </a:xfrm>
        </p:grpSpPr>
        <p:sp>
          <p:nvSpPr>
            <p:cNvPr id="333" name="Freeform 1201">
              <a:extLst>
                <a:ext uri="{FF2B5EF4-FFF2-40B4-BE49-F238E27FC236}">
                  <a16:creationId xmlns:a16="http://schemas.microsoft.com/office/drawing/2014/main" id="{2C68D119-A4C4-AE4A-839D-C7238AF6E062}"/>
                </a:ext>
              </a:extLst>
            </p:cNvPr>
            <p:cNvSpPr>
              <a:spLocks/>
            </p:cNvSpPr>
            <p:nvPr/>
          </p:nvSpPr>
          <p:spPr bwMode="auto">
            <a:xfrm>
              <a:off x="933010" y="2570112"/>
              <a:ext cx="476280" cy="473527"/>
            </a:xfrm>
            <a:custGeom>
              <a:avLst/>
              <a:gdLst>
                <a:gd name="T0" fmla="*/ 885 w 1752"/>
                <a:gd name="T1" fmla="*/ 0 h 1752"/>
                <a:gd name="T2" fmla="*/ 867 w 1752"/>
                <a:gd name="T3" fmla="*/ 0 h 1752"/>
                <a:gd name="T4" fmla="*/ 0 w 1752"/>
                <a:gd name="T5" fmla="*/ 869 h 1752"/>
                <a:gd name="T6" fmla="*/ 0 w 1752"/>
                <a:gd name="T7" fmla="*/ 881 h 1752"/>
                <a:gd name="T8" fmla="*/ 875 w 1752"/>
                <a:gd name="T9" fmla="*/ 1752 h 1752"/>
                <a:gd name="T10" fmla="*/ 875 w 1752"/>
                <a:gd name="T11" fmla="*/ 1752 h 1752"/>
                <a:gd name="T12" fmla="*/ 877 w 1752"/>
                <a:gd name="T13" fmla="*/ 1752 h 1752"/>
                <a:gd name="T14" fmla="*/ 1752 w 1752"/>
                <a:gd name="T15" fmla="*/ 880 h 1752"/>
                <a:gd name="T16" fmla="*/ 1752 w 1752"/>
                <a:gd name="T17" fmla="*/ 873 h 1752"/>
                <a:gd name="T18" fmla="*/ 885 w 1752"/>
                <a:gd name="T19" fmla="*/ 0 h 1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2" h="1752">
                  <a:moveTo>
                    <a:pt x="885" y="0"/>
                  </a:moveTo>
                  <a:cubicBezTo>
                    <a:pt x="867" y="0"/>
                    <a:pt x="867" y="0"/>
                    <a:pt x="867" y="0"/>
                  </a:cubicBezTo>
                  <a:cubicBezTo>
                    <a:pt x="390" y="4"/>
                    <a:pt x="3" y="391"/>
                    <a:pt x="0" y="869"/>
                  </a:cubicBezTo>
                  <a:cubicBezTo>
                    <a:pt x="0" y="881"/>
                    <a:pt x="0" y="881"/>
                    <a:pt x="0" y="881"/>
                  </a:cubicBezTo>
                  <a:cubicBezTo>
                    <a:pt x="3" y="1363"/>
                    <a:pt x="393" y="1752"/>
                    <a:pt x="875" y="1752"/>
                  </a:cubicBezTo>
                  <a:cubicBezTo>
                    <a:pt x="875" y="1752"/>
                    <a:pt x="875" y="1752"/>
                    <a:pt x="875" y="1752"/>
                  </a:cubicBezTo>
                  <a:cubicBezTo>
                    <a:pt x="877" y="1752"/>
                    <a:pt x="877" y="1752"/>
                    <a:pt x="877" y="1752"/>
                  </a:cubicBezTo>
                  <a:cubicBezTo>
                    <a:pt x="1359" y="1752"/>
                    <a:pt x="1750" y="1362"/>
                    <a:pt x="1752" y="880"/>
                  </a:cubicBezTo>
                  <a:cubicBezTo>
                    <a:pt x="1752" y="873"/>
                    <a:pt x="1752" y="873"/>
                    <a:pt x="1752" y="873"/>
                  </a:cubicBezTo>
                  <a:cubicBezTo>
                    <a:pt x="1750" y="393"/>
                    <a:pt x="1364" y="4"/>
                    <a:pt x="885" y="0"/>
                  </a:cubicBezTo>
                </a:path>
              </a:pathLst>
            </a:custGeom>
            <a:solidFill>
              <a:schemeClr val="bg2">
                <a:lumMod val="1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34" name="Group 333">
              <a:extLst>
                <a:ext uri="{FF2B5EF4-FFF2-40B4-BE49-F238E27FC236}">
                  <a16:creationId xmlns:a16="http://schemas.microsoft.com/office/drawing/2014/main" id="{9BB8CDE5-3650-614C-87BA-70F8489299DD}"/>
                </a:ext>
              </a:extLst>
            </p:cNvPr>
            <p:cNvGrpSpPr/>
            <p:nvPr/>
          </p:nvGrpSpPr>
          <p:grpSpPr>
            <a:xfrm>
              <a:off x="932886" y="2505634"/>
              <a:ext cx="495340" cy="473526"/>
              <a:chOff x="943598" y="2531186"/>
              <a:chExt cx="469833" cy="449142"/>
            </a:xfrm>
          </p:grpSpPr>
          <p:sp>
            <p:nvSpPr>
              <p:cNvPr id="339" name="Freeform 1201">
                <a:extLst>
                  <a:ext uri="{FF2B5EF4-FFF2-40B4-BE49-F238E27FC236}">
                    <a16:creationId xmlns:a16="http://schemas.microsoft.com/office/drawing/2014/main" id="{BD3CFD8F-5BCE-8D40-B49A-6627A3E18209}"/>
                  </a:ext>
                </a:extLst>
              </p:cNvPr>
              <p:cNvSpPr>
                <a:spLocks/>
              </p:cNvSpPr>
              <p:nvPr/>
            </p:nvSpPr>
            <p:spPr bwMode="auto">
              <a:xfrm>
                <a:off x="943598" y="2531186"/>
                <a:ext cx="451754" cy="449142"/>
              </a:xfrm>
              <a:custGeom>
                <a:avLst/>
                <a:gdLst>
                  <a:gd name="T0" fmla="*/ 885 w 1752"/>
                  <a:gd name="T1" fmla="*/ 0 h 1752"/>
                  <a:gd name="T2" fmla="*/ 867 w 1752"/>
                  <a:gd name="T3" fmla="*/ 0 h 1752"/>
                  <a:gd name="T4" fmla="*/ 0 w 1752"/>
                  <a:gd name="T5" fmla="*/ 869 h 1752"/>
                  <a:gd name="T6" fmla="*/ 0 w 1752"/>
                  <a:gd name="T7" fmla="*/ 881 h 1752"/>
                  <a:gd name="T8" fmla="*/ 875 w 1752"/>
                  <a:gd name="T9" fmla="*/ 1752 h 1752"/>
                  <a:gd name="T10" fmla="*/ 875 w 1752"/>
                  <a:gd name="T11" fmla="*/ 1752 h 1752"/>
                  <a:gd name="T12" fmla="*/ 877 w 1752"/>
                  <a:gd name="T13" fmla="*/ 1752 h 1752"/>
                  <a:gd name="T14" fmla="*/ 1752 w 1752"/>
                  <a:gd name="T15" fmla="*/ 880 h 1752"/>
                  <a:gd name="T16" fmla="*/ 1752 w 1752"/>
                  <a:gd name="T17" fmla="*/ 873 h 1752"/>
                  <a:gd name="T18" fmla="*/ 885 w 1752"/>
                  <a:gd name="T19" fmla="*/ 0 h 1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2" h="1752">
                    <a:moveTo>
                      <a:pt x="885" y="0"/>
                    </a:moveTo>
                    <a:cubicBezTo>
                      <a:pt x="867" y="0"/>
                      <a:pt x="867" y="0"/>
                      <a:pt x="867" y="0"/>
                    </a:cubicBezTo>
                    <a:cubicBezTo>
                      <a:pt x="390" y="4"/>
                      <a:pt x="3" y="391"/>
                      <a:pt x="0" y="869"/>
                    </a:cubicBezTo>
                    <a:cubicBezTo>
                      <a:pt x="0" y="881"/>
                      <a:pt x="0" y="881"/>
                      <a:pt x="0" y="881"/>
                    </a:cubicBezTo>
                    <a:cubicBezTo>
                      <a:pt x="3" y="1363"/>
                      <a:pt x="393" y="1752"/>
                      <a:pt x="875" y="1752"/>
                    </a:cubicBezTo>
                    <a:cubicBezTo>
                      <a:pt x="875" y="1752"/>
                      <a:pt x="875" y="1752"/>
                      <a:pt x="875" y="1752"/>
                    </a:cubicBezTo>
                    <a:cubicBezTo>
                      <a:pt x="877" y="1752"/>
                      <a:pt x="877" y="1752"/>
                      <a:pt x="877" y="1752"/>
                    </a:cubicBezTo>
                    <a:cubicBezTo>
                      <a:pt x="1359" y="1752"/>
                      <a:pt x="1750" y="1362"/>
                      <a:pt x="1752" y="880"/>
                    </a:cubicBezTo>
                    <a:cubicBezTo>
                      <a:pt x="1752" y="873"/>
                      <a:pt x="1752" y="873"/>
                      <a:pt x="1752" y="873"/>
                    </a:cubicBezTo>
                    <a:cubicBezTo>
                      <a:pt x="1750" y="393"/>
                      <a:pt x="1364" y="4"/>
                      <a:pt x="885" y="0"/>
                    </a:cubicBezTo>
                  </a:path>
                </a:pathLst>
              </a:custGeom>
              <a:solidFill>
                <a:srgbClr val="0D27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0" name="Freeform 1205">
                <a:extLst>
                  <a:ext uri="{FF2B5EF4-FFF2-40B4-BE49-F238E27FC236}">
                    <a16:creationId xmlns:a16="http://schemas.microsoft.com/office/drawing/2014/main" id="{F4F734DF-2F27-F947-8C4C-C0A4A37397EE}"/>
                  </a:ext>
                </a:extLst>
              </p:cNvPr>
              <p:cNvSpPr>
                <a:spLocks/>
              </p:cNvSpPr>
              <p:nvPr/>
            </p:nvSpPr>
            <p:spPr bwMode="auto">
              <a:xfrm>
                <a:off x="1323333" y="2595137"/>
                <a:ext cx="90098" cy="323791"/>
              </a:xfrm>
              <a:custGeom>
                <a:avLst/>
                <a:gdLst>
                  <a:gd name="T0" fmla="*/ 0 w 325"/>
                  <a:gd name="T1" fmla="*/ 102 h 1165"/>
                  <a:gd name="T2" fmla="*/ 182 w 325"/>
                  <a:gd name="T3" fmla="*/ 586 h 1165"/>
                  <a:gd name="T4" fmla="*/ 2 w 325"/>
                  <a:gd name="T5" fmla="*/ 1066 h 1165"/>
                  <a:gd name="T6" fmla="*/ 101 w 325"/>
                  <a:gd name="T7" fmla="*/ 1165 h 1165"/>
                  <a:gd name="T8" fmla="*/ 325 w 325"/>
                  <a:gd name="T9" fmla="*/ 584 h 1165"/>
                  <a:gd name="T10" fmla="*/ 101 w 325"/>
                  <a:gd name="T11" fmla="*/ 0 h 1165"/>
                  <a:gd name="T12" fmla="*/ 0 w 325"/>
                  <a:gd name="T13" fmla="*/ 102 h 1165"/>
                </a:gdLst>
                <a:ahLst/>
                <a:cxnLst>
                  <a:cxn ang="0">
                    <a:pos x="T0" y="T1"/>
                  </a:cxn>
                  <a:cxn ang="0">
                    <a:pos x="T2" y="T3"/>
                  </a:cxn>
                  <a:cxn ang="0">
                    <a:pos x="T4" y="T5"/>
                  </a:cxn>
                  <a:cxn ang="0">
                    <a:pos x="T6" y="T7"/>
                  </a:cxn>
                  <a:cxn ang="0">
                    <a:pos x="T8" y="T9"/>
                  </a:cxn>
                  <a:cxn ang="0">
                    <a:pos x="T10" y="T11"/>
                  </a:cxn>
                  <a:cxn ang="0">
                    <a:pos x="T12" y="T13"/>
                  </a:cxn>
                </a:cxnLst>
                <a:rect l="0" t="0" r="r" b="b"/>
                <a:pathLst>
                  <a:path w="325" h="1165">
                    <a:moveTo>
                      <a:pt x="0" y="102"/>
                    </a:moveTo>
                    <a:cubicBezTo>
                      <a:pt x="113" y="231"/>
                      <a:pt x="182" y="401"/>
                      <a:pt x="182" y="586"/>
                    </a:cubicBezTo>
                    <a:cubicBezTo>
                      <a:pt x="182" y="770"/>
                      <a:pt x="114" y="937"/>
                      <a:pt x="2" y="1066"/>
                    </a:cubicBezTo>
                    <a:cubicBezTo>
                      <a:pt x="101" y="1165"/>
                      <a:pt x="101" y="1165"/>
                      <a:pt x="101" y="1165"/>
                    </a:cubicBezTo>
                    <a:cubicBezTo>
                      <a:pt x="240" y="1011"/>
                      <a:pt x="324" y="807"/>
                      <a:pt x="325" y="584"/>
                    </a:cubicBezTo>
                    <a:cubicBezTo>
                      <a:pt x="325" y="359"/>
                      <a:pt x="240" y="155"/>
                      <a:pt x="101" y="0"/>
                    </a:cubicBezTo>
                    <a:lnTo>
                      <a:pt x="0" y="102"/>
                    </a:lnTo>
                    <a:close/>
                  </a:path>
                </a:pathLst>
              </a:custGeom>
              <a:solidFill>
                <a:srgbClr val="0D2736"/>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35" name="Freeform 1213">
              <a:extLst>
                <a:ext uri="{FF2B5EF4-FFF2-40B4-BE49-F238E27FC236}">
                  <a16:creationId xmlns:a16="http://schemas.microsoft.com/office/drawing/2014/main" id="{5A4B8854-588A-6D44-A879-73574B380571}"/>
                </a:ext>
              </a:extLst>
            </p:cNvPr>
            <p:cNvSpPr>
              <a:spLocks noEditPoints="1"/>
            </p:cNvSpPr>
            <p:nvPr/>
          </p:nvSpPr>
          <p:spPr bwMode="auto">
            <a:xfrm>
              <a:off x="1089142" y="2617781"/>
              <a:ext cx="166231" cy="255284"/>
            </a:xfrm>
            <a:custGeom>
              <a:avLst/>
              <a:gdLst>
                <a:gd name="T0" fmla="*/ 240 w 562"/>
                <a:gd name="T1" fmla="*/ 768 h 871"/>
                <a:gd name="T2" fmla="*/ 0 w 562"/>
                <a:gd name="T3" fmla="*/ 671 h 871"/>
                <a:gd name="T4" fmla="*/ 79 w 562"/>
                <a:gd name="T5" fmla="*/ 555 h 871"/>
                <a:gd name="T6" fmla="*/ 245 w 562"/>
                <a:gd name="T7" fmla="*/ 638 h 871"/>
                <a:gd name="T8" fmla="*/ 245 w 562"/>
                <a:gd name="T9" fmla="*/ 476 h 871"/>
                <a:gd name="T10" fmla="*/ 27 w 562"/>
                <a:gd name="T11" fmla="*/ 260 h 871"/>
                <a:gd name="T12" fmla="*/ 27 w 562"/>
                <a:gd name="T13" fmla="*/ 258 h 871"/>
                <a:gd name="T14" fmla="*/ 240 w 562"/>
                <a:gd name="T15" fmla="*/ 59 h 871"/>
                <a:gd name="T16" fmla="*/ 240 w 562"/>
                <a:gd name="T17" fmla="*/ 0 h 871"/>
                <a:gd name="T18" fmla="*/ 346 w 562"/>
                <a:gd name="T19" fmla="*/ 0 h 871"/>
                <a:gd name="T20" fmla="*/ 346 w 562"/>
                <a:gd name="T21" fmla="*/ 62 h 871"/>
                <a:gd name="T22" fmla="*/ 535 w 562"/>
                <a:gd name="T23" fmla="*/ 136 h 871"/>
                <a:gd name="T24" fmla="*/ 467 w 562"/>
                <a:gd name="T25" fmla="*/ 255 h 871"/>
                <a:gd name="T26" fmla="*/ 341 w 562"/>
                <a:gd name="T27" fmla="*/ 195 h 871"/>
                <a:gd name="T28" fmla="*/ 341 w 562"/>
                <a:gd name="T29" fmla="*/ 350 h 871"/>
                <a:gd name="T30" fmla="*/ 562 w 562"/>
                <a:gd name="T31" fmla="*/ 567 h 871"/>
                <a:gd name="T32" fmla="*/ 562 w 562"/>
                <a:gd name="T33" fmla="*/ 569 h 871"/>
                <a:gd name="T34" fmla="*/ 346 w 562"/>
                <a:gd name="T35" fmla="*/ 770 h 871"/>
                <a:gd name="T36" fmla="*/ 346 w 562"/>
                <a:gd name="T37" fmla="*/ 871 h 871"/>
                <a:gd name="T38" fmla="*/ 240 w 562"/>
                <a:gd name="T39" fmla="*/ 871 h 871"/>
                <a:gd name="T40" fmla="*/ 240 w 562"/>
                <a:gd name="T41" fmla="*/ 768 h 871"/>
                <a:gd name="T42" fmla="*/ 245 w 562"/>
                <a:gd name="T43" fmla="*/ 324 h 871"/>
                <a:gd name="T44" fmla="*/ 245 w 562"/>
                <a:gd name="T45" fmla="*/ 186 h 871"/>
                <a:gd name="T46" fmla="*/ 175 w 562"/>
                <a:gd name="T47" fmla="*/ 249 h 871"/>
                <a:gd name="T48" fmla="*/ 175 w 562"/>
                <a:gd name="T49" fmla="*/ 251 h 871"/>
                <a:gd name="T50" fmla="*/ 245 w 562"/>
                <a:gd name="T51" fmla="*/ 324 h 871"/>
                <a:gd name="T52" fmla="*/ 341 w 562"/>
                <a:gd name="T53" fmla="*/ 500 h 871"/>
                <a:gd name="T54" fmla="*/ 341 w 562"/>
                <a:gd name="T55" fmla="*/ 643 h 871"/>
                <a:gd name="T56" fmla="*/ 413 w 562"/>
                <a:gd name="T57" fmla="*/ 578 h 871"/>
                <a:gd name="T58" fmla="*/ 413 w 562"/>
                <a:gd name="T59" fmla="*/ 576 h 871"/>
                <a:gd name="T60" fmla="*/ 341 w 562"/>
                <a:gd name="T61" fmla="*/ 500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2" h="871">
                  <a:moveTo>
                    <a:pt x="240" y="768"/>
                  </a:moveTo>
                  <a:cubicBezTo>
                    <a:pt x="153" y="757"/>
                    <a:pt x="67" y="722"/>
                    <a:pt x="0" y="671"/>
                  </a:cubicBezTo>
                  <a:cubicBezTo>
                    <a:pt x="79" y="555"/>
                    <a:pt x="79" y="555"/>
                    <a:pt x="79" y="555"/>
                  </a:cubicBezTo>
                  <a:cubicBezTo>
                    <a:pt x="134" y="597"/>
                    <a:pt x="185" y="625"/>
                    <a:pt x="245" y="638"/>
                  </a:cubicBezTo>
                  <a:cubicBezTo>
                    <a:pt x="245" y="476"/>
                    <a:pt x="245" y="476"/>
                    <a:pt x="245" y="476"/>
                  </a:cubicBezTo>
                  <a:cubicBezTo>
                    <a:pt x="99" y="436"/>
                    <a:pt x="27" y="381"/>
                    <a:pt x="27" y="260"/>
                  </a:cubicBezTo>
                  <a:cubicBezTo>
                    <a:pt x="27" y="258"/>
                    <a:pt x="27" y="258"/>
                    <a:pt x="27" y="258"/>
                  </a:cubicBezTo>
                  <a:cubicBezTo>
                    <a:pt x="27" y="146"/>
                    <a:pt x="112" y="72"/>
                    <a:pt x="240" y="59"/>
                  </a:cubicBezTo>
                  <a:cubicBezTo>
                    <a:pt x="240" y="0"/>
                    <a:pt x="240" y="0"/>
                    <a:pt x="240" y="0"/>
                  </a:cubicBezTo>
                  <a:cubicBezTo>
                    <a:pt x="346" y="0"/>
                    <a:pt x="346" y="0"/>
                    <a:pt x="346" y="0"/>
                  </a:cubicBezTo>
                  <a:cubicBezTo>
                    <a:pt x="346" y="62"/>
                    <a:pt x="346" y="62"/>
                    <a:pt x="346" y="62"/>
                  </a:cubicBezTo>
                  <a:cubicBezTo>
                    <a:pt x="418" y="71"/>
                    <a:pt x="479" y="97"/>
                    <a:pt x="535" y="136"/>
                  </a:cubicBezTo>
                  <a:cubicBezTo>
                    <a:pt x="467" y="255"/>
                    <a:pt x="467" y="255"/>
                    <a:pt x="467" y="255"/>
                  </a:cubicBezTo>
                  <a:cubicBezTo>
                    <a:pt x="426" y="228"/>
                    <a:pt x="383" y="206"/>
                    <a:pt x="341" y="195"/>
                  </a:cubicBezTo>
                  <a:cubicBezTo>
                    <a:pt x="341" y="350"/>
                    <a:pt x="341" y="350"/>
                    <a:pt x="341" y="350"/>
                  </a:cubicBezTo>
                  <a:cubicBezTo>
                    <a:pt x="496" y="391"/>
                    <a:pt x="562" y="453"/>
                    <a:pt x="562" y="567"/>
                  </a:cubicBezTo>
                  <a:cubicBezTo>
                    <a:pt x="562" y="569"/>
                    <a:pt x="562" y="569"/>
                    <a:pt x="562" y="569"/>
                  </a:cubicBezTo>
                  <a:cubicBezTo>
                    <a:pt x="562" y="683"/>
                    <a:pt x="474" y="757"/>
                    <a:pt x="346" y="770"/>
                  </a:cubicBezTo>
                  <a:cubicBezTo>
                    <a:pt x="346" y="871"/>
                    <a:pt x="346" y="871"/>
                    <a:pt x="346" y="871"/>
                  </a:cubicBezTo>
                  <a:cubicBezTo>
                    <a:pt x="240" y="871"/>
                    <a:pt x="240" y="871"/>
                    <a:pt x="240" y="871"/>
                  </a:cubicBezTo>
                  <a:lnTo>
                    <a:pt x="240" y="768"/>
                  </a:lnTo>
                  <a:close/>
                  <a:moveTo>
                    <a:pt x="245" y="324"/>
                  </a:moveTo>
                  <a:cubicBezTo>
                    <a:pt x="245" y="186"/>
                    <a:pt x="245" y="186"/>
                    <a:pt x="245" y="186"/>
                  </a:cubicBezTo>
                  <a:cubicBezTo>
                    <a:pt x="195" y="192"/>
                    <a:pt x="175" y="216"/>
                    <a:pt x="175" y="249"/>
                  </a:cubicBezTo>
                  <a:cubicBezTo>
                    <a:pt x="175" y="251"/>
                    <a:pt x="175" y="251"/>
                    <a:pt x="175" y="251"/>
                  </a:cubicBezTo>
                  <a:cubicBezTo>
                    <a:pt x="175" y="284"/>
                    <a:pt x="189" y="304"/>
                    <a:pt x="245" y="324"/>
                  </a:cubicBezTo>
                  <a:moveTo>
                    <a:pt x="341" y="500"/>
                  </a:moveTo>
                  <a:cubicBezTo>
                    <a:pt x="341" y="643"/>
                    <a:pt x="341" y="643"/>
                    <a:pt x="341" y="643"/>
                  </a:cubicBezTo>
                  <a:cubicBezTo>
                    <a:pt x="389" y="636"/>
                    <a:pt x="413" y="614"/>
                    <a:pt x="413" y="578"/>
                  </a:cubicBezTo>
                  <a:cubicBezTo>
                    <a:pt x="413" y="576"/>
                    <a:pt x="413" y="576"/>
                    <a:pt x="413" y="576"/>
                  </a:cubicBezTo>
                  <a:cubicBezTo>
                    <a:pt x="413" y="542"/>
                    <a:pt x="396" y="521"/>
                    <a:pt x="341" y="500"/>
                  </a:cubicBezTo>
                </a:path>
              </a:pathLst>
            </a:custGeom>
            <a:solidFill>
              <a:schemeClr val="accent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1203">
              <a:extLst>
                <a:ext uri="{FF2B5EF4-FFF2-40B4-BE49-F238E27FC236}">
                  <a16:creationId xmlns:a16="http://schemas.microsoft.com/office/drawing/2014/main" id="{8D801428-34F1-CD40-A6D7-83F544BA0049}"/>
                </a:ext>
              </a:extLst>
            </p:cNvPr>
            <p:cNvSpPr>
              <a:spLocks/>
            </p:cNvSpPr>
            <p:nvPr/>
          </p:nvSpPr>
          <p:spPr bwMode="auto">
            <a:xfrm>
              <a:off x="1000774" y="2489946"/>
              <a:ext cx="341369" cy="94990"/>
            </a:xfrm>
            <a:custGeom>
              <a:avLst/>
              <a:gdLst>
                <a:gd name="T0" fmla="*/ 578 w 1164"/>
                <a:gd name="T1" fmla="*/ 141 h 326"/>
                <a:gd name="T2" fmla="*/ 1062 w 1164"/>
                <a:gd name="T3" fmla="*/ 326 h 326"/>
                <a:gd name="T4" fmla="*/ 1164 w 1164"/>
                <a:gd name="T5" fmla="*/ 224 h 326"/>
                <a:gd name="T6" fmla="*/ 582 w 1164"/>
                <a:gd name="T7" fmla="*/ 0 h 326"/>
                <a:gd name="T8" fmla="*/ 0 w 1164"/>
                <a:gd name="T9" fmla="*/ 224 h 326"/>
                <a:gd name="T10" fmla="*/ 97 w 1164"/>
                <a:gd name="T11" fmla="*/ 321 h 326"/>
                <a:gd name="T12" fmla="*/ 578 w 1164"/>
                <a:gd name="T13" fmla="*/ 141 h 326"/>
              </a:gdLst>
              <a:ahLst/>
              <a:cxnLst>
                <a:cxn ang="0">
                  <a:pos x="T0" y="T1"/>
                </a:cxn>
                <a:cxn ang="0">
                  <a:pos x="T2" y="T3"/>
                </a:cxn>
                <a:cxn ang="0">
                  <a:pos x="T4" y="T5"/>
                </a:cxn>
                <a:cxn ang="0">
                  <a:pos x="T6" y="T7"/>
                </a:cxn>
                <a:cxn ang="0">
                  <a:pos x="T8" y="T9"/>
                </a:cxn>
                <a:cxn ang="0">
                  <a:pos x="T10" y="T11"/>
                </a:cxn>
                <a:cxn ang="0">
                  <a:pos x="T12" y="T13"/>
                </a:cxn>
              </a:cxnLst>
              <a:rect l="0" t="0" r="r" b="b"/>
              <a:pathLst>
                <a:path w="1164" h="326">
                  <a:moveTo>
                    <a:pt x="578" y="141"/>
                  </a:moveTo>
                  <a:cubicBezTo>
                    <a:pt x="763" y="141"/>
                    <a:pt x="933" y="211"/>
                    <a:pt x="1062" y="326"/>
                  </a:cubicBezTo>
                  <a:cubicBezTo>
                    <a:pt x="1164" y="224"/>
                    <a:pt x="1164" y="224"/>
                    <a:pt x="1164" y="224"/>
                  </a:cubicBezTo>
                  <a:cubicBezTo>
                    <a:pt x="1010" y="85"/>
                    <a:pt x="806" y="1"/>
                    <a:pt x="582" y="0"/>
                  </a:cubicBezTo>
                  <a:cubicBezTo>
                    <a:pt x="358" y="0"/>
                    <a:pt x="154" y="85"/>
                    <a:pt x="0" y="224"/>
                  </a:cubicBezTo>
                  <a:cubicBezTo>
                    <a:pt x="97" y="321"/>
                    <a:pt x="97" y="321"/>
                    <a:pt x="97" y="321"/>
                  </a:cubicBezTo>
                  <a:cubicBezTo>
                    <a:pt x="226" y="209"/>
                    <a:pt x="394" y="141"/>
                    <a:pt x="578" y="141"/>
                  </a:cubicBezTo>
                </a:path>
              </a:pathLst>
            </a:custGeom>
            <a:solidFill>
              <a:srgbClr val="0D2736"/>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1203">
              <a:extLst>
                <a:ext uri="{FF2B5EF4-FFF2-40B4-BE49-F238E27FC236}">
                  <a16:creationId xmlns:a16="http://schemas.microsoft.com/office/drawing/2014/main" id="{FDD05026-2664-8747-866A-36B8380552BA}"/>
                </a:ext>
              </a:extLst>
            </p:cNvPr>
            <p:cNvSpPr>
              <a:spLocks/>
            </p:cNvSpPr>
            <p:nvPr/>
          </p:nvSpPr>
          <p:spPr bwMode="auto">
            <a:xfrm flipV="1">
              <a:off x="1001542" y="2901918"/>
              <a:ext cx="341369" cy="94990"/>
            </a:xfrm>
            <a:custGeom>
              <a:avLst/>
              <a:gdLst>
                <a:gd name="T0" fmla="*/ 578 w 1164"/>
                <a:gd name="T1" fmla="*/ 141 h 326"/>
                <a:gd name="T2" fmla="*/ 1062 w 1164"/>
                <a:gd name="T3" fmla="*/ 326 h 326"/>
                <a:gd name="T4" fmla="*/ 1164 w 1164"/>
                <a:gd name="T5" fmla="*/ 224 h 326"/>
                <a:gd name="T6" fmla="*/ 582 w 1164"/>
                <a:gd name="T7" fmla="*/ 0 h 326"/>
                <a:gd name="T8" fmla="*/ 0 w 1164"/>
                <a:gd name="T9" fmla="*/ 224 h 326"/>
                <a:gd name="T10" fmla="*/ 97 w 1164"/>
                <a:gd name="T11" fmla="*/ 321 h 326"/>
                <a:gd name="T12" fmla="*/ 578 w 1164"/>
                <a:gd name="T13" fmla="*/ 141 h 326"/>
              </a:gdLst>
              <a:ahLst/>
              <a:cxnLst>
                <a:cxn ang="0">
                  <a:pos x="T0" y="T1"/>
                </a:cxn>
                <a:cxn ang="0">
                  <a:pos x="T2" y="T3"/>
                </a:cxn>
                <a:cxn ang="0">
                  <a:pos x="T4" y="T5"/>
                </a:cxn>
                <a:cxn ang="0">
                  <a:pos x="T6" y="T7"/>
                </a:cxn>
                <a:cxn ang="0">
                  <a:pos x="T8" y="T9"/>
                </a:cxn>
                <a:cxn ang="0">
                  <a:pos x="T10" y="T11"/>
                </a:cxn>
                <a:cxn ang="0">
                  <a:pos x="T12" y="T13"/>
                </a:cxn>
              </a:cxnLst>
              <a:rect l="0" t="0" r="r" b="b"/>
              <a:pathLst>
                <a:path w="1164" h="326">
                  <a:moveTo>
                    <a:pt x="578" y="141"/>
                  </a:moveTo>
                  <a:cubicBezTo>
                    <a:pt x="763" y="141"/>
                    <a:pt x="933" y="211"/>
                    <a:pt x="1062" y="326"/>
                  </a:cubicBezTo>
                  <a:cubicBezTo>
                    <a:pt x="1164" y="224"/>
                    <a:pt x="1164" y="224"/>
                    <a:pt x="1164" y="224"/>
                  </a:cubicBezTo>
                  <a:cubicBezTo>
                    <a:pt x="1010" y="85"/>
                    <a:pt x="806" y="1"/>
                    <a:pt x="582" y="0"/>
                  </a:cubicBezTo>
                  <a:cubicBezTo>
                    <a:pt x="358" y="0"/>
                    <a:pt x="154" y="85"/>
                    <a:pt x="0" y="224"/>
                  </a:cubicBezTo>
                  <a:cubicBezTo>
                    <a:pt x="97" y="321"/>
                    <a:pt x="97" y="321"/>
                    <a:pt x="97" y="321"/>
                  </a:cubicBezTo>
                  <a:cubicBezTo>
                    <a:pt x="226" y="209"/>
                    <a:pt x="394" y="141"/>
                    <a:pt x="578" y="141"/>
                  </a:cubicBezTo>
                </a:path>
              </a:pathLst>
            </a:custGeom>
            <a:solidFill>
              <a:srgbClr val="0D2736"/>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1205">
              <a:extLst>
                <a:ext uri="{FF2B5EF4-FFF2-40B4-BE49-F238E27FC236}">
                  <a16:creationId xmlns:a16="http://schemas.microsoft.com/office/drawing/2014/main" id="{0E620456-49B1-CA4F-AD80-80D37810E9CF}"/>
                </a:ext>
              </a:extLst>
            </p:cNvPr>
            <p:cNvSpPr>
              <a:spLocks/>
            </p:cNvSpPr>
            <p:nvPr/>
          </p:nvSpPr>
          <p:spPr bwMode="auto">
            <a:xfrm flipH="1">
              <a:off x="919337" y="2568676"/>
              <a:ext cx="94989" cy="341370"/>
            </a:xfrm>
            <a:custGeom>
              <a:avLst/>
              <a:gdLst>
                <a:gd name="T0" fmla="*/ 0 w 325"/>
                <a:gd name="T1" fmla="*/ 102 h 1165"/>
                <a:gd name="T2" fmla="*/ 182 w 325"/>
                <a:gd name="T3" fmla="*/ 586 h 1165"/>
                <a:gd name="T4" fmla="*/ 2 w 325"/>
                <a:gd name="T5" fmla="*/ 1066 h 1165"/>
                <a:gd name="T6" fmla="*/ 101 w 325"/>
                <a:gd name="T7" fmla="*/ 1165 h 1165"/>
                <a:gd name="T8" fmla="*/ 325 w 325"/>
                <a:gd name="T9" fmla="*/ 584 h 1165"/>
                <a:gd name="T10" fmla="*/ 101 w 325"/>
                <a:gd name="T11" fmla="*/ 0 h 1165"/>
                <a:gd name="T12" fmla="*/ 0 w 325"/>
                <a:gd name="T13" fmla="*/ 102 h 1165"/>
              </a:gdLst>
              <a:ahLst/>
              <a:cxnLst>
                <a:cxn ang="0">
                  <a:pos x="T0" y="T1"/>
                </a:cxn>
                <a:cxn ang="0">
                  <a:pos x="T2" y="T3"/>
                </a:cxn>
                <a:cxn ang="0">
                  <a:pos x="T4" y="T5"/>
                </a:cxn>
                <a:cxn ang="0">
                  <a:pos x="T6" y="T7"/>
                </a:cxn>
                <a:cxn ang="0">
                  <a:pos x="T8" y="T9"/>
                </a:cxn>
                <a:cxn ang="0">
                  <a:pos x="T10" y="T11"/>
                </a:cxn>
                <a:cxn ang="0">
                  <a:pos x="T12" y="T13"/>
                </a:cxn>
              </a:cxnLst>
              <a:rect l="0" t="0" r="r" b="b"/>
              <a:pathLst>
                <a:path w="325" h="1165">
                  <a:moveTo>
                    <a:pt x="0" y="102"/>
                  </a:moveTo>
                  <a:cubicBezTo>
                    <a:pt x="113" y="231"/>
                    <a:pt x="182" y="401"/>
                    <a:pt x="182" y="586"/>
                  </a:cubicBezTo>
                  <a:cubicBezTo>
                    <a:pt x="182" y="770"/>
                    <a:pt x="114" y="937"/>
                    <a:pt x="2" y="1066"/>
                  </a:cubicBezTo>
                  <a:cubicBezTo>
                    <a:pt x="101" y="1165"/>
                    <a:pt x="101" y="1165"/>
                    <a:pt x="101" y="1165"/>
                  </a:cubicBezTo>
                  <a:cubicBezTo>
                    <a:pt x="240" y="1011"/>
                    <a:pt x="324" y="807"/>
                    <a:pt x="325" y="584"/>
                  </a:cubicBezTo>
                  <a:cubicBezTo>
                    <a:pt x="325" y="359"/>
                    <a:pt x="240" y="155"/>
                    <a:pt x="101" y="0"/>
                  </a:cubicBezTo>
                  <a:lnTo>
                    <a:pt x="0" y="102"/>
                  </a:lnTo>
                  <a:close/>
                </a:path>
              </a:pathLst>
            </a:custGeom>
            <a:solidFill>
              <a:srgbClr val="0D2736"/>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71655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4C789-0448-4F75-AED2-A44CDA5AC019}"/>
              </a:ext>
            </a:extLst>
          </p:cNvPr>
          <p:cNvSpPr>
            <a:spLocks noGrp="1"/>
          </p:cNvSpPr>
          <p:nvPr>
            <p:ph type="title"/>
          </p:nvPr>
        </p:nvSpPr>
        <p:spPr/>
        <p:txBody>
          <a:bodyPr/>
          <a:lstStyle/>
          <a:p>
            <a:r>
              <a:rPr lang="en-US" dirty="0"/>
              <a:t>Benefits of AWS for Windows workloads</a:t>
            </a:r>
          </a:p>
        </p:txBody>
      </p:sp>
      <p:sp>
        <p:nvSpPr>
          <p:cNvPr id="5" name="Freeform: Shape 4">
            <a:extLst>
              <a:ext uri="{FF2B5EF4-FFF2-40B4-BE49-F238E27FC236}">
                <a16:creationId xmlns:a16="http://schemas.microsoft.com/office/drawing/2014/main" id="{48C426F5-7CA6-4AC7-AF43-AF62D7E714DE}"/>
              </a:ext>
            </a:extLst>
          </p:cNvPr>
          <p:cNvSpPr/>
          <p:nvPr/>
        </p:nvSpPr>
        <p:spPr>
          <a:xfrm>
            <a:off x="357233" y="1944566"/>
            <a:ext cx="5338348" cy="483213"/>
          </a:xfrm>
          <a:custGeom>
            <a:avLst/>
            <a:gdLst>
              <a:gd name="connsiteX0" fmla="*/ 0 w 6787530"/>
              <a:gd name="connsiteY0" fmla="*/ 101635 h 609795"/>
              <a:gd name="connsiteX1" fmla="*/ 101635 w 6787530"/>
              <a:gd name="connsiteY1" fmla="*/ 0 h 609795"/>
              <a:gd name="connsiteX2" fmla="*/ 6685895 w 6787530"/>
              <a:gd name="connsiteY2" fmla="*/ 0 h 609795"/>
              <a:gd name="connsiteX3" fmla="*/ 6787530 w 6787530"/>
              <a:gd name="connsiteY3" fmla="*/ 101635 h 609795"/>
              <a:gd name="connsiteX4" fmla="*/ 6787530 w 6787530"/>
              <a:gd name="connsiteY4" fmla="*/ 508160 h 609795"/>
              <a:gd name="connsiteX5" fmla="*/ 6685895 w 6787530"/>
              <a:gd name="connsiteY5" fmla="*/ 609795 h 609795"/>
              <a:gd name="connsiteX6" fmla="*/ 101635 w 6787530"/>
              <a:gd name="connsiteY6" fmla="*/ 609795 h 609795"/>
              <a:gd name="connsiteX7" fmla="*/ 0 w 6787530"/>
              <a:gd name="connsiteY7" fmla="*/ 508160 h 609795"/>
              <a:gd name="connsiteX8" fmla="*/ 0 w 6787530"/>
              <a:gd name="connsiteY8" fmla="*/ 101635 h 60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7530" h="609795">
                <a:moveTo>
                  <a:pt x="0" y="101635"/>
                </a:moveTo>
                <a:cubicBezTo>
                  <a:pt x="0" y="45504"/>
                  <a:pt x="45504" y="0"/>
                  <a:pt x="101635" y="0"/>
                </a:cubicBezTo>
                <a:lnTo>
                  <a:pt x="6685895" y="0"/>
                </a:lnTo>
                <a:cubicBezTo>
                  <a:pt x="6742026" y="0"/>
                  <a:pt x="6787530" y="45504"/>
                  <a:pt x="6787530" y="101635"/>
                </a:cubicBezTo>
                <a:lnTo>
                  <a:pt x="6787530" y="508160"/>
                </a:lnTo>
                <a:cubicBezTo>
                  <a:pt x="6787530" y="564291"/>
                  <a:pt x="6742026" y="609795"/>
                  <a:pt x="6685895" y="609795"/>
                </a:cubicBezTo>
                <a:lnTo>
                  <a:pt x="101635" y="609795"/>
                </a:lnTo>
                <a:cubicBezTo>
                  <a:pt x="45504" y="609795"/>
                  <a:pt x="0" y="564291"/>
                  <a:pt x="0" y="508160"/>
                </a:cubicBezTo>
                <a:lnTo>
                  <a:pt x="0" y="101635"/>
                </a:lnTo>
                <a:close/>
              </a:path>
            </a:pathLst>
          </a:custGeom>
          <a:noFill/>
          <a:ln w="9525">
            <a:noFill/>
          </a:ln>
        </p:spPr>
        <p:style>
          <a:lnRef idx="2">
            <a:scrgbClr r="0" g="0" b="0"/>
          </a:lnRef>
          <a:fillRef idx="1">
            <a:scrgbClr r="0" g="0" b="0"/>
          </a:fillRef>
          <a:effectRef idx="0">
            <a:schemeClr val="dk2">
              <a:hueOff val="0"/>
              <a:satOff val="0"/>
              <a:lumOff val="0"/>
              <a:alphaOff val="0"/>
            </a:schemeClr>
          </a:effectRef>
          <a:fontRef idx="minor">
            <a:schemeClr val="lt1"/>
          </a:fontRef>
        </p:style>
        <p:txBody>
          <a:bodyPr spcFirstLastPara="0" vert="horz" wrap="square" lIns="91440" tIns="60426" rIns="60426" bIns="60426" numCol="1" spcCol="1270" anchor="ctr" anchorCtr="0">
            <a:noAutofit/>
          </a:bodyPr>
          <a:lstStyle/>
          <a:p>
            <a:pPr marR="0" lvl="0" indent="0" defTabSz="666750" fontAlgn="auto">
              <a:lnSpc>
                <a:spcPct val="90000"/>
              </a:lnSpc>
              <a:spcBef>
                <a:spcPct val="0"/>
              </a:spcBef>
              <a:buClrTx/>
              <a:buSzTx/>
              <a:buFontTx/>
              <a:buNone/>
              <a:tabLst/>
              <a:defRPr/>
            </a:pPr>
            <a:r>
              <a:rPr lang="en-US" b="1" dirty="0">
                <a:solidFill>
                  <a:schemeClr val="accent1"/>
                </a:solidFill>
                <a:latin typeface="Amazon Ember Regular"/>
              </a:rPr>
              <a:t>Global reach &amp; high availability</a:t>
            </a:r>
          </a:p>
          <a:p>
            <a:pPr defTabSz="666750">
              <a:lnSpc>
                <a:spcPct val="90000"/>
              </a:lnSpc>
              <a:spcBef>
                <a:spcPct val="0"/>
              </a:spcBef>
              <a:defRPr/>
            </a:pPr>
            <a:r>
              <a:rPr lang="en-US" sz="1400" dirty="0">
                <a:solidFill>
                  <a:srgbClr val="FFFFFF"/>
                </a:solidFill>
                <a:latin typeface="Amazon Ember Regular"/>
              </a:rPr>
              <a:t>54 availability zones spanning 18 geographic regions</a:t>
            </a:r>
          </a:p>
        </p:txBody>
      </p:sp>
      <p:sp>
        <p:nvSpPr>
          <p:cNvPr id="7" name="Freeform: Shape 9">
            <a:extLst>
              <a:ext uri="{FF2B5EF4-FFF2-40B4-BE49-F238E27FC236}">
                <a16:creationId xmlns:a16="http://schemas.microsoft.com/office/drawing/2014/main" id="{57A96BB8-4270-444B-98D5-4356468994C2}"/>
              </a:ext>
            </a:extLst>
          </p:cNvPr>
          <p:cNvSpPr/>
          <p:nvPr/>
        </p:nvSpPr>
        <p:spPr>
          <a:xfrm>
            <a:off x="362364" y="1344570"/>
            <a:ext cx="6244187" cy="457346"/>
          </a:xfrm>
          <a:custGeom>
            <a:avLst/>
            <a:gdLst>
              <a:gd name="connsiteX0" fmla="*/ 0 w 6216456"/>
              <a:gd name="connsiteY0" fmla="*/ 101635 h 609795"/>
              <a:gd name="connsiteX1" fmla="*/ 101635 w 6216456"/>
              <a:gd name="connsiteY1" fmla="*/ 0 h 609795"/>
              <a:gd name="connsiteX2" fmla="*/ 6114821 w 6216456"/>
              <a:gd name="connsiteY2" fmla="*/ 0 h 609795"/>
              <a:gd name="connsiteX3" fmla="*/ 6216456 w 6216456"/>
              <a:gd name="connsiteY3" fmla="*/ 101635 h 609795"/>
              <a:gd name="connsiteX4" fmla="*/ 6216456 w 6216456"/>
              <a:gd name="connsiteY4" fmla="*/ 508160 h 609795"/>
              <a:gd name="connsiteX5" fmla="*/ 6114821 w 6216456"/>
              <a:gd name="connsiteY5" fmla="*/ 609795 h 609795"/>
              <a:gd name="connsiteX6" fmla="*/ 101635 w 6216456"/>
              <a:gd name="connsiteY6" fmla="*/ 609795 h 609795"/>
              <a:gd name="connsiteX7" fmla="*/ 0 w 6216456"/>
              <a:gd name="connsiteY7" fmla="*/ 508160 h 609795"/>
              <a:gd name="connsiteX8" fmla="*/ 0 w 6216456"/>
              <a:gd name="connsiteY8" fmla="*/ 101635 h 60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6456" h="609795">
                <a:moveTo>
                  <a:pt x="0" y="101635"/>
                </a:moveTo>
                <a:cubicBezTo>
                  <a:pt x="0" y="45504"/>
                  <a:pt x="45504" y="0"/>
                  <a:pt x="101635" y="0"/>
                </a:cubicBezTo>
                <a:lnTo>
                  <a:pt x="6114821" y="0"/>
                </a:lnTo>
                <a:cubicBezTo>
                  <a:pt x="6170952" y="0"/>
                  <a:pt x="6216456" y="45504"/>
                  <a:pt x="6216456" y="101635"/>
                </a:cubicBezTo>
                <a:lnTo>
                  <a:pt x="6216456" y="508160"/>
                </a:lnTo>
                <a:cubicBezTo>
                  <a:pt x="6216456" y="564291"/>
                  <a:pt x="6170952" y="609795"/>
                  <a:pt x="6114821" y="609795"/>
                </a:cubicBezTo>
                <a:lnTo>
                  <a:pt x="101635" y="609795"/>
                </a:lnTo>
                <a:cubicBezTo>
                  <a:pt x="45504" y="609795"/>
                  <a:pt x="0" y="564291"/>
                  <a:pt x="0" y="508160"/>
                </a:cubicBezTo>
                <a:lnTo>
                  <a:pt x="0" y="101635"/>
                </a:lnTo>
                <a:close/>
              </a:path>
            </a:pathLst>
          </a:custGeom>
          <a:noFill/>
          <a:ln w="9525"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91440" tIns="60426" rIns="60426" bIns="60426" numCol="1" spcCol="1270" anchor="ctr" anchorCtr="0">
            <a:noAutofit/>
          </a:bodyPr>
          <a:lstStyle/>
          <a:p>
            <a:pPr defTabSz="666750">
              <a:lnSpc>
                <a:spcPct val="90000"/>
              </a:lnSpc>
              <a:spcBef>
                <a:spcPct val="0"/>
              </a:spcBef>
              <a:defRPr/>
            </a:pPr>
            <a:r>
              <a:rPr lang="en-US" b="1" dirty="0">
                <a:solidFill>
                  <a:schemeClr val="accent1"/>
                </a:solidFill>
                <a:latin typeface="Amazon Ember Regular"/>
              </a:rPr>
              <a:t>Superior uptime &amp; better performance</a:t>
            </a:r>
          </a:p>
          <a:p>
            <a:pPr marR="0" lvl="0" indent="0" defTabSz="666750" fontAlgn="auto">
              <a:lnSpc>
                <a:spcPct val="90000"/>
              </a:lnSpc>
              <a:spcBef>
                <a:spcPct val="0"/>
              </a:spcBef>
              <a:buClrTx/>
              <a:buSzTx/>
              <a:buFontTx/>
              <a:buNone/>
              <a:tabLst/>
              <a:defRPr/>
            </a:pPr>
            <a:r>
              <a:rPr lang="en-US" sz="1400" dirty="0">
                <a:solidFill>
                  <a:schemeClr val="bg1"/>
                </a:solidFill>
                <a:latin typeface="Amazon Ember Regular"/>
              </a:rPr>
              <a:t>80,000 IOPS/instance capable delivery with consistency</a:t>
            </a:r>
          </a:p>
        </p:txBody>
      </p:sp>
      <p:sp>
        <p:nvSpPr>
          <p:cNvPr id="8" name="Freeform: Shape 39">
            <a:extLst>
              <a:ext uri="{FF2B5EF4-FFF2-40B4-BE49-F238E27FC236}">
                <a16:creationId xmlns:a16="http://schemas.microsoft.com/office/drawing/2014/main" id="{30D97B18-C168-4B43-A7CB-37A670C98271}"/>
              </a:ext>
            </a:extLst>
          </p:cNvPr>
          <p:cNvSpPr/>
          <p:nvPr/>
        </p:nvSpPr>
        <p:spPr>
          <a:xfrm>
            <a:off x="357546" y="3079935"/>
            <a:ext cx="5095461" cy="457346"/>
          </a:xfrm>
          <a:custGeom>
            <a:avLst/>
            <a:gdLst>
              <a:gd name="connsiteX0" fmla="*/ 0 w 6350568"/>
              <a:gd name="connsiteY0" fmla="*/ 101635 h 609795"/>
              <a:gd name="connsiteX1" fmla="*/ 101635 w 6350568"/>
              <a:gd name="connsiteY1" fmla="*/ 0 h 609795"/>
              <a:gd name="connsiteX2" fmla="*/ 6248933 w 6350568"/>
              <a:gd name="connsiteY2" fmla="*/ 0 h 609795"/>
              <a:gd name="connsiteX3" fmla="*/ 6350568 w 6350568"/>
              <a:gd name="connsiteY3" fmla="*/ 101635 h 609795"/>
              <a:gd name="connsiteX4" fmla="*/ 6350568 w 6350568"/>
              <a:gd name="connsiteY4" fmla="*/ 508160 h 609795"/>
              <a:gd name="connsiteX5" fmla="*/ 6248933 w 6350568"/>
              <a:gd name="connsiteY5" fmla="*/ 609795 h 609795"/>
              <a:gd name="connsiteX6" fmla="*/ 101635 w 6350568"/>
              <a:gd name="connsiteY6" fmla="*/ 609795 h 609795"/>
              <a:gd name="connsiteX7" fmla="*/ 0 w 6350568"/>
              <a:gd name="connsiteY7" fmla="*/ 508160 h 609795"/>
              <a:gd name="connsiteX8" fmla="*/ 0 w 6350568"/>
              <a:gd name="connsiteY8" fmla="*/ 101635 h 60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568" h="609795">
                <a:moveTo>
                  <a:pt x="0" y="101635"/>
                </a:moveTo>
                <a:cubicBezTo>
                  <a:pt x="0" y="45504"/>
                  <a:pt x="45504" y="0"/>
                  <a:pt x="101635" y="0"/>
                </a:cubicBezTo>
                <a:lnTo>
                  <a:pt x="6248933" y="0"/>
                </a:lnTo>
                <a:cubicBezTo>
                  <a:pt x="6305064" y="0"/>
                  <a:pt x="6350568" y="45504"/>
                  <a:pt x="6350568" y="101635"/>
                </a:cubicBezTo>
                <a:lnTo>
                  <a:pt x="6350568" y="508160"/>
                </a:lnTo>
                <a:cubicBezTo>
                  <a:pt x="6350568" y="564291"/>
                  <a:pt x="6305064" y="609795"/>
                  <a:pt x="6248933" y="609795"/>
                </a:cubicBezTo>
                <a:lnTo>
                  <a:pt x="101635" y="609795"/>
                </a:lnTo>
                <a:cubicBezTo>
                  <a:pt x="45504" y="609795"/>
                  <a:pt x="0" y="564291"/>
                  <a:pt x="0" y="508160"/>
                </a:cubicBezTo>
                <a:lnTo>
                  <a:pt x="0" y="101635"/>
                </a:lnTo>
                <a:close/>
              </a:path>
            </a:pathLst>
          </a:custGeom>
          <a:noFill/>
          <a:ln w="9525"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91440" tIns="60426" rIns="60426" bIns="60426" numCol="1" spcCol="1270" anchor="ctr" anchorCtr="0">
            <a:noAutofit/>
          </a:bodyPr>
          <a:lstStyle/>
          <a:p>
            <a:pPr defTabSz="666750">
              <a:lnSpc>
                <a:spcPct val="90000"/>
              </a:lnSpc>
              <a:spcBef>
                <a:spcPct val="0"/>
              </a:spcBef>
              <a:defRPr/>
            </a:pPr>
            <a:r>
              <a:rPr lang="en-US" b="1" dirty="0">
                <a:solidFill>
                  <a:schemeClr val="accent1"/>
                </a:solidFill>
                <a:latin typeface="Amazon Ember Regular"/>
              </a:rPr>
              <a:t>Largest ISV &amp; partner community</a:t>
            </a:r>
          </a:p>
          <a:p>
            <a:pPr defTabSz="666750">
              <a:lnSpc>
                <a:spcPct val="90000"/>
              </a:lnSpc>
              <a:spcBef>
                <a:spcPct val="0"/>
              </a:spcBef>
              <a:defRPr/>
            </a:pPr>
            <a:r>
              <a:rPr lang="en-US" sz="1400" dirty="0">
                <a:solidFill>
                  <a:srgbClr val="FFFFFF"/>
                </a:solidFill>
                <a:latin typeface="Amazon Ember Regular"/>
              </a:rPr>
              <a:t>Tens of thousands of APN Partners from across the globe</a:t>
            </a:r>
          </a:p>
        </p:txBody>
      </p:sp>
      <p:sp>
        <p:nvSpPr>
          <p:cNvPr id="9" name="Freeform: Shape 41">
            <a:extLst>
              <a:ext uri="{FF2B5EF4-FFF2-40B4-BE49-F238E27FC236}">
                <a16:creationId xmlns:a16="http://schemas.microsoft.com/office/drawing/2014/main" id="{C0FC30ED-6E37-4D01-898A-580092C81D59}"/>
              </a:ext>
            </a:extLst>
          </p:cNvPr>
          <p:cNvSpPr/>
          <p:nvPr/>
        </p:nvSpPr>
        <p:spPr>
          <a:xfrm>
            <a:off x="357233" y="2535583"/>
            <a:ext cx="5090648" cy="457346"/>
          </a:xfrm>
          <a:custGeom>
            <a:avLst/>
            <a:gdLst>
              <a:gd name="connsiteX0" fmla="*/ 0 w 6787530"/>
              <a:gd name="connsiteY0" fmla="*/ 101635 h 609795"/>
              <a:gd name="connsiteX1" fmla="*/ 101635 w 6787530"/>
              <a:gd name="connsiteY1" fmla="*/ 0 h 609795"/>
              <a:gd name="connsiteX2" fmla="*/ 6685895 w 6787530"/>
              <a:gd name="connsiteY2" fmla="*/ 0 h 609795"/>
              <a:gd name="connsiteX3" fmla="*/ 6787530 w 6787530"/>
              <a:gd name="connsiteY3" fmla="*/ 101635 h 609795"/>
              <a:gd name="connsiteX4" fmla="*/ 6787530 w 6787530"/>
              <a:gd name="connsiteY4" fmla="*/ 508160 h 609795"/>
              <a:gd name="connsiteX5" fmla="*/ 6685895 w 6787530"/>
              <a:gd name="connsiteY5" fmla="*/ 609795 h 609795"/>
              <a:gd name="connsiteX6" fmla="*/ 101635 w 6787530"/>
              <a:gd name="connsiteY6" fmla="*/ 609795 h 609795"/>
              <a:gd name="connsiteX7" fmla="*/ 0 w 6787530"/>
              <a:gd name="connsiteY7" fmla="*/ 508160 h 609795"/>
              <a:gd name="connsiteX8" fmla="*/ 0 w 6787530"/>
              <a:gd name="connsiteY8" fmla="*/ 101635 h 60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7530" h="609795">
                <a:moveTo>
                  <a:pt x="0" y="101635"/>
                </a:moveTo>
                <a:cubicBezTo>
                  <a:pt x="0" y="45504"/>
                  <a:pt x="45504" y="0"/>
                  <a:pt x="101635" y="0"/>
                </a:cubicBezTo>
                <a:lnTo>
                  <a:pt x="6685895" y="0"/>
                </a:lnTo>
                <a:cubicBezTo>
                  <a:pt x="6742026" y="0"/>
                  <a:pt x="6787530" y="45504"/>
                  <a:pt x="6787530" y="101635"/>
                </a:cubicBezTo>
                <a:lnTo>
                  <a:pt x="6787530" y="508160"/>
                </a:lnTo>
                <a:cubicBezTo>
                  <a:pt x="6787530" y="564291"/>
                  <a:pt x="6742026" y="609795"/>
                  <a:pt x="6685895" y="609795"/>
                </a:cubicBezTo>
                <a:lnTo>
                  <a:pt x="101635" y="609795"/>
                </a:lnTo>
                <a:cubicBezTo>
                  <a:pt x="45504" y="609795"/>
                  <a:pt x="0" y="564291"/>
                  <a:pt x="0" y="508160"/>
                </a:cubicBezTo>
                <a:lnTo>
                  <a:pt x="0" y="101635"/>
                </a:lnTo>
                <a:close/>
              </a:path>
            </a:pathLst>
          </a:custGeom>
          <a:noFill/>
          <a:ln w="9525"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91440" tIns="60426" rIns="60426" bIns="60426" numCol="1" spcCol="1270" anchor="ctr" anchorCtr="0">
            <a:noAutofit/>
          </a:bodyPr>
          <a:lstStyle/>
          <a:p>
            <a:pPr marR="0" lvl="0" indent="0" defTabSz="666750" fontAlgn="auto">
              <a:lnSpc>
                <a:spcPct val="90000"/>
              </a:lnSpc>
              <a:spcBef>
                <a:spcPct val="0"/>
              </a:spcBef>
              <a:buClrTx/>
              <a:buSzTx/>
              <a:buFontTx/>
              <a:buNone/>
              <a:tabLst/>
              <a:defRPr/>
            </a:pPr>
            <a:r>
              <a:rPr lang="en-US" b="1" dirty="0">
                <a:solidFill>
                  <a:schemeClr val="accent1"/>
                </a:solidFill>
                <a:latin typeface="Amazon Ember Regular"/>
              </a:rPr>
              <a:t>Customer obsession &amp; innovation</a:t>
            </a:r>
          </a:p>
          <a:p>
            <a:pPr marL="0" marR="0" lvl="0" indent="0" algn="l" defTabSz="666750" rtl="0" eaLnBrk="1" fontAlgn="auto" latinLnBrk="0" hangingPunct="1">
              <a:lnSpc>
                <a:spcPct val="90000"/>
              </a:lnSpc>
              <a:spcBef>
                <a:spcPct val="0"/>
              </a:spcBef>
              <a:buClrTx/>
              <a:buSzTx/>
              <a:buFontTx/>
              <a:buNone/>
              <a:tabLst/>
              <a:defRPr/>
            </a:pPr>
            <a:r>
              <a:rPr lang="en-US" sz="1400" dirty="0">
                <a:solidFill>
                  <a:srgbClr val="FFFFFF"/>
                </a:solidFill>
                <a:latin typeface="Amazon Ember Regular"/>
                <a:ea typeface="Amazon Ember Light" panose="020B0403020204020204" pitchFamily="34" charset="0"/>
                <a:cs typeface="Amazon Ember Light" panose="020B0403020204020204" pitchFamily="34" charset="0"/>
              </a:rPr>
              <a:t>100+ services offerings</a:t>
            </a:r>
            <a:endParaRPr kumimoji="0" lang="en-US" sz="1400" b="0" i="0" u="none" strike="noStrike" kern="1200" cap="none" spc="0" normalizeH="0" baseline="0" noProof="0" dirty="0">
              <a:ln>
                <a:noFill/>
              </a:ln>
              <a:solidFill>
                <a:srgbClr val="FFFFFF"/>
              </a:solidFill>
              <a:effectLst/>
              <a:uLnTx/>
              <a:uFillTx/>
              <a:latin typeface="Amazon Ember Regular"/>
              <a:ea typeface="Amazon Ember Light" panose="020B0403020204020204" pitchFamily="34" charset="0"/>
              <a:cs typeface="Amazon Ember Light" panose="020B0403020204020204" pitchFamily="34" charset="0"/>
            </a:endParaRPr>
          </a:p>
        </p:txBody>
      </p:sp>
      <p:sp>
        <p:nvSpPr>
          <p:cNvPr id="10" name="Freeform: Shape 9">
            <a:extLst>
              <a:ext uri="{FF2B5EF4-FFF2-40B4-BE49-F238E27FC236}">
                <a16:creationId xmlns:a16="http://schemas.microsoft.com/office/drawing/2014/main" id="{C9806B96-80BF-4798-AEC2-0BCA0B389F47}"/>
              </a:ext>
            </a:extLst>
          </p:cNvPr>
          <p:cNvSpPr/>
          <p:nvPr/>
        </p:nvSpPr>
        <p:spPr>
          <a:xfrm>
            <a:off x="362364" y="783241"/>
            <a:ext cx="7022216" cy="457346"/>
          </a:xfrm>
          <a:custGeom>
            <a:avLst/>
            <a:gdLst>
              <a:gd name="connsiteX0" fmla="*/ 0 w 6787530"/>
              <a:gd name="connsiteY0" fmla="*/ 101635 h 609795"/>
              <a:gd name="connsiteX1" fmla="*/ 101635 w 6787530"/>
              <a:gd name="connsiteY1" fmla="*/ 0 h 609795"/>
              <a:gd name="connsiteX2" fmla="*/ 6685895 w 6787530"/>
              <a:gd name="connsiteY2" fmla="*/ 0 h 609795"/>
              <a:gd name="connsiteX3" fmla="*/ 6787530 w 6787530"/>
              <a:gd name="connsiteY3" fmla="*/ 101635 h 609795"/>
              <a:gd name="connsiteX4" fmla="*/ 6787530 w 6787530"/>
              <a:gd name="connsiteY4" fmla="*/ 508160 h 609795"/>
              <a:gd name="connsiteX5" fmla="*/ 6685895 w 6787530"/>
              <a:gd name="connsiteY5" fmla="*/ 609795 h 609795"/>
              <a:gd name="connsiteX6" fmla="*/ 101635 w 6787530"/>
              <a:gd name="connsiteY6" fmla="*/ 609795 h 609795"/>
              <a:gd name="connsiteX7" fmla="*/ 0 w 6787530"/>
              <a:gd name="connsiteY7" fmla="*/ 508160 h 609795"/>
              <a:gd name="connsiteX8" fmla="*/ 0 w 6787530"/>
              <a:gd name="connsiteY8" fmla="*/ 101635 h 60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7530" h="609795">
                <a:moveTo>
                  <a:pt x="0" y="101635"/>
                </a:moveTo>
                <a:cubicBezTo>
                  <a:pt x="0" y="45504"/>
                  <a:pt x="45504" y="0"/>
                  <a:pt x="101635" y="0"/>
                </a:cubicBezTo>
                <a:lnTo>
                  <a:pt x="6685895" y="0"/>
                </a:lnTo>
                <a:cubicBezTo>
                  <a:pt x="6742026" y="0"/>
                  <a:pt x="6787530" y="45504"/>
                  <a:pt x="6787530" y="101635"/>
                </a:cubicBezTo>
                <a:lnTo>
                  <a:pt x="6787530" y="508160"/>
                </a:lnTo>
                <a:cubicBezTo>
                  <a:pt x="6787530" y="564291"/>
                  <a:pt x="6742026" y="609795"/>
                  <a:pt x="6685895" y="609795"/>
                </a:cubicBezTo>
                <a:lnTo>
                  <a:pt x="101635" y="609795"/>
                </a:lnTo>
                <a:cubicBezTo>
                  <a:pt x="45504" y="609795"/>
                  <a:pt x="0" y="564291"/>
                  <a:pt x="0" y="508160"/>
                </a:cubicBezTo>
                <a:lnTo>
                  <a:pt x="0" y="101635"/>
                </a:lnTo>
                <a:close/>
              </a:path>
            </a:pathLst>
          </a:custGeom>
          <a:noFill/>
          <a:ln w="9525">
            <a:noFill/>
          </a:ln>
        </p:spPr>
        <p:style>
          <a:lnRef idx="2">
            <a:scrgbClr r="0" g="0" b="0"/>
          </a:lnRef>
          <a:fillRef idx="1">
            <a:scrgbClr r="0" g="0" b="0"/>
          </a:fillRef>
          <a:effectRef idx="0">
            <a:schemeClr val="dk2">
              <a:hueOff val="0"/>
              <a:satOff val="0"/>
              <a:lumOff val="0"/>
              <a:alphaOff val="0"/>
            </a:schemeClr>
          </a:effectRef>
          <a:fontRef idx="minor">
            <a:schemeClr val="lt1"/>
          </a:fontRef>
        </p:style>
        <p:txBody>
          <a:bodyPr spcFirstLastPara="0" vert="horz" wrap="square" lIns="91440" tIns="60426" rIns="60426" bIns="60426" numCol="1" spcCol="1270" anchor="ctr" anchorCtr="0">
            <a:noAutofit/>
          </a:bodyPr>
          <a:lstStyle/>
          <a:p>
            <a:pPr marL="0" marR="0" lvl="0" indent="0" algn="l" defTabSz="666750" rtl="0" eaLnBrk="1" fontAlgn="auto" latinLnBrk="0" hangingPunct="1">
              <a:lnSpc>
                <a:spcPct val="90000"/>
              </a:lnSpc>
              <a:spcBef>
                <a:spcPct val="0"/>
              </a:spcBef>
              <a:buClrTx/>
              <a:buSzTx/>
              <a:buFontTx/>
              <a:buNone/>
              <a:tabLst/>
              <a:defRPr/>
            </a:pPr>
            <a:r>
              <a:rPr kumimoji="0" lang="en-US" b="1" i="0" u="none" strike="noStrike" kern="1200" cap="none" spc="0" normalizeH="0" baseline="0" noProof="0" dirty="0">
                <a:ln>
                  <a:noFill/>
                </a:ln>
                <a:solidFill>
                  <a:schemeClr val="accent1"/>
                </a:solidFill>
                <a:effectLst/>
                <a:uLnTx/>
                <a:uFillTx/>
                <a:latin typeface="Amazon Ember Regular"/>
                <a:ea typeface="Amazon Ember Light" panose="020B0403020204020204" pitchFamily="34" charset="0"/>
                <a:cs typeface="Amazon Ember Light" panose="020B0403020204020204" pitchFamily="34" charset="0"/>
              </a:rPr>
              <a:t>Most experience</a:t>
            </a:r>
          </a:p>
          <a:p>
            <a:pPr defTabSz="666750">
              <a:lnSpc>
                <a:spcPct val="90000"/>
              </a:lnSpc>
              <a:spcBef>
                <a:spcPct val="0"/>
              </a:spcBef>
              <a:defRPr/>
            </a:pPr>
            <a:r>
              <a:rPr lang="en-US" sz="1400" dirty="0">
                <a:solidFill>
                  <a:schemeClr val="bg1"/>
                </a:solidFill>
                <a:latin typeface="Amazon Ember Regular"/>
              </a:rPr>
              <a:t>10 years experience running Windows Server workloads in the cloud </a:t>
            </a:r>
          </a:p>
        </p:txBody>
      </p:sp>
      <p:sp>
        <p:nvSpPr>
          <p:cNvPr id="11" name="TextBox 10">
            <a:extLst>
              <a:ext uri="{FF2B5EF4-FFF2-40B4-BE49-F238E27FC236}">
                <a16:creationId xmlns:a16="http://schemas.microsoft.com/office/drawing/2014/main" id="{EE7B880F-1F1F-4730-94E3-36CCE7B20A41}"/>
              </a:ext>
            </a:extLst>
          </p:cNvPr>
          <p:cNvSpPr txBox="1"/>
          <p:nvPr/>
        </p:nvSpPr>
        <p:spPr>
          <a:xfrm>
            <a:off x="362364" y="3615753"/>
            <a:ext cx="2984601" cy="535531"/>
          </a:xfrm>
          <a:prstGeom prst="rect">
            <a:avLst/>
          </a:prstGeom>
          <a:noFill/>
        </p:spPr>
        <p:txBody>
          <a:bodyPr wrap="square" rtlCol="0">
            <a:spAutoFit/>
          </a:bodyPr>
          <a:lstStyle/>
          <a:p>
            <a:pPr defTabSz="666750">
              <a:lnSpc>
                <a:spcPct val="90000"/>
              </a:lnSpc>
              <a:spcBef>
                <a:spcPct val="0"/>
              </a:spcBef>
              <a:defRPr/>
            </a:pPr>
            <a:r>
              <a:rPr lang="en-US" b="1" dirty="0">
                <a:solidFill>
                  <a:schemeClr val="accent1"/>
                </a:solidFill>
                <a:latin typeface="Amazon Ember Regular"/>
              </a:rPr>
              <a:t>Security &amp; compliance</a:t>
            </a:r>
          </a:p>
          <a:p>
            <a:pPr defTabSz="666750">
              <a:lnSpc>
                <a:spcPct val="90000"/>
              </a:lnSpc>
              <a:spcBef>
                <a:spcPct val="0"/>
              </a:spcBef>
              <a:defRPr/>
            </a:pPr>
            <a:r>
              <a:rPr lang="en-US" sz="1400" dirty="0">
                <a:solidFill>
                  <a:srgbClr val="FFFFFF"/>
                </a:solidFill>
                <a:latin typeface="Amazon Ember Regular"/>
              </a:rPr>
              <a:t>58 compliance certifications</a:t>
            </a:r>
          </a:p>
        </p:txBody>
      </p:sp>
      <p:sp>
        <p:nvSpPr>
          <p:cNvPr id="12" name="TextBox 11">
            <a:extLst>
              <a:ext uri="{FF2B5EF4-FFF2-40B4-BE49-F238E27FC236}">
                <a16:creationId xmlns:a16="http://schemas.microsoft.com/office/drawing/2014/main" id="{6A3531FA-0AD8-4C95-A5DB-91E443E3DFF5}"/>
              </a:ext>
            </a:extLst>
          </p:cNvPr>
          <p:cNvSpPr txBox="1"/>
          <p:nvPr/>
        </p:nvSpPr>
        <p:spPr>
          <a:xfrm>
            <a:off x="362364" y="4199870"/>
            <a:ext cx="2494483" cy="535531"/>
          </a:xfrm>
          <a:prstGeom prst="rect">
            <a:avLst/>
          </a:prstGeom>
          <a:noFill/>
        </p:spPr>
        <p:txBody>
          <a:bodyPr wrap="square" lIns="91440" rtlCol="0">
            <a:spAutoFit/>
          </a:bodyPr>
          <a:lstStyle/>
          <a:p>
            <a:pPr defTabSz="666750">
              <a:lnSpc>
                <a:spcPct val="90000"/>
              </a:lnSpc>
              <a:spcBef>
                <a:spcPct val="0"/>
              </a:spcBef>
              <a:defRPr/>
            </a:pPr>
            <a:r>
              <a:rPr lang="en-US" b="1" dirty="0">
                <a:solidFill>
                  <a:schemeClr val="accent1"/>
                </a:solidFill>
                <a:latin typeface="Amazon Ember Regular"/>
              </a:rPr>
              <a:t>Improve TCO</a:t>
            </a:r>
          </a:p>
          <a:p>
            <a:pPr defTabSz="666750">
              <a:lnSpc>
                <a:spcPct val="90000"/>
              </a:lnSpc>
              <a:spcBef>
                <a:spcPct val="0"/>
              </a:spcBef>
              <a:defRPr/>
            </a:pPr>
            <a:r>
              <a:rPr lang="en-US" sz="1400" dirty="0">
                <a:solidFill>
                  <a:srgbClr val="FFFFFF"/>
                </a:solidFill>
                <a:latin typeface="Amazon Ember Regular"/>
              </a:rPr>
              <a:t>65 price reductions since 2006</a:t>
            </a:r>
          </a:p>
        </p:txBody>
      </p:sp>
      <p:grpSp>
        <p:nvGrpSpPr>
          <p:cNvPr id="3" name="Group 2">
            <a:extLst>
              <a:ext uri="{FF2B5EF4-FFF2-40B4-BE49-F238E27FC236}">
                <a16:creationId xmlns:a16="http://schemas.microsoft.com/office/drawing/2014/main" id="{FA5BB99E-7441-E044-9BDB-97C0A2F56E5A}"/>
              </a:ext>
            </a:extLst>
          </p:cNvPr>
          <p:cNvGrpSpPr/>
          <p:nvPr/>
        </p:nvGrpSpPr>
        <p:grpSpPr>
          <a:xfrm>
            <a:off x="5447881" y="1801916"/>
            <a:ext cx="3457618" cy="2010961"/>
            <a:chOff x="6192745" y="1773961"/>
            <a:chExt cx="2531818" cy="1472513"/>
          </a:xfrm>
        </p:grpSpPr>
        <p:sp>
          <p:nvSpPr>
            <p:cNvPr id="55" name="Freeform 1005">
              <a:extLst>
                <a:ext uri="{FF2B5EF4-FFF2-40B4-BE49-F238E27FC236}">
                  <a16:creationId xmlns:a16="http://schemas.microsoft.com/office/drawing/2014/main" id="{113B2426-ED27-2747-858F-0678879C2510}"/>
                </a:ext>
              </a:extLst>
            </p:cNvPr>
            <p:cNvSpPr>
              <a:spLocks/>
            </p:cNvSpPr>
            <p:nvPr/>
          </p:nvSpPr>
          <p:spPr bwMode="auto">
            <a:xfrm>
              <a:off x="6696101" y="2179654"/>
              <a:ext cx="1066821" cy="1066820"/>
            </a:xfrm>
            <a:custGeom>
              <a:avLst/>
              <a:gdLst>
                <a:gd name="T0" fmla="*/ 125 w 1443"/>
                <a:gd name="T1" fmla="*/ 0 h 1443"/>
                <a:gd name="T2" fmla="*/ 1318 w 1443"/>
                <a:gd name="T3" fmla="*/ 0 h 1443"/>
                <a:gd name="T4" fmla="*/ 1443 w 1443"/>
                <a:gd name="T5" fmla="*/ 126 h 1443"/>
                <a:gd name="T6" fmla="*/ 1443 w 1443"/>
                <a:gd name="T7" fmla="*/ 1275 h 1443"/>
                <a:gd name="T8" fmla="*/ 1274 w 1443"/>
                <a:gd name="T9" fmla="*/ 1443 h 1443"/>
                <a:gd name="T10" fmla="*/ 125 w 1443"/>
                <a:gd name="T11" fmla="*/ 1443 h 1443"/>
                <a:gd name="T12" fmla="*/ 0 w 1443"/>
                <a:gd name="T13" fmla="*/ 1318 h 1443"/>
                <a:gd name="T14" fmla="*/ 0 w 1443"/>
                <a:gd name="T15" fmla="*/ 126 h 1443"/>
                <a:gd name="T16" fmla="*/ 125 w 1443"/>
                <a:gd name="T17" fmla="*/ 0 h 1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3" h="1443">
                  <a:moveTo>
                    <a:pt x="125" y="0"/>
                  </a:moveTo>
                  <a:cubicBezTo>
                    <a:pt x="1318" y="0"/>
                    <a:pt x="1318" y="0"/>
                    <a:pt x="1318" y="0"/>
                  </a:cubicBezTo>
                  <a:cubicBezTo>
                    <a:pt x="1387" y="0"/>
                    <a:pt x="1443" y="57"/>
                    <a:pt x="1443" y="126"/>
                  </a:cubicBezTo>
                  <a:cubicBezTo>
                    <a:pt x="1443" y="1275"/>
                    <a:pt x="1443" y="1275"/>
                    <a:pt x="1443" y="1275"/>
                  </a:cubicBezTo>
                  <a:cubicBezTo>
                    <a:pt x="1443" y="1368"/>
                    <a:pt x="1367" y="1443"/>
                    <a:pt x="1274" y="1443"/>
                  </a:cubicBezTo>
                  <a:cubicBezTo>
                    <a:pt x="125" y="1443"/>
                    <a:pt x="125" y="1443"/>
                    <a:pt x="125" y="1443"/>
                  </a:cubicBezTo>
                  <a:cubicBezTo>
                    <a:pt x="56" y="1443"/>
                    <a:pt x="0" y="1387"/>
                    <a:pt x="0" y="1318"/>
                  </a:cubicBezTo>
                  <a:cubicBezTo>
                    <a:pt x="0" y="126"/>
                    <a:pt x="0" y="126"/>
                    <a:pt x="0" y="126"/>
                  </a:cubicBezTo>
                  <a:cubicBezTo>
                    <a:pt x="0" y="57"/>
                    <a:pt x="56" y="0"/>
                    <a:pt x="125" y="0"/>
                  </a:cubicBezTo>
                </a:path>
              </a:pathLst>
            </a:custGeom>
            <a:solidFill>
              <a:schemeClr val="bg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panose="020F0502020204030204"/>
              </a:endParaRPr>
            </a:p>
          </p:txBody>
        </p:sp>
        <p:sp>
          <p:nvSpPr>
            <p:cNvPr id="58" name="Freeform 1008">
              <a:extLst>
                <a:ext uri="{FF2B5EF4-FFF2-40B4-BE49-F238E27FC236}">
                  <a16:creationId xmlns:a16="http://schemas.microsoft.com/office/drawing/2014/main" id="{8E28AA5A-71B9-9F48-847D-0E1E0A9A5759}"/>
                </a:ext>
              </a:extLst>
            </p:cNvPr>
            <p:cNvSpPr>
              <a:spLocks/>
            </p:cNvSpPr>
            <p:nvPr/>
          </p:nvSpPr>
          <p:spPr bwMode="auto">
            <a:xfrm>
              <a:off x="7484950" y="2329910"/>
              <a:ext cx="52592" cy="52592"/>
            </a:xfrm>
            <a:custGeom>
              <a:avLst/>
              <a:gdLst>
                <a:gd name="T0" fmla="*/ 53 w 71"/>
                <a:gd name="T1" fmla="*/ 35 h 71"/>
                <a:gd name="T2" fmla="*/ 35 w 71"/>
                <a:gd name="T3" fmla="*/ 35 h 71"/>
                <a:gd name="T4" fmla="*/ 35 w 71"/>
                <a:gd name="T5" fmla="*/ 18 h 71"/>
                <a:gd name="T6" fmla="*/ 18 w 71"/>
                <a:gd name="T7" fmla="*/ 0 h 71"/>
                <a:gd name="T8" fmla="*/ 0 w 71"/>
                <a:gd name="T9" fmla="*/ 18 h 71"/>
                <a:gd name="T10" fmla="*/ 0 w 71"/>
                <a:gd name="T11" fmla="*/ 71 h 71"/>
                <a:gd name="T12" fmla="*/ 53 w 71"/>
                <a:gd name="T13" fmla="*/ 71 h 71"/>
                <a:gd name="T14" fmla="*/ 71 w 71"/>
                <a:gd name="T15" fmla="*/ 53 h 71"/>
                <a:gd name="T16" fmla="*/ 53 w 71"/>
                <a:gd name="T17" fmla="*/ 3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71">
                  <a:moveTo>
                    <a:pt x="53" y="35"/>
                  </a:moveTo>
                  <a:cubicBezTo>
                    <a:pt x="35" y="35"/>
                    <a:pt x="35" y="35"/>
                    <a:pt x="35" y="35"/>
                  </a:cubicBezTo>
                  <a:cubicBezTo>
                    <a:pt x="35" y="18"/>
                    <a:pt x="35" y="18"/>
                    <a:pt x="35" y="18"/>
                  </a:cubicBezTo>
                  <a:cubicBezTo>
                    <a:pt x="35" y="8"/>
                    <a:pt x="27" y="0"/>
                    <a:pt x="18" y="0"/>
                  </a:cubicBezTo>
                  <a:cubicBezTo>
                    <a:pt x="8" y="0"/>
                    <a:pt x="0" y="8"/>
                    <a:pt x="0" y="18"/>
                  </a:cubicBezTo>
                  <a:cubicBezTo>
                    <a:pt x="0" y="71"/>
                    <a:pt x="0" y="71"/>
                    <a:pt x="0" y="71"/>
                  </a:cubicBezTo>
                  <a:cubicBezTo>
                    <a:pt x="53" y="71"/>
                    <a:pt x="53" y="71"/>
                    <a:pt x="53" y="71"/>
                  </a:cubicBezTo>
                  <a:cubicBezTo>
                    <a:pt x="63" y="71"/>
                    <a:pt x="71" y="63"/>
                    <a:pt x="71" y="53"/>
                  </a:cubicBezTo>
                  <a:cubicBezTo>
                    <a:pt x="71" y="43"/>
                    <a:pt x="63" y="35"/>
                    <a:pt x="53" y="35"/>
                  </a:cubicBezTo>
                  <a:close/>
                </a:path>
              </a:pathLst>
            </a:custGeom>
            <a:solidFill>
              <a:srgbClr val="96BE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panose="020F0502020204030204"/>
              </a:endParaRPr>
            </a:p>
          </p:txBody>
        </p:sp>
        <p:sp>
          <p:nvSpPr>
            <p:cNvPr id="64" name="Freeform 1015">
              <a:extLst>
                <a:ext uri="{FF2B5EF4-FFF2-40B4-BE49-F238E27FC236}">
                  <a16:creationId xmlns:a16="http://schemas.microsoft.com/office/drawing/2014/main" id="{A24F9BA9-ACC9-D446-B834-74673DE5AAB4}"/>
                </a:ext>
              </a:extLst>
            </p:cNvPr>
            <p:cNvSpPr>
              <a:spLocks/>
            </p:cNvSpPr>
            <p:nvPr/>
          </p:nvSpPr>
          <p:spPr bwMode="auto">
            <a:xfrm>
              <a:off x="6688591" y="2066964"/>
              <a:ext cx="1074336" cy="1066820"/>
            </a:xfrm>
            <a:custGeom>
              <a:avLst/>
              <a:gdLst>
                <a:gd name="T0" fmla="*/ 126 w 1443"/>
                <a:gd name="T1" fmla="*/ 0 h 1443"/>
                <a:gd name="T2" fmla="*/ 1318 w 1443"/>
                <a:gd name="T3" fmla="*/ 0 h 1443"/>
                <a:gd name="T4" fmla="*/ 1443 w 1443"/>
                <a:gd name="T5" fmla="*/ 126 h 1443"/>
                <a:gd name="T6" fmla="*/ 1443 w 1443"/>
                <a:gd name="T7" fmla="*/ 1318 h 1443"/>
                <a:gd name="T8" fmla="*/ 1318 w 1443"/>
                <a:gd name="T9" fmla="*/ 1443 h 1443"/>
                <a:gd name="T10" fmla="*/ 126 w 1443"/>
                <a:gd name="T11" fmla="*/ 1443 h 1443"/>
                <a:gd name="T12" fmla="*/ 0 w 1443"/>
                <a:gd name="T13" fmla="*/ 1318 h 1443"/>
                <a:gd name="T14" fmla="*/ 0 w 1443"/>
                <a:gd name="T15" fmla="*/ 126 h 1443"/>
                <a:gd name="T16" fmla="*/ 126 w 1443"/>
                <a:gd name="T17" fmla="*/ 0 h 1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3" h="1443">
                  <a:moveTo>
                    <a:pt x="126" y="0"/>
                  </a:moveTo>
                  <a:cubicBezTo>
                    <a:pt x="1318" y="0"/>
                    <a:pt x="1318" y="0"/>
                    <a:pt x="1318" y="0"/>
                  </a:cubicBezTo>
                  <a:cubicBezTo>
                    <a:pt x="1387" y="0"/>
                    <a:pt x="1443" y="56"/>
                    <a:pt x="1443" y="126"/>
                  </a:cubicBezTo>
                  <a:cubicBezTo>
                    <a:pt x="1443" y="1318"/>
                    <a:pt x="1443" y="1318"/>
                    <a:pt x="1443" y="1318"/>
                  </a:cubicBezTo>
                  <a:cubicBezTo>
                    <a:pt x="1443" y="1387"/>
                    <a:pt x="1387" y="1443"/>
                    <a:pt x="1318" y="1443"/>
                  </a:cubicBezTo>
                  <a:cubicBezTo>
                    <a:pt x="126" y="1443"/>
                    <a:pt x="126" y="1443"/>
                    <a:pt x="126" y="1443"/>
                  </a:cubicBezTo>
                  <a:cubicBezTo>
                    <a:pt x="56" y="1443"/>
                    <a:pt x="0" y="1387"/>
                    <a:pt x="0" y="1318"/>
                  </a:cubicBezTo>
                  <a:cubicBezTo>
                    <a:pt x="0" y="126"/>
                    <a:pt x="0" y="126"/>
                    <a:pt x="0" y="126"/>
                  </a:cubicBezTo>
                  <a:cubicBezTo>
                    <a:pt x="0" y="56"/>
                    <a:pt x="56" y="0"/>
                    <a:pt x="126" y="0"/>
                  </a:cubicBezTo>
                </a:path>
              </a:pathLst>
            </a:custGeom>
            <a:solidFill>
              <a:srgbClr val="0D2736"/>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panose="020F0502020204030204"/>
              </a:endParaRPr>
            </a:p>
          </p:txBody>
        </p:sp>
        <p:sp>
          <p:nvSpPr>
            <p:cNvPr id="65" name="Freeform 1016">
              <a:extLst>
                <a:ext uri="{FF2B5EF4-FFF2-40B4-BE49-F238E27FC236}">
                  <a16:creationId xmlns:a16="http://schemas.microsoft.com/office/drawing/2014/main" id="{4652D9A9-9F2E-954C-9EF9-03678CDF6374}"/>
                </a:ext>
              </a:extLst>
            </p:cNvPr>
            <p:cNvSpPr>
              <a:spLocks/>
            </p:cNvSpPr>
            <p:nvPr/>
          </p:nvSpPr>
          <p:spPr bwMode="auto">
            <a:xfrm>
              <a:off x="6681076" y="2051938"/>
              <a:ext cx="1096872" cy="1096871"/>
            </a:xfrm>
            <a:custGeom>
              <a:avLst/>
              <a:gdLst>
                <a:gd name="T0" fmla="*/ 143 w 1478"/>
                <a:gd name="T1" fmla="*/ 17 h 1478"/>
                <a:gd name="T2" fmla="*/ 143 w 1478"/>
                <a:gd name="T3" fmla="*/ 35 h 1478"/>
                <a:gd name="T4" fmla="*/ 1335 w 1478"/>
                <a:gd name="T5" fmla="*/ 35 h 1478"/>
                <a:gd name="T6" fmla="*/ 1411 w 1478"/>
                <a:gd name="T7" fmla="*/ 66 h 1478"/>
                <a:gd name="T8" fmla="*/ 1442 w 1478"/>
                <a:gd name="T9" fmla="*/ 143 h 1478"/>
                <a:gd name="T10" fmla="*/ 1442 w 1478"/>
                <a:gd name="T11" fmla="*/ 1335 h 1478"/>
                <a:gd name="T12" fmla="*/ 1411 w 1478"/>
                <a:gd name="T13" fmla="*/ 1411 h 1478"/>
                <a:gd name="T14" fmla="*/ 1335 w 1478"/>
                <a:gd name="T15" fmla="*/ 1442 h 1478"/>
                <a:gd name="T16" fmla="*/ 143 w 1478"/>
                <a:gd name="T17" fmla="*/ 1442 h 1478"/>
                <a:gd name="T18" fmla="*/ 67 w 1478"/>
                <a:gd name="T19" fmla="*/ 1411 h 1478"/>
                <a:gd name="T20" fmla="*/ 35 w 1478"/>
                <a:gd name="T21" fmla="*/ 1335 h 1478"/>
                <a:gd name="T22" fmla="*/ 35 w 1478"/>
                <a:gd name="T23" fmla="*/ 143 h 1478"/>
                <a:gd name="T24" fmla="*/ 67 w 1478"/>
                <a:gd name="T25" fmla="*/ 66 h 1478"/>
                <a:gd name="T26" fmla="*/ 143 w 1478"/>
                <a:gd name="T27" fmla="*/ 35 h 1478"/>
                <a:gd name="T28" fmla="*/ 143 w 1478"/>
                <a:gd name="T29" fmla="*/ 17 h 1478"/>
                <a:gd name="T30" fmla="*/ 143 w 1478"/>
                <a:gd name="T31" fmla="*/ 0 h 1478"/>
                <a:gd name="T32" fmla="*/ 41 w 1478"/>
                <a:gd name="T33" fmla="*/ 41 h 1478"/>
                <a:gd name="T34" fmla="*/ 0 w 1478"/>
                <a:gd name="T35" fmla="*/ 143 h 1478"/>
                <a:gd name="T36" fmla="*/ 0 w 1478"/>
                <a:gd name="T37" fmla="*/ 1335 h 1478"/>
                <a:gd name="T38" fmla="*/ 41 w 1478"/>
                <a:gd name="T39" fmla="*/ 1436 h 1478"/>
                <a:gd name="T40" fmla="*/ 143 w 1478"/>
                <a:gd name="T41" fmla="*/ 1478 h 1478"/>
                <a:gd name="T42" fmla="*/ 1335 w 1478"/>
                <a:gd name="T43" fmla="*/ 1478 h 1478"/>
                <a:gd name="T44" fmla="*/ 1436 w 1478"/>
                <a:gd name="T45" fmla="*/ 1436 h 1478"/>
                <a:gd name="T46" fmla="*/ 1478 w 1478"/>
                <a:gd name="T47" fmla="*/ 1335 h 1478"/>
                <a:gd name="T48" fmla="*/ 1478 w 1478"/>
                <a:gd name="T49" fmla="*/ 143 h 1478"/>
                <a:gd name="T50" fmla="*/ 1436 w 1478"/>
                <a:gd name="T51" fmla="*/ 41 h 1478"/>
                <a:gd name="T52" fmla="*/ 1335 w 1478"/>
                <a:gd name="T53" fmla="*/ 0 h 1478"/>
                <a:gd name="T54" fmla="*/ 143 w 1478"/>
                <a:gd name="T55" fmla="*/ 0 h 1478"/>
                <a:gd name="T56" fmla="*/ 143 w 1478"/>
                <a:gd name="T57" fmla="*/ 17 h 1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78" h="1478">
                  <a:moveTo>
                    <a:pt x="143" y="17"/>
                  </a:moveTo>
                  <a:cubicBezTo>
                    <a:pt x="143" y="35"/>
                    <a:pt x="143" y="35"/>
                    <a:pt x="143" y="35"/>
                  </a:cubicBezTo>
                  <a:cubicBezTo>
                    <a:pt x="1335" y="35"/>
                    <a:pt x="1335" y="35"/>
                    <a:pt x="1335" y="35"/>
                  </a:cubicBezTo>
                  <a:cubicBezTo>
                    <a:pt x="1364" y="35"/>
                    <a:pt x="1391" y="47"/>
                    <a:pt x="1411" y="66"/>
                  </a:cubicBezTo>
                  <a:cubicBezTo>
                    <a:pt x="1430" y="86"/>
                    <a:pt x="1442" y="113"/>
                    <a:pt x="1442" y="143"/>
                  </a:cubicBezTo>
                  <a:cubicBezTo>
                    <a:pt x="1442" y="1335"/>
                    <a:pt x="1442" y="1335"/>
                    <a:pt x="1442" y="1335"/>
                  </a:cubicBezTo>
                  <a:cubicBezTo>
                    <a:pt x="1442" y="1364"/>
                    <a:pt x="1430" y="1391"/>
                    <a:pt x="1411" y="1411"/>
                  </a:cubicBezTo>
                  <a:cubicBezTo>
                    <a:pt x="1391" y="1430"/>
                    <a:pt x="1364" y="1442"/>
                    <a:pt x="1335" y="1442"/>
                  </a:cubicBezTo>
                  <a:cubicBezTo>
                    <a:pt x="143" y="1442"/>
                    <a:pt x="143" y="1442"/>
                    <a:pt x="143" y="1442"/>
                  </a:cubicBezTo>
                  <a:cubicBezTo>
                    <a:pt x="113" y="1442"/>
                    <a:pt x="86" y="1430"/>
                    <a:pt x="67" y="1411"/>
                  </a:cubicBezTo>
                  <a:cubicBezTo>
                    <a:pt x="47" y="1391"/>
                    <a:pt x="35" y="1364"/>
                    <a:pt x="35" y="1335"/>
                  </a:cubicBezTo>
                  <a:cubicBezTo>
                    <a:pt x="35" y="143"/>
                    <a:pt x="35" y="143"/>
                    <a:pt x="35" y="143"/>
                  </a:cubicBezTo>
                  <a:cubicBezTo>
                    <a:pt x="35" y="113"/>
                    <a:pt x="47" y="86"/>
                    <a:pt x="67" y="66"/>
                  </a:cubicBezTo>
                  <a:cubicBezTo>
                    <a:pt x="86" y="47"/>
                    <a:pt x="113" y="35"/>
                    <a:pt x="143" y="35"/>
                  </a:cubicBezTo>
                  <a:cubicBezTo>
                    <a:pt x="143" y="17"/>
                    <a:pt x="143" y="17"/>
                    <a:pt x="143" y="17"/>
                  </a:cubicBezTo>
                  <a:cubicBezTo>
                    <a:pt x="143" y="0"/>
                    <a:pt x="143" y="0"/>
                    <a:pt x="143" y="0"/>
                  </a:cubicBezTo>
                  <a:cubicBezTo>
                    <a:pt x="103" y="0"/>
                    <a:pt x="67" y="16"/>
                    <a:pt x="41" y="41"/>
                  </a:cubicBezTo>
                  <a:cubicBezTo>
                    <a:pt x="16" y="67"/>
                    <a:pt x="0" y="103"/>
                    <a:pt x="0" y="143"/>
                  </a:cubicBezTo>
                  <a:cubicBezTo>
                    <a:pt x="0" y="1335"/>
                    <a:pt x="0" y="1335"/>
                    <a:pt x="0" y="1335"/>
                  </a:cubicBezTo>
                  <a:cubicBezTo>
                    <a:pt x="0" y="1374"/>
                    <a:pt x="16" y="1410"/>
                    <a:pt x="41" y="1436"/>
                  </a:cubicBezTo>
                  <a:cubicBezTo>
                    <a:pt x="67" y="1462"/>
                    <a:pt x="103" y="1478"/>
                    <a:pt x="143" y="1478"/>
                  </a:cubicBezTo>
                  <a:cubicBezTo>
                    <a:pt x="1335" y="1478"/>
                    <a:pt x="1335" y="1478"/>
                    <a:pt x="1335" y="1478"/>
                  </a:cubicBezTo>
                  <a:cubicBezTo>
                    <a:pt x="1374" y="1478"/>
                    <a:pt x="1410" y="1462"/>
                    <a:pt x="1436" y="1436"/>
                  </a:cubicBezTo>
                  <a:cubicBezTo>
                    <a:pt x="1462" y="1410"/>
                    <a:pt x="1478" y="1374"/>
                    <a:pt x="1478" y="1335"/>
                  </a:cubicBezTo>
                  <a:cubicBezTo>
                    <a:pt x="1478" y="143"/>
                    <a:pt x="1478" y="143"/>
                    <a:pt x="1478" y="143"/>
                  </a:cubicBezTo>
                  <a:cubicBezTo>
                    <a:pt x="1478" y="103"/>
                    <a:pt x="1462" y="67"/>
                    <a:pt x="1436" y="41"/>
                  </a:cubicBezTo>
                  <a:cubicBezTo>
                    <a:pt x="1410" y="16"/>
                    <a:pt x="1374" y="0"/>
                    <a:pt x="1335" y="0"/>
                  </a:cubicBezTo>
                  <a:cubicBezTo>
                    <a:pt x="143" y="0"/>
                    <a:pt x="143" y="0"/>
                    <a:pt x="143" y="0"/>
                  </a:cubicBezTo>
                  <a:lnTo>
                    <a:pt x="143" y="17"/>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panose="020F0502020204030204"/>
              </a:endParaRPr>
            </a:p>
          </p:txBody>
        </p:sp>
        <p:sp>
          <p:nvSpPr>
            <p:cNvPr id="73" name="Freeform 1024">
              <a:extLst>
                <a:ext uri="{FF2B5EF4-FFF2-40B4-BE49-F238E27FC236}">
                  <a16:creationId xmlns:a16="http://schemas.microsoft.com/office/drawing/2014/main" id="{4F9DC008-32A7-6D44-AAA3-223DA279E782}"/>
                </a:ext>
              </a:extLst>
            </p:cNvPr>
            <p:cNvSpPr>
              <a:spLocks/>
            </p:cNvSpPr>
            <p:nvPr/>
          </p:nvSpPr>
          <p:spPr bwMode="auto">
            <a:xfrm>
              <a:off x="6463206" y="1991836"/>
              <a:ext cx="52592" cy="52592"/>
            </a:xfrm>
            <a:custGeom>
              <a:avLst/>
              <a:gdLst>
                <a:gd name="T0" fmla="*/ 17 w 71"/>
                <a:gd name="T1" fmla="*/ 35 h 71"/>
                <a:gd name="T2" fmla="*/ 35 w 71"/>
                <a:gd name="T3" fmla="*/ 35 h 71"/>
                <a:gd name="T4" fmla="*/ 35 w 71"/>
                <a:gd name="T5" fmla="*/ 53 h 71"/>
                <a:gd name="T6" fmla="*/ 53 w 71"/>
                <a:gd name="T7" fmla="*/ 71 h 71"/>
                <a:gd name="T8" fmla="*/ 71 w 71"/>
                <a:gd name="T9" fmla="*/ 53 h 71"/>
                <a:gd name="T10" fmla="*/ 71 w 71"/>
                <a:gd name="T11" fmla="*/ 0 h 71"/>
                <a:gd name="T12" fmla="*/ 17 w 71"/>
                <a:gd name="T13" fmla="*/ 0 h 71"/>
                <a:gd name="T14" fmla="*/ 0 w 71"/>
                <a:gd name="T15" fmla="*/ 18 h 71"/>
                <a:gd name="T16" fmla="*/ 17 w 71"/>
                <a:gd name="T17" fmla="*/ 3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71">
                  <a:moveTo>
                    <a:pt x="17" y="35"/>
                  </a:moveTo>
                  <a:cubicBezTo>
                    <a:pt x="35" y="35"/>
                    <a:pt x="35" y="35"/>
                    <a:pt x="35" y="35"/>
                  </a:cubicBezTo>
                  <a:cubicBezTo>
                    <a:pt x="35" y="53"/>
                    <a:pt x="35" y="53"/>
                    <a:pt x="35" y="53"/>
                  </a:cubicBezTo>
                  <a:cubicBezTo>
                    <a:pt x="35" y="63"/>
                    <a:pt x="43" y="71"/>
                    <a:pt x="53" y="71"/>
                  </a:cubicBezTo>
                  <a:cubicBezTo>
                    <a:pt x="63" y="71"/>
                    <a:pt x="71" y="63"/>
                    <a:pt x="71" y="53"/>
                  </a:cubicBezTo>
                  <a:cubicBezTo>
                    <a:pt x="71" y="0"/>
                    <a:pt x="71" y="0"/>
                    <a:pt x="71" y="0"/>
                  </a:cubicBezTo>
                  <a:cubicBezTo>
                    <a:pt x="17" y="0"/>
                    <a:pt x="17" y="0"/>
                    <a:pt x="17" y="0"/>
                  </a:cubicBezTo>
                  <a:cubicBezTo>
                    <a:pt x="8" y="0"/>
                    <a:pt x="0" y="8"/>
                    <a:pt x="0" y="18"/>
                  </a:cubicBezTo>
                  <a:cubicBezTo>
                    <a:pt x="0" y="27"/>
                    <a:pt x="8" y="35"/>
                    <a:pt x="17" y="35"/>
                  </a:cubicBezTo>
                  <a:close/>
                </a:path>
              </a:pathLst>
            </a:custGeom>
            <a:solidFill>
              <a:srgbClr val="96BE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panose="020F0502020204030204"/>
              </a:endParaRPr>
            </a:p>
          </p:txBody>
        </p:sp>
        <p:sp>
          <p:nvSpPr>
            <p:cNvPr id="75" name="Oval 1026">
              <a:extLst>
                <a:ext uri="{FF2B5EF4-FFF2-40B4-BE49-F238E27FC236}">
                  <a16:creationId xmlns:a16="http://schemas.microsoft.com/office/drawing/2014/main" id="{0C04353E-5518-374C-82E1-38D000828FE2}"/>
                </a:ext>
              </a:extLst>
            </p:cNvPr>
            <p:cNvSpPr>
              <a:spLocks noChangeArrowheads="1"/>
            </p:cNvSpPr>
            <p:nvPr/>
          </p:nvSpPr>
          <p:spPr bwMode="auto">
            <a:xfrm>
              <a:off x="6275383" y="1834064"/>
              <a:ext cx="375641" cy="383156"/>
            </a:xfrm>
            <a:prstGeom prst="ellipse">
              <a:avLst/>
            </a:pr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panose="020F0502020204030204"/>
              </a:endParaRPr>
            </a:p>
          </p:txBody>
        </p:sp>
        <p:sp>
          <p:nvSpPr>
            <p:cNvPr id="76" name="Freeform 1027">
              <a:extLst>
                <a:ext uri="{FF2B5EF4-FFF2-40B4-BE49-F238E27FC236}">
                  <a16:creationId xmlns:a16="http://schemas.microsoft.com/office/drawing/2014/main" id="{4FE0B4B6-E25C-7049-9646-1A6C1CA6DDD9}"/>
                </a:ext>
              </a:extLst>
            </p:cNvPr>
            <p:cNvSpPr>
              <a:spLocks/>
            </p:cNvSpPr>
            <p:nvPr/>
          </p:nvSpPr>
          <p:spPr bwMode="auto">
            <a:xfrm>
              <a:off x="6260358" y="1819038"/>
              <a:ext cx="405692" cy="405692"/>
            </a:xfrm>
            <a:custGeom>
              <a:avLst/>
              <a:gdLst>
                <a:gd name="T0" fmla="*/ 530 w 548"/>
                <a:gd name="T1" fmla="*/ 274 h 547"/>
                <a:gd name="T2" fmla="*/ 512 w 548"/>
                <a:gd name="T3" fmla="*/ 274 h 547"/>
                <a:gd name="T4" fmla="*/ 442 w 548"/>
                <a:gd name="T5" fmla="*/ 442 h 547"/>
                <a:gd name="T6" fmla="*/ 274 w 548"/>
                <a:gd name="T7" fmla="*/ 512 h 547"/>
                <a:gd name="T8" fmla="*/ 106 w 548"/>
                <a:gd name="T9" fmla="*/ 442 h 547"/>
                <a:gd name="T10" fmla="*/ 36 w 548"/>
                <a:gd name="T11" fmla="*/ 274 h 547"/>
                <a:gd name="T12" fmla="*/ 106 w 548"/>
                <a:gd name="T13" fmla="*/ 105 h 547"/>
                <a:gd name="T14" fmla="*/ 274 w 548"/>
                <a:gd name="T15" fmla="*/ 35 h 547"/>
                <a:gd name="T16" fmla="*/ 442 w 548"/>
                <a:gd name="T17" fmla="*/ 105 h 547"/>
                <a:gd name="T18" fmla="*/ 512 w 548"/>
                <a:gd name="T19" fmla="*/ 274 h 547"/>
                <a:gd name="T20" fmla="*/ 530 w 548"/>
                <a:gd name="T21" fmla="*/ 274 h 547"/>
                <a:gd name="T22" fmla="*/ 548 w 548"/>
                <a:gd name="T23" fmla="*/ 274 h 547"/>
                <a:gd name="T24" fmla="*/ 468 w 548"/>
                <a:gd name="T25" fmla="*/ 80 h 547"/>
                <a:gd name="T26" fmla="*/ 274 w 548"/>
                <a:gd name="T27" fmla="*/ 0 h 547"/>
                <a:gd name="T28" fmla="*/ 80 w 548"/>
                <a:gd name="T29" fmla="*/ 80 h 547"/>
                <a:gd name="T30" fmla="*/ 0 w 548"/>
                <a:gd name="T31" fmla="*/ 274 h 547"/>
                <a:gd name="T32" fmla="*/ 80 w 548"/>
                <a:gd name="T33" fmla="*/ 467 h 547"/>
                <a:gd name="T34" fmla="*/ 274 w 548"/>
                <a:gd name="T35" fmla="*/ 547 h 547"/>
                <a:gd name="T36" fmla="*/ 468 w 548"/>
                <a:gd name="T37" fmla="*/ 467 h 547"/>
                <a:gd name="T38" fmla="*/ 548 w 548"/>
                <a:gd name="T39" fmla="*/ 274 h 547"/>
                <a:gd name="T40" fmla="*/ 530 w 548"/>
                <a:gd name="T41" fmla="*/ 274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8" h="547">
                  <a:moveTo>
                    <a:pt x="530" y="274"/>
                  </a:moveTo>
                  <a:cubicBezTo>
                    <a:pt x="512" y="274"/>
                    <a:pt x="512" y="274"/>
                    <a:pt x="512" y="274"/>
                  </a:cubicBezTo>
                  <a:cubicBezTo>
                    <a:pt x="512" y="339"/>
                    <a:pt x="486" y="399"/>
                    <a:pt x="442" y="442"/>
                  </a:cubicBezTo>
                  <a:cubicBezTo>
                    <a:pt x="399" y="485"/>
                    <a:pt x="340" y="512"/>
                    <a:pt x="274" y="512"/>
                  </a:cubicBezTo>
                  <a:cubicBezTo>
                    <a:pt x="208" y="512"/>
                    <a:pt x="149" y="485"/>
                    <a:pt x="106" y="442"/>
                  </a:cubicBezTo>
                  <a:cubicBezTo>
                    <a:pt x="62" y="399"/>
                    <a:pt x="36" y="339"/>
                    <a:pt x="36" y="274"/>
                  </a:cubicBezTo>
                  <a:cubicBezTo>
                    <a:pt x="36" y="208"/>
                    <a:pt x="62" y="148"/>
                    <a:pt x="106" y="105"/>
                  </a:cubicBezTo>
                  <a:cubicBezTo>
                    <a:pt x="149" y="62"/>
                    <a:pt x="208" y="35"/>
                    <a:pt x="274" y="35"/>
                  </a:cubicBezTo>
                  <a:cubicBezTo>
                    <a:pt x="340" y="35"/>
                    <a:pt x="399" y="62"/>
                    <a:pt x="442" y="105"/>
                  </a:cubicBezTo>
                  <a:cubicBezTo>
                    <a:pt x="486" y="148"/>
                    <a:pt x="512" y="208"/>
                    <a:pt x="512" y="274"/>
                  </a:cubicBezTo>
                  <a:cubicBezTo>
                    <a:pt x="530" y="274"/>
                    <a:pt x="530" y="274"/>
                    <a:pt x="530" y="274"/>
                  </a:cubicBezTo>
                  <a:cubicBezTo>
                    <a:pt x="548" y="274"/>
                    <a:pt x="548" y="274"/>
                    <a:pt x="548" y="274"/>
                  </a:cubicBezTo>
                  <a:cubicBezTo>
                    <a:pt x="548" y="198"/>
                    <a:pt x="517" y="129"/>
                    <a:pt x="468" y="80"/>
                  </a:cubicBezTo>
                  <a:cubicBezTo>
                    <a:pt x="418" y="30"/>
                    <a:pt x="350" y="0"/>
                    <a:pt x="274" y="0"/>
                  </a:cubicBezTo>
                  <a:cubicBezTo>
                    <a:pt x="199" y="0"/>
                    <a:pt x="130" y="30"/>
                    <a:pt x="80" y="80"/>
                  </a:cubicBezTo>
                  <a:cubicBezTo>
                    <a:pt x="31" y="129"/>
                    <a:pt x="0" y="198"/>
                    <a:pt x="0" y="274"/>
                  </a:cubicBezTo>
                  <a:cubicBezTo>
                    <a:pt x="0" y="349"/>
                    <a:pt x="31" y="418"/>
                    <a:pt x="80" y="467"/>
                  </a:cubicBezTo>
                  <a:cubicBezTo>
                    <a:pt x="130" y="517"/>
                    <a:pt x="199" y="547"/>
                    <a:pt x="274" y="547"/>
                  </a:cubicBezTo>
                  <a:cubicBezTo>
                    <a:pt x="350" y="547"/>
                    <a:pt x="418" y="517"/>
                    <a:pt x="468" y="467"/>
                  </a:cubicBezTo>
                  <a:cubicBezTo>
                    <a:pt x="517" y="418"/>
                    <a:pt x="548" y="349"/>
                    <a:pt x="548" y="274"/>
                  </a:cubicBezTo>
                  <a:lnTo>
                    <a:pt x="530" y="27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panose="020F0502020204030204"/>
              </a:endParaRPr>
            </a:p>
          </p:txBody>
        </p:sp>
        <p:sp>
          <p:nvSpPr>
            <p:cNvPr id="77" name="Rectangle 1028">
              <a:extLst>
                <a:ext uri="{FF2B5EF4-FFF2-40B4-BE49-F238E27FC236}">
                  <a16:creationId xmlns:a16="http://schemas.microsoft.com/office/drawing/2014/main" id="{29CD0DD7-2711-1E41-AB07-ACE5A20A3CE5}"/>
                </a:ext>
              </a:extLst>
            </p:cNvPr>
            <p:cNvSpPr>
              <a:spLocks noChangeArrowheads="1"/>
            </p:cNvSpPr>
            <p:nvPr/>
          </p:nvSpPr>
          <p:spPr bwMode="auto">
            <a:xfrm>
              <a:off x="6876409" y="2224731"/>
              <a:ext cx="706205" cy="142746"/>
            </a:xfrm>
            <a:prstGeom prst="rect">
              <a:avLst/>
            </a:prstGeom>
            <a:solidFill>
              <a:srgbClr val="0D2736"/>
            </a:solidFill>
            <a:ln>
              <a:solidFill>
                <a:schemeClr val="bg1"/>
              </a:solidFill>
            </a:ln>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panose="020F0502020204030204"/>
              </a:endParaRPr>
            </a:p>
          </p:txBody>
        </p:sp>
        <p:sp>
          <p:nvSpPr>
            <p:cNvPr id="78" name="Freeform 1029">
              <a:extLst>
                <a:ext uri="{FF2B5EF4-FFF2-40B4-BE49-F238E27FC236}">
                  <a16:creationId xmlns:a16="http://schemas.microsoft.com/office/drawing/2014/main" id="{A855EE29-2531-684B-8B8E-D5C1ED099A7D}"/>
                </a:ext>
              </a:extLst>
            </p:cNvPr>
            <p:cNvSpPr>
              <a:spLocks/>
            </p:cNvSpPr>
            <p:nvPr/>
          </p:nvSpPr>
          <p:spPr bwMode="auto">
            <a:xfrm>
              <a:off x="6861383" y="2209705"/>
              <a:ext cx="728746" cy="172797"/>
            </a:xfrm>
            <a:custGeom>
              <a:avLst/>
              <a:gdLst>
                <a:gd name="T0" fmla="*/ 96 w 97"/>
                <a:gd name="T1" fmla="*/ 21 h 23"/>
                <a:gd name="T2" fmla="*/ 96 w 97"/>
                <a:gd name="T3" fmla="*/ 19 h 23"/>
                <a:gd name="T4" fmla="*/ 3 w 97"/>
                <a:gd name="T5" fmla="*/ 19 h 23"/>
                <a:gd name="T6" fmla="*/ 3 w 97"/>
                <a:gd name="T7" fmla="*/ 4 h 23"/>
                <a:gd name="T8" fmla="*/ 94 w 97"/>
                <a:gd name="T9" fmla="*/ 4 h 23"/>
                <a:gd name="T10" fmla="*/ 94 w 97"/>
                <a:gd name="T11" fmla="*/ 21 h 23"/>
                <a:gd name="T12" fmla="*/ 96 w 97"/>
                <a:gd name="T13" fmla="*/ 21 h 23"/>
                <a:gd name="T14" fmla="*/ 96 w 97"/>
                <a:gd name="T15" fmla="*/ 19 h 23"/>
                <a:gd name="T16" fmla="*/ 96 w 97"/>
                <a:gd name="T17" fmla="*/ 21 h 23"/>
                <a:gd name="T18" fmla="*/ 97 w 97"/>
                <a:gd name="T19" fmla="*/ 21 h 23"/>
                <a:gd name="T20" fmla="*/ 97 w 97"/>
                <a:gd name="T21" fmla="*/ 0 h 23"/>
                <a:gd name="T22" fmla="*/ 0 w 97"/>
                <a:gd name="T23" fmla="*/ 0 h 23"/>
                <a:gd name="T24" fmla="*/ 0 w 97"/>
                <a:gd name="T25" fmla="*/ 23 h 23"/>
                <a:gd name="T26" fmla="*/ 97 w 97"/>
                <a:gd name="T27" fmla="*/ 23 h 23"/>
                <a:gd name="T28" fmla="*/ 97 w 97"/>
                <a:gd name="T29" fmla="*/ 21 h 23"/>
                <a:gd name="T30" fmla="*/ 96 w 97"/>
                <a:gd name="T31"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 h="23">
                  <a:moveTo>
                    <a:pt x="96" y="21"/>
                  </a:moveTo>
                  <a:lnTo>
                    <a:pt x="96" y="19"/>
                  </a:lnTo>
                  <a:lnTo>
                    <a:pt x="3" y="19"/>
                  </a:lnTo>
                  <a:lnTo>
                    <a:pt x="3" y="4"/>
                  </a:lnTo>
                  <a:lnTo>
                    <a:pt x="94" y="4"/>
                  </a:lnTo>
                  <a:lnTo>
                    <a:pt x="94" y="21"/>
                  </a:lnTo>
                  <a:lnTo>
                    <a:pt x="96" y="21"/>
                  </a:lnTo>
                  <a:lnTo>
                    <a:pt x="96" y="19"/>
                  </a:lnTo>
                  <a:lnTo>
                    <a:pt x="96" y="21"/>
                  </a:lnTo>
                  <a:lnTo>
                    <a:pt x="97" y="21"/>
                  </a:lnTo>
                  <a:lnTo>
                    <a:pt x="97" y="0"/>
                  </a:lnTo>
                  <a:lnTo>
                    <a:pt x="0" y="0"/>
                  </a:lnTo>
                  <a:lnTo>
                    <a:pt x="0" y="23"/>
                  </a:lnTo>
                  <a:lnTo>
                    <a:pt x="97" y="23"/>
                  </a:lnTo>
                  <a:lnTo>
                    <a:pt x="97" y="21"/>
                  </a:lnTo>
                  <a:lnTo>
                    <a:pt x="96" y="2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panose="020F0502020204030204"/>
              </a:endParaRPr>
            </a:p>
          </p:txBody>
        </p:sp>
        <p:sp>
          <p:nvSpPr>
            <p:cNvPr id="79" name="Freeform 1030">
              <a:extLst>
                <a:ext uri="{FF2B5EF4-FFF2-40B4-BE49-F238E27FC236}">
                  <a16:creationId xmlns:a16="http://schemas.microsoft.com/office/drawing/2014/main" id="{D7EADA33-3CDD-9440-B79F-CD37128AAB63}"/>
                </a:ext>
              </a:extLst>
            </p:cNvPr>
            <p:cNvSpPr>
              <a:spLocks/>
            </p:cNvSpPr>
            <p:nvPr/>
          </p:nvSpPr>
          <p:spPr bwMode="auto">
            <a:xfrm>
              <a:off x="8559281" y="2562810"/>
              <a:ext cx="52592" cy="52592"/>
            </a:xfrm>
            <a:custGeom>
              <a:avLst/>
              <a:gdLst>
                <a:gd name="T0" fmla="*/ 71 w 71"/>
                <a:gd name="T1" fmla="*/ 53 h 71"/>
                <a:gd name="T2" fmla="*/ 71 w 71"/>
                <a:gd name="T3" fmla="*/ 0 h 71"/>
                <a:gd name="T4" fmla="*/ 17 w 71"/>
                <a:gd name="T5" fmla="*/ 0 h 71"/>
                <a:gd name="T6" fmla="*/ 0 w 71"/>
                <a:gd name="T7" fmla="*/ 17 h 71"/>
                <a:gd name="T8" fmla="*/ 17 w 71"/>
                <a:gd name="T9" fmla="*/ 35 h 71"/>
                <a:gd name="T10" fmla="*/ 35 w 71"/>
                <a:gd name="T11" fmla="*/ 35 h 71"/>
                <a:gd name="T12" fmla="*/ 35 w 71"/>
                <a:gd name="T13" fmla="*/ 53 h 71"/>
                <a:gd name="T14" fmla="*/ 53 w 71"/>
                <a:gd name="T15" fmla="*/ 71 h 71"/>
                <a:gd name="T16" fmla="*/ 71 w 71"/>
                <a:gd name="T17" fmla="*/ 5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71">
                  <a:moveTo>
                    <a:pt x="71" y="53"/>
                  </a:moveTo>
                  <a:cubicBezTo>
                    <a:pt x="71" y="0"/>
                    <a:pt x="71" y="0"/>
                    <a:pt x="71" y="0"/>
                  </a:cubicBezTo>
                  <a:cubicBezTo>
                    <a:pt x="17" y="0"/>
                    <a:pt x="17" y="0"/>
                    <a:pt x="17" y="0"/>
                  </a:cubicBezTo>
                  <a:cubicBezTo>
                    <a:pt x="8" y="0"/>
                    <a:pt x="0" y="8"/>
                    <a:pt x="0" y="17"/>
                  </a:cubicBezTo>
                  <a:cubicBezTo>
                    <a:pt x="0" y="27"/>
                    <a:pt x="8" y="35"/>
                    <a:pt x="17" y="35"/>
                  </a:cubicBezTo>
                  <a:cubicBezTo>
                    <a:pt x="35" y="35"/>
                    <a:pt x="35" y="35"/>
                    <a:pt x="35" y="35"/>
                  </a:cubicBezTo>
                  <a:cubicBezTo>
                    <a:pt x="35" y="53"/>
                    <a:pt x="35" y="53"/>
                    <a:pt x="35" y="53"/>
                  </a:cubicBezTo>
                  <a:cubicBezTo>
                    <a:pt x="35" y="63"/>
                    <a:pt x="43" y="71"/>
                    <a:pt x="53" y="71"/>
                  </a:cubicBezTo>
                  <a:cubicBezTo>
                    <a:pt x="63" y="71"/>
                    <a:pt x="71" y="63"/>
                    <a:pt x="71" y="53"/>
                  </a:cubicBezTo>
                  <a:close/>
                </a:path>
              </a:pathLst>
            </a:custGeom>
            <a:solidFill>
              <a:srgbClr val="668A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panose="020F0502020204030204"/>
              </a:endParaRPr>
            </a:p>
          </p:txBody>
        </p:sp>
        <p:sp>
          <p:nvSpPr>
            <p:cNvPr id="87" name="Rectangle 1038">
              <a:extLst>
                <a:ext uri="{FF2B5EF4-FFF2-40B4-BE49-F238E27FC236}">
                  <a16:creationId xmlns:a16="http://schemas.microsoft.com/office/drawing/2014/main" id="{906E7C75-7CC6-4346-BF0A-44389113B1D8}"/>
                </a:ext>
              </a:extLst>
            </p:cNvPr>
            <p:cNvSpPr>
              <a:spLocks noChangeArrowheads="1"/>
            </p:cNvSpPr>
            <p:nvPr/>
          </p:nvSpPr>
          <p:spPr bwMode="auto">
            <a:xfrm>
              <a:off x="6207770" y="2532758"/>
              <a:ext cx="1096872" cy="142746"/>
            </a:xfrm>
            <a:prstGeom prst="rect">
              <a:avLst/>
            </a:prstGeom>
            <a:solidFill>
              <a:srgbClr val="0D2736"/>
            </a:solidFill>
            <a:ln>
              <a:solidFill>
                <a:schemeClr val="bg1"/>
              </a:solidFill>
            </a:ln>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panose="020F0502020204030204"/>
              </a:endParaRPr>
            </a:p>
          </p:txBody>
        </p:sp>
        <p:sp>
          <p:nvSpPr>
            <p:cNvPr id="88" name="Freeform 1039">
              <a:extLst>
                <a:ext uri="{FF2B5EF4-FFF2-40B4-BE49-F238E27FC236}">
                  <a16:creationId xmlns:a16="http://schemas.microsoft.com/office/drawing/2014/main" id="{2861895D-D20A-384F-AD83-69FF3FA908B2}"/>
                </a:ext>
              </a:extLst>
            </p:cNvPr>
            <p:cNvSpPr>
              <a:spLocks/>
            </p:cNvSpPr>
            <p:nvPr/>
          </p:nvSpPr>
          <p:spPr bwMode="auto">
            <a:xfrm>
              <a:off x="6192745" y="2517733"/>
              <a:ext cx="1126923" cy="172797"/>
            </a:xfrm>
            <a:custGeom>
              <a:avLst/>
              <a:gdLst>
                <a:gd name="T0" fmla="*/ 148 w 150"/>
                <a:gd name="T1" fmla="*/ 21 h 23"/>
                <a:gd name="T2" fmla="*/ 148 w 150"/>
                <a:gd name="T3" fmla="*/ 19 h 23"/>
                <a:gd name="T4" fmla="*/ 4 w 150"/>
                <a:gd name="T5" fmla="*/ 19 h 23"/>
                <a:gd name="T6" fmla="*/ 4 w 150"/>
                <a:gd name="T7" fmla="*/ 4 h 23"/>
                <a:gd name="T8" fmla="*/ 147 w 150"/>
                <a:gd name="T9" fmla="*/ 4 h 23"/>
                <a:gd name="T10" fmla="*/ 147 w 150"/>
                <a:gd name="T11" fmla="*/ 21 h 23"/>
                <a:gd name="T12" fmla="*/ 148 w 150"/>
                <a:gd name="T13" fmla="*/ 21 h 23"/>
                <a:gd name="T14" fmla="*/ 148 w 150"/>
                <a:gd name="T15" fmla="*/ 19 h 23"/>
                <a:gd name="T16" fmla="*/ 148 w 150"/>
                <a:gd name="T17" fmla="*/ 21 h 23"/>
                <a:gd name="T18" fmla="*/ 150 w 150"/>
                <a:gd name="T19" fmla="*/ 21 h 23"/>
                <a:gd name="T20" fmla="*/ 150 w 150"/>
                <a:gd name="T21" fmla="*/ 0 h 23"/>
                <a:gd name="T22" fmla="*/ 0 w 150"/>
                <a:gd name="T23" fmla="*/ 0 h 23"/>
                <a:gd name="T24" fmla="*/ 0 w 150"/>
                <a:gd name="T25" fmla="*/ 23 h 23"/>
                <a:gd name="T26" fmla="*/ 150 w 150"/>
                <a:gd name="T27" fmla="*/ 23 h 23"/>
                <a:gd name="T28" fmla="*/ 150 w 150"/>
                <a:gd name="T29" fmla="*/ 21 h 23"/>
                <a:gd name="T30" fmla="*/ 148 w 150"/>
                <a:gd name="T31"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0" h="23">
                  <a:moveTo>
                    <a:pt x="148" y="21"/>
                  </a:moveTo>
                  <a:lnTo>
                    <a:pt x="148" y="19"/>
                  </a:lnTo>
                  <a:lnTo>
                    <a:pt x="4" y="19"/>
                  </a:lnTo>
                  <a:lnTo>
                    <a:pt x="4" y="4"/>
                  </a:lnTo>
                  <a:lnTo>
                    <a:pt x="147" y="4"/>
                  </a:lnTo>
                  <a:lnTo>
                    <a:pt x="147" y="21"/>
                  </a:lnTo>
                  <a:lnTo>
                    <a:pt x="148" y="21"/>
                  </a:lnTo>
                  <a:lnTo>
                    <a:pt x="148" y="19"/>
                  </a:lnTo>
                  <a:lnTo>
                    <a:pt x="148" y="21"/>
                  </a:lnTo>
                  <a:lnTo>
                    <a:pt x="150" y="21"/>
                  </a:lnTo>
                  <a:lnTo>
                    <a:pt x="150" y="0"/>
                  </a:lnTo>
                  <a:lnTo>
                    <a:pt x="0" y="0"/>
                  </a:lnTo>
                  <a:lnTo>
                    <a:pt x="0" y="23"/>
                  </a:lnTo>
                  <a:lnTo>
                    <a:pt x="150" y="23"/>
                  </a:lnTo>
                  <a:lnTo>
                    <a:pt x="150" y="21"/>
                  </a:lnTo>
                  <a:lnTo>
                    <a:pt x="148" y="2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panose="020F0502020204030204"/>
              </a:endParaRPr>
            </a:p>
          </p:txBody>
        </p:sp>
        <p:sp>
          <p:nvSpPr>
            <p:cNvPr id="89" name="Rectangle 1040">
              <a:extLst>
                <a:ext uri="{FF2B5EF4-FFF2-40B4-BE49-F238E27FC236}">
                  <a16:creationId xmlns:a16="http://schemas.microsoft.com/office/drawing/2014/main" id="{B08635A9-8930-3941-A401-84F5A629471E}"/>
                </a:ext>
              </a:extLst>
            </p:cNvPr>
            <p:cNvSpPr>
              <a:spLocks noChangeArrowheads="1"/>
            </p:cNvSpPr>
            <p:nvPr/>
          </p:nvSpPr>
          <p:spPr bwMode="auto">
            <a:xfrm>
              <a:off x="7086768" y="2840782"/>
              <a:ext cx="1164490" cy="142746"/>
            </a:xfrm>
            <a:prstGeom prst="rect">
              <a:avLst/>
            </a:prstGeom>
            <a:solidFill>
              <a:srgbClr val="0D2736"/>
            </a:solidFill>
            <a:ln>
              <a:solidFill>
                <a:schemeClr val="bg1"/>
              </a:solidFill>
            </a:ln>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panose="020F0502020204030204"/>
              </a:endParaRPr>
            </a:p>
          </p:txBody>
        </p:sp>
        <p:sp>
          <p:nvSpPr>
            <p:cNvPr id="90" name="Freeform 1041">
              <a:extLst>
                <a:ext uri="{FF2B5EF4-FFF2-40B4-BE49-F238E27FC236}">
                  <a16:creationId xmlns:a16="http://schemas.microsoft.com/office/drawing/2014/main" id="{963A0069-FB42-A74A-B4FF-376E3F364D54}"/>
                </a:ext>
              </a:extLst>
            </p:cNvPr>
            <p:cNvSpPr>
              <a:spLocks/>
            </p:cNvSpPr>
            <p:nvPr/>
          </p:nvSpPr>
          <p:spPr bwMode="auto">
            <a:xfrm>
              <a:off x="7071742" y="2825756"/>
              <a:ext cx="1194541" cy="172797"/>
            </a:xfrm>
            <a:custGeom>
              <a:avLst/>
              <a:gdLst>
                <a:gd name="T0" fmla="*/ 157 w 159"/>
                <a:gd name="T1" fmla="*/ 21 h 23"/>
                <a:gd name="T2" fmla="*/ 157 w 159"/>
                <a:gd name="T3" fmla="*/ 19 h 23"/>
                <a:gd name="T4" fmla="*/ 3 w 159"/>
                <a:gd name="T5" fmla="*/ 19 h 23"/>
                <a:gd name="T6" fmla="*/ 3 w 159"/>
                <a:gd name="T7" fmla="*/ 4 h 23"/>
                <a:gd name="T8" fmla="*/ 155 w 159"/>
                <a:gd name="T9" fmla="*/ 4 h 23"/>
                <a:gd name="T10" fmla="*/ 155 w 159"/>
                <a:gd name="T11" fmla="*/ 21 h 23"/>
                <a:gd name="T12" fmla="*/ 157 w 159"/>
                <a:gd name="T13" fmla="*/ 21 h 23"/>
                <a:gd name="T14" fmla="*/ 157 w 159"/>
                <a:gd name="T15" fmla="*/ 19 h 23"/>
                <a:gd name="T16" fmla="*/ 157 w 159"/>
                <a:gd name="T17" fmla="*/ 21 h 23"/>
                <a:gd name="T18" fmla="*/ 159 w 159"/>
                <a:gd name="T19" fmla="*/ 21 h 23"/>
                <a:gd name="T20" fmla="*/ 159 w 159"/>
                <a:gd name="T21" fmla="*/ 0 h 23"/>
                <a:gd name="T22" fmla="*/ 0 w 159"/>
                <a:gd name="T23" fmla="*/ 0 h 23"/>
                <a:gd name="T24" fmla="*/ 0 w 159"/>
                <a:gd name="T25" fmla="*/ 23 h 23"/>
                <a:gd name="T26" fmla="*/ 159 w 159"/>
                <a:gd name="T27" fmla="*/ 23 h 23"/>
                <a:gd name="T28" fmla="*/ 159 w 159"/>
                <a:gd name="T29" fmla="*/ 21 h 23"/>
                <a:gd name="T30" fmla="*/ 157 w 159"/>
                <a:gd name="T31"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9" h="23">
                  <a:moveTo>
                    <a:pt x="157" y="21"/>
                  </a:moveTo>
                  <a:lnTo>
                    <a:pt x="157" y="19"/>
                  </a:lnTo>
                  <a:lnTo>
                    <a:pt x="3" y="19"/>
                  </a:lnTo>
                  <a:lnTo>
                    <a:pt x="3" y="4"/>
                  </a:lnTo>
                  <a:lnTo>
                    <a:pt x="155" y="4"/>
                  </a:lnTo>
                  <a:lnTo>
                    <a:pt x="155" y="21"/>
                  </a:lnTo>
                  <a:lnTo>
                    <a:pt x="157" y="21"/>
                  </a:lnTo>
                  <a:lnTo>
                    <a:pt x="157" y="19"/>
                  </a:lnTo>
                  <a:lnTo>
                    <a:pt x="157" y="21"/>
                  </a:lnTo>
                  <a:lnTo>
                    <a:pt x="159" y="21"/>
                  </a:lnTo>
                  <a:lnTo>
                    <a:pt x="159" y="0"/>
                  </a:lnTo>
                  <a:lnTo>
                    <a:pt x="0" y="0"/>
                  </a:lnTo>
                  <a:lnTo>
                    <a:pt x="0" y="23"/>
                  </a:lnTo>
                  <a:lnTo>
                    <a:pt x="159" y="23"/>
                  </a:lnTo>
                  <a:lnTo>
                    <a:pt x="159" y="21"/>
                  </a:lnTo>
                  <a:lnTo>
                    <a:pt x="157" y="2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panose="020F0502020204030204"/>
              </a:endParaRPr>
            </a:p>
          </p:txBody>
        </p:sp>
        <p:sp>
          <p:nvSpPr>
            <p:cNvPr id="91" name="Freeform 1042">
              <a:extLst>
                <a:ext uri="{FF2B5EF4-FFF2-40B4-BE49-F238E27FC236}">
                  <a16:creationId xmlns:a16="http://schemas.microsoft.com/office/drawing/2014/main" id="{F05BBD10-B82A-DD44-9656-F1A4EB725F0A}"/>
                </a:ext>
              </a:extLst>
            </p:cNvPr>
            <p:cNvSpPr>
              <a:spLocks/>
            </p:cNvSpPr>
            <p:nvPr/>
          </p:nvSpPr>
          <p:spPr bwMode="auto">
            <a:xfrm>
              <a:off x="8040899" y="2405038"/>
              <a:ext cx="668643" cy="570974"/>
            </a:xfrm>
            <a:custGeom>
              <a:avLst/>
              <a:gdLst>
                <a:gd name="T0" fmla="*/ 77 w 89"/>
                <a:gd name="T1" fmla="*/ 0 h 76"/>
                <a:gd name="T2" fmla="*/ 29 w 89"/>
                <a:gd name="T3" fmla="*/ 54 h 76"/>
                <a:gd name="T4" fmla="*/ 10 w 89"/>
                <a:gd name="T5" fmla="*/ 37 h 76"/>
                <a:gd name="T6" fmla="*/ 0 w 89"/>
                <a:gd name="T7" fmla="*/ 49 h 76"/>
                <a:gd name="T8" fmla="*/ 19 w 89"/>
                <a:gd name="T9" fmla="*/ 66 h 76"/>
                <a:gd name="T10" fmla="*/ 30 w 89"/>
                <a:gd name="T11" fmla="*/ 76 h 76"/>
                <a:gd name="T12" fmla="*/ 40 w 89"/>
                <a:gd name="T13" fmla="*/ 64 h 76"/>
                <a:gd name="T14" fmla="*/ 89 w 89"/>
                <a:gd name="T15" fmla="*/ 10 h 76"/>
                <a:gd name="T16" fmla="*/ 77 w 89"/>
                <a:gd name="T1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76">
                  <a:moveTo>
                    <a:pt x="77" y="0"/>
                  </a:moveTo>
                  <a:lnTo>
                    <a:pt x="29" y="54"/>
                  </a:lnTo>
                  <a:lnTo>
                    <a:pt x="10" y="37"/>
                  </a:lnTo>
                  <a:lnTo>
                    <a:pt x="0" y="49"/>
                  </a:lnTo>
                  <a:lnTo>
                    <a:pt x="19" y="66"/>
                  </a:lnTo>
                  <a:lnTo>
                    <a:pt x="30" y="76"/>
                  </a:lnTo>
                  <a:lnTo>
                    <a:pt x="40" y="64"/>
                  </a:lnTo>
                  <a:lnTo>
                    <a:pt x="89" y="10"/>
                  </a:lnTo>
                  <a:lnTo>
                    <a:pt x="77"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panose="020F0502020204030204"/>
              </a:endParaRPr>
            </a:p>
          </p:txBody>
        </p:sp>
        <p:sp>
          <p:nvSpPr>
            <p:cNvPr id="92" name="Freeform 1043">
              <a:extLst>
                <a:ext uri="{FF2B5EF4-FFF2-40B4-BE49-F238E27FC236}">
                  <a16:creationId xmlns:a16="http://schemas.microsoft.com/office/drawing/2014/main" id="{F3054D1B-0365-2341-881D-76F91DE33B32}"/>
                </a:ext>
              </a:extLst>
            </p:cNvPr>
            <p:cNvSpPr>
              <a:spLocks/>
            </p:cNvSpPr>
            <p:nvPr/>
          </p:nvSpPr>
          <p:spPr bwMode="auto">
            <a:xfrm>
              <a:off x="8018358" y="2390013"/>
              <a:ext cx="706205" cy="601025"/>
            </a:xfrm>
            <a:custGeom>
              <a:avLst/>
              <a:gdLst>
                <a:gd name="T0" fmla="*/ 80 w 94"/>
                <a:gd name="T1" fmla="*/ 2 h 80"/>
                <a:gd name="T2" fmla="*/ 79 w 94"/>
                <a:gd name="T3" fmla="*/ 1 h 80"/>
                <a:gd name="T4" fmla="*/ 32 w 94"/>
                <a:gd name="T5" fmla="*/ 54 h 80"/>
                <a:gd name="T6" fmla="*/ 13 w 94"/>
                <a:gd name="T7" fmla="*/ 37 h 80"/>
                <a:gd name="T8" fmla="*/ 0 w 94"/>
                <a:gd name="T9" fmla="*/ 51 h 80"/>
                <a:gd name="T10" fmla="*/ 21 w 94"/>
                <a:gd name="T11" fmla="*/ 69 h 80"/>
                <a:gd name="T12" fmla="*/ 33 w 94"/>
                <a:gd name="T13" fmla="*/ 80 h 80"/>
                <a:gd name="T14" fmla="*/ 45 w 94"/>
                <a:gd name="T15" fmla="*/ 68 h 80"/>
                <a:gd name="T16" fmla="*/ 45 w 94"/>
                <a:gd name="T17" fmla="*/ 68 h 80"/>
                <a:gd name="T18" fmla="*/ 94 w 94"/>
                <a:gd name="T19" fmla="*/ 12 h 80"/>
                <a:gd name="T20" fmla="*/ 80 w 94"/>
                <a:gd name="T21" fmla="*/ 0 h 80"/>
                <a:gd name="T22" fmla="*/ 79 w 94"/>
                <a:gd name="T23" fmla="*/ 1 h 80"/>
                <a:gd name="T24" fmla="*/ 80 w 94"/>
                <a:gd name="T25" fmla="*/ 2 h 80"/>
                <a:gd name="T26" fmla="*/ 79 w 94"/>
                <a:gd name="T27" fmla="*/ 3 h 80"/>
                <a:gd name="T28" fmla="*/ 89 w 94"/>
                <a:gd name="T29" fmla="*/ 12 h 80"/>
                <a:gd name="T30" fmla="*/ 42 w 94"/>
                <a:gd name="T31" fmla="*/ 65 h 80"/>
                <a:gd name="T32" fmla="*/ 42 w 94"/>
                <a:gd name="T33" fmla="*/ 65 h 80"/>
                <a:gd name="T34" fmla="*/ 33 w 94"/>
                <a:gd name="T35" fmla="*/ 75 h 80"/>
                <a:gd name="T36" fmla="*/ 23 w 94"/>
                <a:gd name="T37" fmla="*/ 66 h 80"/>
                <a:gd name="T38" fmla="*/ 5 w 94"/>
                <a:gd name="T39" fmla="*/ 51 h 80"/>
                <a:gd name="T40" fmla="*/ 13 w 94"/>
                <a:gd name="T41" fmla="*/ 42 h 80"/>
                <a:gd name="T42" fmla="*/ 32 w 94"/>
                <a:gd name="T43" fmla="*/ 59 h 80"/>
                <a:gd name="T44" fmla="*/ 82 w 94"/>
                <a:gd name="T45" fmla="*/ 3 h 80"/>
                <a:gd name="T46" fmla="*/ 80 w 94"/>
                <a:gd name="T47" fmla="*/ 2 h 80"/>
                <a:gd name="T48" fmla="*/ 79 w 94"/>
                <a:gd name="T49" fmla="*/ 3 h 80"/>
                <a:gd name="T50" fmla="*/ 80 w 94"/>
                <a:gd name="T51"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4" h="80">
                  <a:moveTo>
                    <a:pt x="80" y="2"/>
                  </a:moveTo>
                  <a:lnTo>
                    <a:pt x="79" y="1"/>
                  </a:lnTo>
                  <a:lnTo>
                    <a:pt x="32" y="54"/>
                  </a:lnTo>
                  <a:lnTo>
                    <a:pt x="13" y="37"/>
                  </a:lnTo>
                  <a:lnTo>
                    <a:pt x="0" y="51"/>
                  </a:lnTo>
                  <a:lnTo>
                    <a:pt x="21" y="69"/>
                  </a:lnTo>
                  <a:lnTo>
                    <a:pt x="33" y="80"/>
                  </a:lnTo>
                  <a:lnTo>
                    <a:pt x="45" y="68"/>
                  </a:lnTo>
                  <a:lnTo>
                    <a:pt x="45" y="68"/>
                  </a:lnTo>
                  <a:lnTo>
                    <a:pt x="94" y="12"/>
                  </a:lnTo>
                  <a:lnTo>
                    <a:pt x="80" y="0"/>
                  </a:lnTo>
                  <a:lnTo>
                    <a:pt x="79" y="1"/>
                  </a:lnTo>
                  <a:lnTo>
                    <a:pt x="80" y="2"/>
                  </a:lnTo>
                  <a:lnTo>
                    <a:pt x="79" y="3"/>
                  </a:lnTo>
                  <a:lnTo>
                    <a:pt x="89" y="12"/>
                  </a:lnTo>
                  <a:lnTo>
                    <a:pt x="42" y="65"/>
                  </a:lnTo>
                  <a:lnTo>
                    <a:pt x="42" y="65"/>
                  </a:lnTo>
                  <a:lnTo>
                    <a:pt x="33" y="75"/>
                  </a:lnTo>
                  <a:lnTo>
                    <a:pt x="23" y="66"/>
                  </a:lnTo>
                  <a:lnTo>
                    <a:pt x="5" y="51"/>
                  </a:lnTo>
                  <a:lnTo>
                    <a:pt x="13" y="42"/>
                  </a:lnTo>
                  <a:lnTo>
                    <a:pt x="32" y="59"/>
                  </a:lnTo>
                  <a:lnTo>
                    <a:pt x="82" y="3"/>
                  </a:lnTo>
                  <a:lnTo>
                    <a:pt x="80" y="2"/>
                  </a:lnTo>
                  <a:lnTo>
                    <a:pt x="79" y="3"/>
                  </a:lnTo>
                  <a:lnTo>
                    <a:pt x="80" y="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panose="020F0502020204030204"/>
              </a:endParaRPr>
            </a:p>
          </p:txBody>
        </p:sp>
        <p:sp>
          <p:nvSpPr>
            <p:cNvPr id="93" name="Freeform 1044">
              <a:extLst>
                <a:ext uri="{FF2B5EF4-FFF2-40B4-BE49-F238E27FC236}">
                  <a16:creationId xmlns:a16="http://schemas.microsoft.com/office/drawing/2014/main" id="{DCADDEBB-9737-564A-9233-ED5D94D2E1DA}"/>
                </a:ext>
              </a:extLst>
            </p:cNvPr>
            <p:cNvSpPr>
              <a:spLocks/>
            </p:cNvSpPr>
            <p:nvPr/>
          </p:nvSpPr>
          <p:spPr bwMode="auto">
            <a:xfrm>
              <a:off x="6335486" y="1796502"/>
              <a:ext cx="390667" cy="330564"/>
            </a:xfrm>
            <a:custGeom>
              <a:avLst/>
              <a:gdLst>
                <a:gd name="T0" fmla="*/ 45 w 52"/>
                <a:gd name="T1" fmla="*/ 0 h 44"/>
                <a:gd name="T2" fmla="*/ 17 w 52"/>
                <a:gd name="T3" fmla="*/ 31 h 44"/>
                <a:gd name="T4" fmla="*/ 6 w 52"/>
                <a:gd name="T5" fmla="*/ 22 h 44"/>
                <a:gd name="T6" fmla="*/ 0 w 52"/>
                <a:gd name="T7" fmla="*/ 28 h 44"/>
                <a:gd name="T8" fmla="*/ 11 w 52"/>
                <a:gd name="T9" fmla="*/ 38 h 44"/>
                <a:gd name="T10" fmla="*/ 18 w 52"/>
                <a:gd name="T11" fmla="*/ 44 h 44"/>
                <a:gd name="T12" fmla="*/ 24 w 52"/>
                <a:gd name="T13" fmla="*/ 37 h 44"/>
                <a:gd name="T14" fmla="*/ 52 w 52"/>
                <a:gd name="T15" fmla="*/ 6 h 44"/>
                <a:gd name="T16" fmla="*/ 45 w 52"/>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44">
                  <a:moveTo>
                    <a:pt x="45" y="0"/>
                  </a:moveTo>
                  <a:lnTo>
                    <a:pt x="17" y="31"/>
                  </a:lnTo>
                  <a:lnTo>
                    <a:pt x="6" y="22"/>
                  </a:lnTo>
                  <a:lnTo>
                    <a:pt x="0" y="28"/>
                  </a:lnTo>
                  <a:lnTo>
                    <a:pt x="11" y="38"/>
                  </a:lnTo>
                  <a:lnTo>
                    <a:pt x="18" y="44"/>
                  </a:lnTo>
                  <a:lnTo>
                    <a:pt x="24" y="37"/>
                  </a:lnTo>
                  <a:lnTo>
                    <a:pt x="52" y="6"/>
                  </a:lnTo>
                  <a:lnTo>
                    <a:pt x="45" y="0"/>
                  </a:lnTo>
                  <a:close/>
                </a:path>
              </a:pathLst>
            </a:custGeom>
            <a:solidFill>
              <a:srgbClr val="0D2736"/>
            </a:solidFill>
            <a:ln>
              <a:noFill/>
            </a:ln>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panose="020F0502020204030204"/>
              </a:endParaRPr>
            </a:p>
          </p:txBody>
        </p:sp>
        <p:sp>
          <p:nvSpPr>
            <p:cNvPr id="94" name="Freeform 1045">
              <a:extLst>
                <a:ext uri="{FF2B5EF4-FFF2-40B4-BE49-F238E27FC236}">
                  <a16:creationId xmlns:a16="http://schemas.microsoft.com/office/drawing/2014/main" id="{34088DFD-5C48-6F4E-8771-FAD8870A8F31}"/>
                </a:ext>
              </a:extLst>
            </p:cNvPr>
            <p:cNvSpPr>
              <a:spLocks/>
            </p:cNvSpPr>
            <p:nvPr/>
          </p:nvSpPr>
          <p:spPr bwMode="auto">
            <a:xfrm>
              <a:off x="6320460" y="1773961"/>
              <a:ext cx="420718" cy="368130"/>
            </a:xfrm>
            <a:custGeom>
              <a:avLst/>
              <a:gdLst>
                <a:gd name="T0" fmla="*/ 47 w 56"/>
                <a:gd name="T1" fmla="*/ 3 h 49"/>
                <a:gd name="T2" fmla="*/ 46 w 56"/>
                <a:gd name="T3" fmla="*/ 2 h 49"/>
                <a:gd name="T4" fmla="*/ 19 w 56"/>
                <a:gd name="T5" fmla="*/ 32 h 49"/>
                <a:gd name="T6" fmla="*/ 8 w 56"/>
                <a:gd name="T7" fmla="*/ 22 h 49"/>
                <a:gd name="T8" fmla="*/ 0 w 56"/>
                <a:gd name="T9" fmla="*/ 31 h 49"/>
                <a:gd name="T10" fmla="*/ 12 w 56"/>
                <a:gd name="T11" fmla="*/ 42 h 49"/>
                <a:gd name="T12" fmla="*/ 12 w 56"/>
                <a:gd name="T13" fmla="*/ 42 h 49"/>
                <a:gd name="T14" fmla="*/ 20 w 56"/>
                <a:gd name="T15" fmla="*/ 49 h 49"/>
                <a:gd name="T16" fmla="*/ 27 w 56"/>
                <a:gd name="T17" fmla="*/ 41 h 49"/>
                <a:gd name="T18" fmla="*/ 27 w 56"/>
                <a:gd name="T19" fmla="*/ 41 h 49"/>
                <a:gd name="T20" fmla="*/ 56 w 56"/>
                <a:gd name="T21" fmla="*/ 9 h 49"/>
                <a:gd name="T22" fmla="*/ 47 w 56"/>
                <a:gd name="T23" fmla="*/ 0 h 49"/>
                <a:gd name="T24" fmla="*/ 46 w 56"/>
                <a:gd name="T25" fmla="*/ 2 h 49"/>
                <a:gd name="T26" fmla="*/ 47 w 56"/>
                <a:gd name="T27" fmla="*/ 3 h 49"/>
                <a:gd name="T28" fmla="*/ 46 w 56"/>
                <a:gd name="T29" fmla="*/ 4 h 49"/>
                <a:gd name="T30" fmla="*/ 51 w 56"/>
                <a:gd name="T31" fmla="*/ 9 h 49"/>
                <a:gd name="T32" fmla="*/ 24 w 56"/>
                <a:gd name="T33" fmla="*/ 39 h 49"/>
                <a:gd name="T34" fmla="*/ 20 w 56"/>
                <a:gd name="T35" fmla="*/ 45 h 49"/>
                <a:gd name="T36" fmla="*/ 14 w 56"/>
                <a:gd name="T37" fmla="*/ 40 h 49"/>
                <a:gd name="T38" fmla="*/ 5 w 56"/>
                <a:gd name="T39" fmla="*/ 31 h 49"/>
                <a:gd name="T40" fmla="*/ 8 w 56"/>
                <a:gd name="T41" fmla="*/ 27 h 49"/>
                <a:gd name="T42" fmla="*/ 19 w 56"/>
                <a:gd name="T43" fmla="*/ 37 h 49"/>
                <a:gd name="T44" fmla="*/ 49 w 56"/>
                <a:gd name="T45" fmla="*/ 4 h 49"/>
                <a:gd name="T46" fmla="*/ 47 w 56"/>
                <a:gd name="T47" fmla="*/ 3 h 49"/>
                <a:gd name="T48" fmla="*/ 46 w 56"/>
                <a:gd name="T49" fmla="*/ 4 h 49"/>
                <a:gd name="T50" fmla="*/ 47 w 56"/>
                <a:gd name="T51" fmla="*/ 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6" h="49">
                  <a:moveTo>
                    <a:pt x="47" y="3"/>
                  </a:moveTo>
                  <a:lnTo>
                    <a:pt x="46" y="2"/>
                  </a:lnTo>
                  <a:lnTo>
                    <a:pt x="19" y="32"/>
                  </a:lnTo>
                  <a:lnTo>
                    <a:pt x="8" y="22"/>
                  </a:lnTo>
                  <a:lnTo>
                    <a:pt x="0" y="31"/>
                  </a:lnTo>
                  <a:lnTo>
                    <a:pt x="12" y="42"/>
                  </a:lnTo>
                  <a:lnTo>
                    <a:pt x="12" y="42"/>
                  </a:lnTo>
                  <a:lnTo>
                    <a:pt x="20" y="49"/>
                  </a:lnTo>
                  <a:lnTo>
                    <a:pt x="27" y="41"/>
                  </a:lnTo>
                  <a:lnTo>
                    <a:pt x="27" y="41"/>
                  </a:lnTo>
                  <a:lnTo>
                    <a:pt x="56" y="9"/>
                  </a:lnTo>
                  <a:lnTo>
                    <a:pt x="47" y="0"/>
                  </a:lnTo>
                  <a:lnTo>
                    <a:pt x="46" y="2"/>
                  </a:lnTo>
                  <a:lnTo>
                    <a:pt x="47" y="3"/>
                  </a:lnTo>
                  <a:lnTo>
                    <a:pt x="46" y="4"/>
                  </a:lnTo>
                  <a:lnTo>
                    <a:pt x="51" y="9"/>
                  </a:lnTo>
                  <a:lnTo>
                    <a:pt x="24" y="39"/>
                  </a:lnTo>
                  <a:lnTo>
                    <a:pt x="20" y="45"/>
                  </a:lnTo>
                  <a:lnTo>
                    <a:pt x="14" y="40"/>
                  </a:lnTo>
                  <a:lnTo>
                    <a:pt x="5" y="31"/>
                  </a:lnTo>
                  <a:lnTo>
                    <a:pt x="8" y="27"/>
                  </a:lnTo>
                  <a:lnTo>
                    <a:pt x="19" y="37"/>
                  </a:lnTo>
                  <a:lnTo>
                    <a:pt x="49" y="4"/>
                  </a:lnTo>
                  <a:lnTo>
                    <a:pt x="47" y="3"/>
                  </a:lnTo>
                  <a:lnTo>
                    <a:pt x="46" y="4"/>
                  </a:lnTo>
                  <a:lnTo>
                    <a:pt x="47" y="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panose="020F0502020204030204"/>
              </a:endParaRPr>
            </a:p>
          </p:txBody>
        </p:sp>
      </p:grpSp>
    </p:spTree>
    <p:extLst>
      <p:ext uri="{BB962C8B-B14F-4D97-AF65-F5344CB8AC3E}">
        <p14:creationId xmlns:p14="http://schemas.microsoft.com/office/powerpoint/2010/main" val="38017931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027A8EED-A4DE-49DD-878A-B57CDE5CF852}"/>
              </a:ext>
            </a:extLst>
          </p:cNvPr>
          <p:cNvSpPr txBox="1">
            <a:spLocks/>
          </p:cNvSpPr>
          <p:nvPr/>
        </p:nvSpPr>
        <p:spPr>
          <a:xfrm>
            <a:off x="6179820" y="1373594"/>
            <a:ext cx="2835163" cy="2745367"/>
          </a:xfrm>
          <a:prstGeom prst="rect">
            <a:avLst/>
          </a:prstGeom>
        </p:spPr>
        <p:txBody>
          <a:bodyPr vert="horz" wrap="square" lIns="0" tIns="182880" rIns="0" bIns="0" rtlCol="0" anchor="t" anchorCtr="0">
            <a:spAutoFit/>
          </a:bodyPr>
          <a:lstStyle>
            <a:defPPr>
              <a:defRPr lang="en-US"/>
            </a:defPPr>
            <a:lvl1pPr>
              <a:spcBef>
                <a:spcPct val="0"/>
              </a:spcBef>
              <a:buNone/>
              <a:defRPr sz="3600" b="0" i="0" spc="-100">
                <a:gradFill>
                  <a:gsLst>
                    <a:gs pos="37629">
                      <a:schemeClr val="accent6">
                        <a:lumMod val="50000"/>
                      </a:schemeClr>
                    </a:gs>
                    <a:gs pos="51546">
                      <a:schemeClr val="accent6">
                        <a:lumMod val="50000"/>
                      </a:schemeClr>
                    </a:gs>
                  </a:gsLst>
                  <a:lin ang="2700000" scaled="0"/>
                </a:gra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734389" indent="-520099" defTabSz="734389" eaLnBrk="0" fontAlgn="base" hangingPunct="0">
              <a:spcBef>
                <a:spcPct val="0"/>
              </a:spcBef>
              <a:spcAft>
                <a:spcPct val="0"/>
              </a:spcAft>
              <a:defRPr>
                <a:solidFill>
                  <a:schemeClr val="tx1"/>
                </a:solidFill>
                <a:latin typeface="Arial" charset="0"/>
              </a:defRPr>
            </a:lvl2pPr>
            <a:lvl3pPr marL="1468777" indent="-1040198" defTabSz="734389" eaLnBrk="0" fontAlgn="base" hangingPunct="0">
              <a:spcBef>
                <a:spcPct val="0"/>
              </a:spcBef>
              <a:spcAft>
                <a:spcPct val="0"/>
              </a:spcAft>
              <a:defRPr>
                <a:solidFill>
                  <a:schemeClr val="tx1"/>
                </a:solidFill>
                <a:latin typeface="Arial" charset="0"/>
              </a:defRPr>
            </a:lvl3pPr>
            <a:lvl4pPr marL="2203909" indent="-1561041" defTabSz="734389" eaLnBrk="0" fontAlgn="base" hangingPunct="0">
              <a:spcBef>
                <a:spcPct val="0"/>
              </a:spcBef>
              <a:spcAft>
                <a:spcPct val="0"/>
              </a:spcAft>
              <a:defRPr>
                <a:solidFill>
                  <a:schemeClr val="tx1"/>
                </a:solidFill>
                <a:latin typeface="Arial" charset="0"/>
              </a:defRPr>
            </a:lvl4pPr>
            <a:lvl5pPr marL="2938298" indent="-2081140" defTabSz="734389" eaLnBrk="0" fontAlgn="base" hangingPunct="0">
              <a:spcBef>
                <a:spcPct val="0"/>
              </a:spcBef>
              <a:spcAft>
                <a:spcPct val="0"/>
              </a:spcAft>
              <a:defRPr>
                <a:solidFill>
                  <a:schemeClr val="tx1"/>
                </a:solidFill>
                <a:latin typeface="Arial" charset="0"/>
              </a:defRPr>
            </a:lvl5pPr>
            <a:lvl6pPr marL="1071448" defTabSz="428579">
              <a:defRPr>
                <a:solidFill>
                  <a:schemeClr val="tx1"/>
                </a:solidFill>
                <a:latin typeface="Arial" charset="0"/>
              </a:defRPr>
            </a:lvl6pPr>
            <a:lvl7pPr marL="1285738" defTabSz="428579">
              <a:defRPr>
                <a:solidFill>
                  <a:schemeClr val="tx1"/>
                </a:solidFill>
                <a:latin typeface="Arial" charset="0"/>
              </a:defRPr>
            </a:lvl7pPr>
            <a:lvl8pPr marL="1500027" defTabSz="428579">
              <a:defRPr>
                <a:solidFill>
                  <a:schemeClr val="tx1"/>
                </a:solidFill>
                <a:latin typeface="Arial" charset="0"/>
              </a:defRPr>
            </a:lvl8pPr>
            <a:lvl9pPr marL="1714317" defTabSz="428579">
              <a:defRPr>
                <a:solidFill>
                  <a:schemeClr val="tx1"/>
                </a:solidFill>
                <a:latin typeface="Arial" charset="0"/>
              </a:defRPr>
            </a:lvl9pPr>
          </a:lstStyle>
          <a:p>
            <a:pPr defTabSz="734389" eaLnBrk="0" fontAlgn="base" hangingPunct="0">
              <a:lnSpc>
                <a:spcPct val="90000"/>
              </a:lnSpc>
              <a:spcBef>
                <a:spcPts val="600"/>
              </a:spcBef>
            </a:pPr>
            <a:r>
              <a:rPr lang="en-US" sz="1800" spc="0" dirty="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rPr>
              <a:t>Well-Operated Tenets  </a:t>
            </a:r>
          </a:p>
          <a:p>
            <a:pPr>
              <a:lnSpc>
                <a:spcPct val="90000"/>
              </a:lnSpc>
              <a:spcBef>
                <a:spcPts val="600"/>
              </a:spcBef>
            </a:pPr>
            <a:r>
              <a:rPr lang="en-US" sz="1600" spc="0" dirty="0">
                <a:solidFill>
                  <a:schemeClr val="bg1"/>
                </a:solidFill>
                <a:ea typeface="Amazon Ember" panose="020B0603020204020204" pitchFamily="34" charset="0"/>
                <a:cs typeface="Amazon Ember" panose="020B0603020204020204" pitchFamily="34" charset="0"/>
              </a:rPr>
              <a:t>ITIL + DevOps = New Enterprise</a:t>
            </a:r>
          </a:p>
          <a:p>
            <a:pPr>
              <a:lnSpc>
                <a:spcPct val="90000"/>
              </a:lnSpc>
              <a:spcBef>
                <a:spcPts val="600"/>
              </a:spcBef>
            </a:pPr>
            <a:r>
              <a:rPr lang="en-US" sz="1600" spc="0" dirty="0">
                <a:solidFill>
                  <a:schemeClr val="bg1"/>
                </a:solidFill>
                <a:ea typeface="Amazon Ember" panose="020B0603020204020204" pitchFamily="34" charset="0"/>
                <a:cs typeface="Amazon Ember" panose="020B0603020204020204" pitchFamily="34" charset="0"/>
              </a:rPr>
              <a:t>Leave the Baggage Behind</a:t>
            </a:r>
          </a:p>
          <a:p>
            <a:pPr>
              <a:lnSpc>
                <a:spcPct val="90000"/>
              </a:lnSpc>
              <a:spcBef>
                <a:spcPts val="600"/>
              </a:spcBef>
            </a:pPr>
            <a:r>
              <a:rPr lang="en-US" sz="1600" spc="0" dirty="0">
                <a:solidFill>
                  <a:schemeClr val="bg1"/>
                </a:solidFill>
                <a:ea typeface="Amazon Ember" panose="020B0603020204020204" pitchFamily="34" charset="0"/>
                <a:cs typeface="Amazon Ember" panose="020B0603020204020204" pitchFamily="34" charset="0"/>
              </a:rPr>
              <a:t>Deliver IT Like a Product </a:t>
            </a:r>
          </a:p>
          <a:p>
            <a:pPr>
              <a:lnSpc>
                <a:spcPct val="90000"/>
              </a:lnSpc>
              <a:spcBef>
                <a:spcPts val="600"/>
              </a:spcBef>
            </a:pPr>
            <a:r>
              <a:rPr lang="en-US" sz="1600" spc="0" dirty="0">
                <a:solidFill>
                  <a:schemeClr val="bg1"/>
                </a:solidFill>
                <a:ea typeface="Amazon Ember" panose="020B0603020204020204" pitchFamily="34" charset="0"/>
                <a:cs typeface="Amazon Ember" panose="020B0603020204020204" pitchFamily="34" charset="0"/>
              </a:rPr>
              <a:t>Automate Everything</a:t>
            </a:r>
          </a:p>
          <a:p>
            <a:pPr>
              <a:lnSpc>
                <a:spcPct val="90000"/>
              </a:lnSpc>
              <a:spcBef>
                <a:spcPts val="600"/>
              </a:spcBef>
            </a:pPr>
            <a:r>
              <a:rPr lang="en-US" sz="1600" spc="0" dirty="0">
                <a:solidFill>
                  <a:schemeClr val="bg1"/>
                </a:solidFill>
                <a:latin typeface="+mj-lt"/>
                <a:ea typeface="Amazon Ember" panose="020B0603020204020204" pitchFamily="34" charset="0"/>
                <a:cs typeface="Amazon Ember" panose="020B0603020204020204" pitchFamily="34" charset="0"/>
              </a:rPr>
              <a:t>Operations as Code </a:t>
            </a:r>
          </a:p>
          <a:p>
            <a:pPr>
              <a:lnSpc>
                <a:spcPct val="90000"/>
              </a:lnSpc>
              <a:spcBef>
                <a:spcPts val="600"/>
              </a:spcBef>
            </a:pPr>
            <a:r>
              <a:rPr lang="en-US" sz="1600" spc="0" dirty="0">
                <a:solidFill>
                  <a:schemeClr val="bg1"/>
                </a:solidFill>
                <a:ea typeface="Amazon Ember" panose="020B0603020204020204" pitchFamily="34" charset="0"/>
                <a:cs typeface="Amazon Ember" panose="020B0603020204020204" pitchFamily="34" charset="0"/>
              </a:rPr>
              <a:t>Design for Failure </a:t>
            </a:r>
          </a:p>
          <a:p>
            <a:pPr>
              <a:lnSpc>
                <a:spcPct val="90000"/>
              </a:lnSpc>
              <a:spcBef>
                <a:spcPts val="600"/>
              </a:spcBef>
            </a:pPr>
            <a:r>
              <a:rPr lang="en-US" sz="1600" spc="0" dirty="0">
                <a:solidFill>
                  <a:schemeClr val="bg1"/>
                </a:solidFill>
                <a:latin typeface="+mj-lt"/>
                <a:ea typeface="Amazon Ember" panose="020B0603020204020204" pitchFamily="34" charset="0"/>
                <a:cs typeface="Amazon Ember" panose="020B0603020204020204" pitchFamily="34" charset="0"/>
              </a:rPr>
              <a:t>Run Lean Teams </a:t>
            </a:r>
          </a:p>
        </p:txBody>
      </p:sp>
      <p:cxnSp>
        <p:nvCxnSpPr>
          <p:cNvPr id="12" name="Straight Connector 11">
            <a:extLst>
              <a:ext uri="{FF2B5EF4-FFF2-40B4-BE49-F238E27FC236}">
                <a16:creationId xmlns:a16="http://schemas.microsoft.com/office/drawing/2014/main" id="{81D59115-AFFC-49ED-BC6B-0CDFCBD2A443}"/>
              </a:ext>
            </a:extLst>
          </p:cNvPr>
          <p:cNvCxnSpPr/>
          <p:nvPr/>
        </p:nvCxnSpPr>
        <p:spPr>
          <a:xfrm>
            <a:off x="2811759" y="1009650"/>
            <a:ext cx="0" cy="3124200"/>
          </a:xfrm>
          <a:prstGeom prst="line">
            <a:avLst/>
          </a:prstGeom>
          <a:ln w="12700" cap="rnd">
            <a:solidFill>
              <a:schemeClr val="bg1">
                <a:lumMod val="95000"/>
              </a:schemeClr>
            </a:solidFill>
          </a:ln>
          <a:effectLst/>
        </p:spPr>
        <p:style>
          <a:lnRef idx="2">
            <a:schemeClr val="accent1"/>
          </a:lnRef>
          <a:fillRef idx="0">
            <a:schemeClr val="accent1"/>
          </a:fillRef>
          <a:effectRef idx="1">
            <a:schemeClr val="accent1"/>
          </a:effectRef>
          <a:fontRef idx="minor">
            <a:schemeClr val="tx1"/>
          </a:fontRef>
        </p:style>
      </p:cxnSp>
      <p:sp>
        <p:nvSpPr>
          <p:cNvPr id="13" name="Title 2">
            <a:extLst>
              <a:ext uri="{FF2B5EF4-FFF2-40B4-BE49-F238E27FC236}">
                <a16:creationId xmlns:a16="http://schemas.microsoft.com/office/drawing/2014/main" id="{89E2A097-9F5E-4B1F-921C-C114BC45DDC6}"/>
              </a:ext>
            </a:extLst>
          </p:cNvPr>
          <p:cNvSpPr txBox="1">
            <a:spLocks/>
          </p:cNvSpPr>
          <p:nvPr/>
        </p:nvSpPr>
        <p:spPr>
          <a:xfrm>
            <a:off x="3123531" y="1373594"/>
            <a:ext cx="2919730" cy="3120854"/>
          </a:xfrm>
          <a:prstGeom prst="rect">
            <a:avLst/>
          </a:prstGeom>
        </p:spPr>
        <p:txBody>
          <a:bodyPr vert="horz" wrap="square" lIns="0" tIns="182880" rIns="0" bIns="0" rtlCol="0" anchor="t" anchorCtr="0">
            <a:spAutoFit/>
          </a:bodyPr>
          <a:lstStyle>
            <a:defPPr>
              <a:defRPr lang="en-US"/>
            </a:defPPr>
            <a:lvl1pPr>
              <a:spcBef>
                <a:spcPct val="0"/>
              </a:spcBef>
              <a:buNone/>
              <a:defRPr sz="3600" b="0" i="0" spc="-100">
                <a:gradFill>
                  <a:gsLst>
                    <a:gs pos="37629">
                      <a:schemeClr val="accent6">
                        <a:lumMod val="50000"/>
                      </a:schemeClr>
                    </a:gs>
                    <a:gs pos="51546">
                      <a:schemeClr val="accent6">
                        <a:lumMod val="50000"/>
                      </a:schemeClr>
                    </a:gs>
                  </a:gsLst>
                  <a:lin ang="2700000" scaled="0"/>
                </a:gra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734389" indent="-520099" defTabSz="734389" eaLnBrk="0" fontAlgn="base" hangingPunct="0">
              <a:spcBef>
                <a:spcPct val="0"/>
              </a:spcBef>
              <a:spcAft>
                <a:spcPct val="0"/>
              </a:spcAft>
              <a:defRPr>
                <a:solidFill>
                  <a:schemeClr val="tx1"/>
                </a:solidFill>
                <a:latin typeface="Arial" charset="0"/>
              </a:defRPr>
            </a:lvl2pPr>
            <a:lvl3pPr marL="1468777" indent="-1040198" defTabSz="734389" eaLnBrk="0" fontAlgn="base" hangingPunct="0">
              <a:spcBef>
                <a:spcPct val="0"/>
              </a:spcBef>
              <a:spcAft>
                <a:spcPct val="0"/>
              </a:spcAft>
              <a:defRPr>
                <a:solidFill>
                  <a:schemeClr val="tx1"/>
                </a:solidFill>
                <a:latin typeface="Arial" charset="0"/>
              </a:defRPr>
            </a:lvl3pPr>
            <a:lvl4pPr marL="2203909" indent="-1561041" defTabSz="734389" eaLnBrk="0" fontAlgn="base" hangingPunct="0">
              <a:spcBef>
                <a:spcPct val="0"/>
              </a:spcBef>
              <a:spcAft>
                <a:spcPct val="0"/>
              </a:spcAft>
              <a:defRPr>
                <a:solidFill>
                  <a:schemeClr val="tx1"/>
                </a:solidFill>
                <a:latin typeface="Arial" charset="0"/>
              </a:defRPr>
            </a:lvl4pPr>
            <a:lvl5pPr marL="2938298" indent="-2081140" defTabSz="734389" eaLnBrk="0" fontAlgn="base" hangingPunct="0">
              <a:spcBef>
                <a:spcPct val="0"/>
              </a:spcBef>
              <a:spcAft>
                <a:spcPct val="0"/>
              </a:spcAft>
              <a:defRPr>
                <a:solidFill>
                  <a:schemeClr val="tx1"/>
                </a:solidFill>
                <a:latin typeface="Arial" charset="0"/>
              </a:defRPr>
            </a:lvl5pPr>
            <a:lvl6pPr marL="1071448" defTabSz="428579">
              <a:defRPr>
                <a:solidFill>
                  <a:schemeClr val="tx1"/>
                </a:solidFill>
                <a:latin typeface="Arial" charset="0"/>
              </a:defRPr>
            </a:lvl6pPr>
            <a:lvl7pPr marL="1285738" defTabSz="428579">
              <a:defRPr>
                <a:solidFill>
                  <a:schemeClr val="tx1"/>
                </a:solidFill>
                <a:latin typeface="Arial" charset="0"/>
              </a:defRPr>
            </a:lvl7pPr>
            <a:lvl8pPr marL="1500027" defTabSz="428579">
              <a:defRPr>
                <a:solidFill>
                  <a:schemeClr val="tx1"/>
                </a:solidFill>
                <a:latin typeface="Arial" charset="0"/>
              </a:defRPr>
            </a:lvl8pPr>
            <a:lvl9pPr marL="1714317" defTabSz="428579">
              <a:defRPr>
                <a:solidFill>
                  <a:schemeClr val="tx1"/>
                </a:solidFill>
                <a:latin typeface="Arial" charset="0"/>
              </a:defRPr>
            </a:lvl9pPr>
          </a:lstStyle>
          <a:p>
            <a:pPr defTabSz="734389" eaLnBrk="0" fontAlgn="base" hangingPunct="0">
              <a:lnSpc>
                <a:spcPct val="90000"/>
              </a:lnSpc>
              <a:spcBef>
                <a:spcPts val="600"/>
              </a:spcBef>
            </a:pPr>
            <a:r>
              <a:rPr lang="en-US" sz="1800" spc="0" dirty="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rPr>
              <a:t>AWS Managed Services</a:t>
            </a:r>
          </a:p>
          <a:p>
            <a:pPr>
              <a:lnSpc>
                <a:spcPct val="90000"/>
              </a:lnSpc>
              <a:spcBef>
                <a:spcPts val="600"/>
              </a:spcBef>
            </a:pPr>
            <a:r>
              <a:rPr lang="en-US" sz="1600" spc="0" dirty="0">
                <a:solidFill>
                  <a:schemeClr val="bg1"/>
                </a:solidFill>
                <a:latin typeface="+mj-lt"/>
                <a:ea typeface="Amazon Ember" panose="020B0603020204020204" pitchFamily="34" charset="0"/>
                <a:cs typeface="Amazon Ember" panose="020B0603020204020204" pitchFamily="34" charset="0"/>
              </a:rPr>
              <a:t>Provisioning &amp; Configuration</a:t>
            </a:r>
          </a:p>
          <a:p>
            <a:pPr>
              <a:lnSpc>
                <a:spcPct val="90000"/>
              </a:lnSpc>
              <a:spcBef>
                <a:spcPts val="600"/>
              </a:spcBef>
            </a:pPr>
            <a:r>
              <a:rPr lang="en-US" sz="1600" spc="0" dirty="0">
                <a:solidFill>
                  <a:schemeClr val="bg1"/>
                </a:solidFill>
                <a:ea typeface="Amazon Ember" panose="020B0603020204020204" pitchFamily="34" charset="0"/>
                <a:cs typeface="Amazon Ember" panose="020B0603020204020204" pitchFamily="34" charset="0"/>
              </a:rPr>
              <a:t>Incident Management</a:t>
            </a:r>
            <a:r>
              <a:rPr lang="en-US" sz="1600" spc="0" dirty="0">
                <a:solidFill>
                  <a:schemeClr val="bg1"/>
                </a:solidFill>
                <a:latin typeface="+mj-lt"/>
                <a:ea typeface="Amazon Ember" panose="020B0603020204020204" pitchFamily="34" charset="0"/>
                <a:cs typeface="Amazon Ember" panose="020B0603020204020204" pitchFamily="34" charset="0"/>
              </a:rPr>
              <a:t> </a:t>
            </a:r>
          </a:p>
          <a:p>
            <a:pPr>
              <a:lnSpc>
                <a:spcPct val="90000"/>
              </a:lnSpc>
              <a:spcBef>
                <a:spcPts val="600"/>
              </a:spcBef>
            </a:pPr>
            <a:r>
              <a:rPr lang="en-US" sz="1600" spc="0" dirty="0">
                <a:solidFill>
                  <a:schemeClr val="bg1"/>
                </a:solidFill>
                <a:latin typeface="+mj-lt"/>
                <a:ea typeface="Amazon Ember" panose="020B0603020204020204" pitchFamily="34" charset="0"/>
                <a:cs typeface="Amazon Ember" panose="020B0603020204020204" pitchFamily="34" charset="0"/>
              </a:rPr>
              <a:t>Change Management</a:t>
            </a:r>
          </a:p>
          <a:p>
            <a:pPr>
              <a:lnSpc>
                <a:spcPct val="90000"/>
              </a:lnSpc>
              <a:spcBef>
                <a:spcPts val="600"/>
              </a:spcBef>
            </a:pPr>
            <a:r>
              <a:rPr lang="en-US" sz="1600" spc="0" dirty="0">
                <a:solidFill>
                  <a:schemeClr val="bg1"/>
                </a:solidFill>
                <a:latin typeface="+mj-lt"/>
                <a:ea typeface="Amazon Ember" panose="020B0603020204020204" pitchFamily="34" charset="0"/>
                <a:cs typeface="Amazon Ember" panose="020B0603020204020204" pitchFamily="34" charset="0"/>
              </a:rPr>
              <a:t>Backup &amp; Continuity</a:t>
            </a:r>
          </a:p>
          <a:p>
            <a:pPr>
              <a:lnSpc>
                <a:spcPct val="90000"/>
              </a:lnSpc>
              <a:spcBef>
                <a:spcPts val="600"/>
              </a:spcBef>
            </a:pPr>
            <a:r>
              <a:rPr lang="en-US" sz="1600" spc="0" dirty="0">
                <a:solidFill>
                  <a:schemeClr val="bg1"/>
                </a:solidFill>
                <a:latin typeface="+mj-lt"/>
                <a:ea typeface="Amazon Ember" panose="020B0603020204020204" pitchFamily="34" charset="0"/>
                <a:cs typeface="Amazon Ember" panose="020B0603020204020204" pitchFamily="34" charset="0"/>
              </a:rPr>
              <a:t>Cost Optimization </a:t>
            </a:r>
          </a:p>
          <a:p>
            <a:pPr>
              <a:lnSpc>
                <a:spcPct val="90000"/>
              </a:lnSpc>
              <a:spcBef>
                <a:spcPts val="600"/>
              </a:spcBef>
            </a:pPr>
            <a:r>
              <a:rPr lang="en-US" sz="1600" spc="0" dirty="0">
                <a:solidFill>
                  <a:schemeClr val="bg1"/>
                </a:solidFill>
                <a:latin typeface="+mj-lt"/>
                <a:ea typeface="Amazon Ember" panose="020B0603020204020204" pitchFamily="34" charset="0"/>
                <a:cs typeface="Amazon Ember" panose="020B0603020204020204" pitchFamily="34" charset="0"/>
              </a:rPr>
              <a:t>Compliance</a:t>
            </a:r>
          </a:p>
          <a:p>
            <a:pPr>
              <a:lnSpc>
                <a:spcPct val="90000"/>
              </a:lnSpc>
              <a:spcBef>
                <a:spcPts val="600"/>
              </a:spcBef>
            </a:pPr>
            <a:r>
              <a:rPr lang="en-US" sz="1600" spc="0" dirty="0">
                <a:solidFill>
                  <a:schemeClr val="bg1"/>
                </a:solidFill>
                <a:latin typeface="+mj-lt"/>
                <a:ea typeface="Amazon Ember" panose="020B0603020204020204" pitchFamily="34" charset="0"/>
                <a:cs typeface="Amazon Ember" panose="020B0603020204020204" pitchFamily="34" charset="0"/>
              </a:rPr>
              <a:t>Reporting</a:t>
            </a:r>
          </a:p>
          <a:p>
            <a:pPr>
              <a:lnSpc>
                <a:spcPct val="90000"/>
              </a:lnSpc>
              <a:spcBef>
                <a:spcPts val="600"/>
              </a:spcBef>
            </a:pPr>
            <a:r>
              <a:rPr lang="en-US" sz="1600" spc="0" dirty="0">
                <a:solidFill>
                  <a:schemeClr val="bg1"/>
                </a:solidFill>
                <a:latin typeface="+mj-lt"/>
                <a:ea typeface="Amazon Ember" panose="020B0603020204020204" pitchFamily="34" charset="0"/>
                <a:cs typeface="Amazon Ember" panose="020B0603020204020204" pitchFamily="34" charset="0"/>
              </a:rPr>
              <a:t>Security</a:t>
            </a:r>
          </a:p>
          <a:p>
            <a:pPr>
              <a:lnSpc>
                <a:spcPct val="90000"/>
              </a:lnSpc>
              <a:spcBef>
                <a:spcPts val="600"/>
              </a:spcBef>
            </a:pPr>
            <a:r>
              <a:rPr lang="en-US" sz="1600" spc="0" dirty="0">
                <a:solidFill>
                  <a:schemeClr val="bg1"/>
                </a:solidFill>
                <a:latin typeface="+mj-lt"/>
                <a:ea typeface="Amazon Ember" panose="020B0603020204020204" pitchFamily="34" charset="0"/>
                <a:cs typeface="Amazon Ember" panose="020B0603020204020204" pitchFamily="34" charset="0"/>
              </a:rPr>
              <a:t>Patch</a:t>
            </a:r>
          </a:p>
        </p:txBody>
      </p:sp>
      <p:sp>
        <p:nvSpPr>
          <p:cNvPr id="9" name="Title 2">
            <a:extLst>
              <a:ext uri="{FF2B5EF4-FFF2-40B4-BE49-F238E27FC236}">
                <a16:creationId xmlns:a16="http://schemas.microsoft.com/office/drawing/2014/main" id="{3AF9AB57-17FF-4A96-8E1F-C18A11BDF94E}"/>
              </a:ext>
            </a:extLst>
          </p:cNvPr>
          <p:cNvSpPr txBox="1">
            <a:spLocks/>
          </p:cNvSpPr>
          <p:nvPr/>
        </p:nvSpPr>
        <p:spPr>
          <a:xfrm>
            <a:off x="3123531" y="773430"/>
            <a:ext cx="5397504" cy="600164"/>
          </a:xfrm>
          <a:prstGeom prst="rect">
            <a:avLst/>
          </a:prstGeom>
        </p:spPr>
        <p:txBody>
          <a:bodyPr vert="horz" wrap="square" lIns="0" tIns="0" rIns="0" bIns="45720" rtlCol="0" anchor="t" anchorCtr="0">
            <a:spAutoFit/>
          </a:bodyPr>
          <a:lstStyle>
            <a:defPPr>
              <a:defRPr lang="en-US"/>
            </a:defPPr>
            <a:lvl1pPr>
              <a:spcBef>
                <a:spcPct val="0"/>
              </a:spcBef>
              <a:buNone/>
              <a:defRPr sz="3600" b="0" i="0" spc="-100">
                <a:gradFill>
                  <a:gsLst>
                    <a:gs pos="37629">
                      <a:schemeClr val="accent6">
                        <a:lumMod val="50000"/>
                      </a:schemeClr>
                    </a:gs>
                    <a:gs pos="51546">
                      <a:schemeClr val="accent6">
                        <a:lumMod val="50000"/>
                      </a:schemeClr>
                    </a:gs>
                  </a:gsLst>
                  <a:lin ang="2700000" scaled="0"/>
                </a:gra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734389" indent="-520099" defTabSz="734389" eaLnBrk="0" fontAlgn="base" hangingPunct="0">
              <a:spcBef>
                <a:spcPct val="0"/>
              </a:spcBef>
              <a:spcAft>
                <a:spcPct val="0"/>
              </a:spcAft>
              <a:defRPr>
                <a:solidFill>
                  <a:schemeClr val="tx1"/>
                </a:solidFill>
                <a:latin typeface="Arial" charset="0"/>
              </a:defRPr>
            </a:lvl2pPr>
            <a:lvl3pPr marL="1468777" indent="-1040198" defTabSz="734389" eaLnBrk="0" fontAlgn="base" hangingPunct="0">
              <a:spcBef>
                <a:spcPct val="0"/>
              </a:spcBef>
              <a:spcAft>
                <a:spcPct val="0"/>
              </a:spcAft>
              <a:defRPr>
                <a:solidFill>
                  <a:schemeClr val="tx1"/>
                </a:solidFill>
                <a:latin typeface="Arial" charset="0"/>
              </a:defRPr>
            </a:lvl3pPr>
            <a:lvl4pPr marL="2203909" indent="-1561041" defTabSz="734389" eaLnBrk="0" fontAlgn="base" hangingPunct="0">
              <a:spcBef>
                <a:spcPct val="0"/>
              </a:spcBef>
              <a:spcAft>
                <a:spcPct val="0"/>
              </a:spcAft>
              <a:defRPr>
                <a:solidFill>
                  <a:schemeClr val="tx1"/>
                </a:solidFill>
                <a:latin typeface="Arial" charset="0"/>
              </a:defRPr>
            </a:lvl4pPr>
            <a:lvl5pPr marL="2938298" indent="-2081140" defTabSz="734389" eaLnBrk="0" fontAlgn="base" hangingPunct="0">
              <a:spcBef>
                <a:spcPct val="0"/>
              </a:spcBef>
              <a:spcAft>
                <a:spcPct val="0"/>
              </a:spcAft>
              <a:defRPr>
                <a:solidFill>
                  <a:schemeClr val="tx1"/>
                </a:solidFill>
                <a:latin typeface="Arial" charset="0"/>
              </a:defRPr>
            </a:lvl5pPr>
            <a:lvl6pPr marL="1071448" defTabSz="428579">
              <a:defRPr>
                <a:solidFill>
                  <a:schemeClr val="tx1"/>
                </a:solidFill>
                <a:latin typeface="Arial" charset="0"/>
              </a:defRPr>
            </a:lvl6pPr>
            <a:lvl7pPr marL="1285738" defTabSz="428579">
              <a:defRPr>
                <a:solidFill>
                  <a:schemeClr val="tx1"/>
                </a:solidFill>
                <a:latin typeface="Arial" charset="0"/>
              </a:defRPr>
            </a:lvl7pPr>
            <a:lvl8pPr marL="1500027" defTabSz="428579">
              <a:defRPr>
                <a:solidFill>
                  <a:schemeClr val="tx1"/>
                </a:solidFill>
                <a:latin typeface="Arial" charset="0"/>
              </a:defRPr>
            </a:lvl8pPr>
            <a:lvl9pPr marL="1714317" defTabSz="428579">
              <a:defRPr>
                <a:solidFill>
                  <a:schemeClr val="tx1"/>
                </a:solidFill>
                <a:latin typeface="Arial" charset="0"/>
              </a:defRPr>
            </a:lvl9pPr>
          </a:lstStyle>
          <a:p>
            <a:pPr algn="ctr" defTabSz="734389" eaLnBrk="0" fontAlgn="base" hangingPunct="0">
              <a:lnSpc>
                <a:spcPct val="90000"/>
              </a:lnSpc>
              <a:spcAft>
                <a:spcPct val="0"/>
              </a:spcAft>
            </a:pPr>
            <a:r>
              <a:rPr lang="en-US" sz="2000" spc="0" dirty="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rPr>
              <a:t>We operate your AWS infrastructure, </a:t>
            </a:r>
            <a:br>
              <a:rPr lang="en-US" sz="2000" spc="0" dirty="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rPr>
            </a:br>
            <a:r>
              <a:rPr lang="en-US" sz="2000" spc="0" dirty="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rPr>
              <a:t>you focus on innovation </a:t>
            </a:r>
          </a:p>
        </p:txBody>
      </p:sp>
      <p:sp>
        <p:nvSpPr>
          <p:cNvPr id="11" name="Title 1">
            <a:extLst>
              <a:ext uri="{FF2B5EF4-FFF2-40B4-BE49-F238E27FC236}">
                <a16:creationId xmlns:a16="http://schemas.microsoft.com/office/drawing/2014/main" id="{710462F0-9955-4DC3-9D19-A945E79D5C01}"/>
              </a:ext>
            </a:extLst>
          </p:cNvPr>
          <p:cNvSpPr txBox="1">
            <a:spLocks/>
          </p:cNvSpPr>
          <p:nvPr/>
        </p:nvSpPr>
        <p:spPr>
          <a:xfrm>
            <a:off x="349254" y="1009650"/>
            <a:ext cx="2349409" cy="1560427"/>
          </a:xfrm>
          <a:custGeom>
            <a:avLst/>
            <a:gdLst>
              <a:gd name="connsiteX0" fmla="*/ 0 w 2349409"/>
              <a:gd name="connsiteY0" fmla="*/ 0 h 1560427"/>
              <a:gd name="connsiteX1" fmla="*/ 2349409 w 2349409"/>
              <a:gd name="connsiteY1" fmla="*/ 0 h 1560427"/>
              <a:gd name="connsiteX2" fmla="*/ 2349409 w 2349409"/>
              <a:gd name="connsiteY2" fmla="*/ 1560427 h 1560427"/>
              <a:gd name="connsiteX3" fmla="*/ 0 w 2349409"/>
              <a:gd name="connsiteY3" fmla="*/ 1560427 h 1560427"/>
              <a:gd name="connsiteX4" fmla="*/ 0 w 2349409"/>
              <a:gd name="connsiteY4" fmla="*/ 0 h 1560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9409" h="1560427">
                <a:moveTo>
                  <a:pt x="0" y="0"/>
                </a:moveTo>
                <a:lnTo>
                  <a:pt x="2349409" y="0"/>
                </a:lnTo>
                <a:lnTo>
                  <a:pt x="2349409" y="1560427"/>
                </a:lnTo>
                <a:lnTo>
                  <a:pt x="0" y="1560427"/>
                </a:lnTo>
                <a:lnTo>
                  <a:pt x="0" y="0"/>
                </a:lnTo>
                <a:close/>
              </a:path>
            </a:pathLst>
          </a:cu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228600" numCol="1" spcCol="0" rtlCol="0" fromWordArt="0" anchor="t" anchorCtr="0" forceAA="0" compatLnSpc="1">
            <a:prstTxWarp prst="textNoShape">
              <a:avLst/>
            </a:prstTxWarp>
            <a:sp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90000"/>
              </a:lnSpc>
              <a:spcBef>
                <a:spcPts val="4800"/>
              </a:spcBef>
            </a:pPr>
            <a:r>
              <a:rPr lang="en-US" sz="3200" spc="-5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AWS Managed Services</a:t>
            </a:r>
          </a:p>
        </p:txBody>
      </p:sp>
      <p:sp>
        <p:nvSpPr>
          <p:cNvPr id="14" name="Rectangle: Rounded Corners 41">
            <a:extLst>
              <a:ext uri="{FF2B5EF4-FFF2-40B4-BE49-F238E27FC236}">
                <a16:creationId xmlns:a16="http://schemas.microsoft.com/office/drawing/2014/main" id="{95709907-8DC0-48BD-8E5E-087C9CB80081}"/>
              </a:ext>
            </a:extLst>
          </p:cNvPr>
          <p:cNvSpPr/>
          <p:nvPr/>
        </p:nvSpPr>
        <p:spPr>
          <a:xfrm>
            <a:off x="349254" y="2515213"/>
            <a:ext cx="1389888" cy="54864"/>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CEFA42DE-E78B-460C-BE59-8220A607A3C7}"/>
              </a:ext>
            </a:extLst>
          </p:cNvPr>
          <p:cNvSpPr txBox="1">
            <a:spLocks/>
          </p:cNvSpPr>
          <p:nvPr/>
        </p:nvSpPr>
        <p:spPr>
          <a:xfrm>
            <a:off x="349246" y="3219450"/>
            <a:ext cx="1177914" cy="914400"/>
          </a:xfrm>
          <a:prstGeom prst="rect">
            <a:avLst/>
          </a:prstGeom>
          <a:solidFill>
            <a:schemeClr val="accent1"/>
          </a:solidFill>
          <a:ln w="12700">
            <a:noFill/>
          </a:ln>
          <a:effectLst/>
        </p:spPr>
        <p:style>
          <a:lnRef idx="2">
            <a:schemeClr val="accent1"/>
          </a:lnRef>
          <a:fillRef idx="0">
            <a:schemeClr val="accent1"/>
          </a:fillRef>
          <a:effectRef idx="1">
            <a:schemeClr val="accent1"/>
          </a:effectRef>
          <a:fontRef idx="minor">
            <a:schemeClr val="tx1"/>
          </a:fontRef>
        </p:style>
        <p:txBody>
          <a:bodyPr vert="horz" wrap="square" lIns="731520" tIns="411480" rIns="365760" bIns="182880" rtlCol="0" anchor="t" anchorCtr="0">
            <a:noAutofit/>
          </a:bodyPr>
          <a:lstStyle>
            <a:defPPr>
              <a:defRPr lang="en-US"/>
            </a:defPPr>
            <a:lvl1pPr lvl="0" defTabSz="734389" eaLnBrk="0" fontAlgn="base" hangingPunct="0">
              <a:lnSpc>
                <a:spcPct val="90000"/>
              </a:lnSpc>
              <a:spcBef>
                <a:spcPts val="1500"/>
              </a:spcBef>
              <a:buNone/>
              <a:defRPr sz="1400" b="0" i="0" spc="0">
                <a:gradFill>
                  <a:gsLst>
                    <a:gs pos="94330">
                      <a:schemeClr val="accent1"/>
                    </a:gs>
                    <a:gs pos="86598">
                      <a:schemeClr val="accent1"/>
                    </a:gs>
                  </a:gsLst>
                  <a:lin ang="27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vl2pPr marL="734389" indent="-520099" defTabSz="734389" eaLnBrk="0" fontAlgn="base" hangingPunct="0">
              <a:spcBef>
                <a:spcPct val="0"/>
              </a:spcBef>
              <a:spcAft>
                <a:spcPct val="0"/>
              </a:spcAft>
              <a:defRPr>
                <a:latin typeface="Arial" charset="0"/>
              </a:defRPr>
            </a:lvl2pPr>
            <a:lvl3pPr marL="1468777" indent="-1040198" defTabSz="734389" eaLnBrk="0" fontAlgn="base" hangingPunct="0">
              <a:spcBef>
                <a:spcPct val="0"/>
              </a:spcBef>
              <a:spcAft>
                <a:spcPct val="0"/>
              </a:spcAft>
              <a:defRPr>
                <a:latin typeface="Arial" charset="0"/>
              </a:defRPr>
            </a:lvl3pPr>
            <a:lvl4pPr marL="2203909" indent="-1561041" defTabSz="734389" eaLnBrk="0" fontAlgn="base" hangingPunct="0">
              <a:spcBef>
                <a:spcPct val="0"/>
              </a:spcBef>
              <a:spcAft>
                <a:spcPct val="0"/>
              </a:spcAft>
              <a:defRPr>
                <a:latin typeface="Arial" charset="0"/>
              </a:defRPr>
            </a:lvl4pPr>
            <a:lvl5pPr marL="2938298" indent="-2081140" defTabSz="734389" eaLnBrk="0" fontAlgn="base" hangingPunct="0">
              <a:spcBef>
                <a:spcPct val="0"/>
              </a:spcBef>
              <a:spcAft>
                <a:spcPct val="0"/>
              </a:spcAft>
              <a:defRPr>
                <a:latin typeface="Arial" charset="0"/>
              </a:defRPr>
            </a:lvl5pPr>
            <a:lvl6pPr marL="1071448" defTabSz="428579">
              <a:defRPr>
                <a:latin typeface="Arial" charset="0"/>
              </a:defRPr>
            </a:lvl6pPr>
            <a:lvl7pPr marL="1285738" defTabSz="428579">
              <a:defRPr>
                <a:latin typeface="Arial" charset="0"/>
              </a:defRPr>
            </a:lvl7pPr>
            <a:lvl8pPr marL="1500027" defTabSz="428579">
              <a:defRPr>
                <a:latin typeface="Arial" charset="0"/>
              </a:defRPr>
            </a:lvl8pPr>
            <a:lvl9pPr marL="1714317" defTabSz="428579">
              <a:defRPr>
                <a:latin typeface="Arial" charset="0"/>
              </a:defRPr>
            </a:lvl9pPr>
          </a:lstStyle>
          <a:p>
            <a:endParaRPr lang="en-US" dirty="0">
              <a:gradFill>
                <a:gsLst>
                  <a:gs pos="97938">
                    <a:schemeClr val="bg1"/>
                  </a:gs>
                  <a:gs pos="86598">
                    <a:schemeClr val="bg1"/>
                  </a:gs>
                </a:gsLst>
                <a:lin ang="2700000" scaled="0"/>
              </a:gradFill>
            </a:endParaRPr>
          </a:p>
        </p:txBody>
      </p:sp>
      <p:sp>
        <p:nvSpPr>
          <p:cNvPr id="16" name="TextBox 15">
            <a:extLst>
              <a:ext uri="{FF2B5EF4-FFF2-40B4-BE49-F238E27FC236}">
                <a16:creationId xmlns:a16="http://schemas.microsoft.com/office/drawing/2014/main" id="{524751D7-9FCC-4794-B8D0-46CEF81AB876}"/>
              </a:ext>
            </a:extLst>
          </p:cNvPr>
          <p:cNvSpPr txBox="1">
            <a:spLocks/>
          </p:cNvSpPr>
          <p:nvPr/>
        </p:nvSpPr>
        <p:spPr>
          <a:xfrm>
            <a:off x="1527160" y="3219450"/>
            <a:ext cx="1177914" cy="914400"/>
          </a:xfrm>
          <a:prstGeom prst="rect">
            <a:avLst/>
          </a:prstGeom>
          <a:solidFill>
            <a:schemeClr val="accent3"/>
          </a:solidFill>
          <a:ln w="12700">
            <a:noFill/>
          </a:ln>
          <a:effectLst/>
        </p:spPr>
        <p:style>
          <a:lnRef idx="2">
            <a:schemeClr val="accent1"/>
          </a:lnRef>
          <a:fillRef idx="0">
            <a:schemeClr val="accent1"/>
          </a:fillRef>
          <a:effectRef idx="1">
            <a:schemeClr val="accent1"/>
          </a:effectRef>
          <a:fontRef idx="minor">
            <a:schemeClr val="tx1"/>
          </a:fontRef>
        </p:style>
        <p:txBody>
          <a:bodyPr vert="horz" wrap="square" lIns="457200" tIns="411480" rIns="182880" bIns="182880" rtlCol="0" anchor="t" anchorCtr="0">
            <a:noAutofit/>
          </a:bodyPr>
          <a:lstStyle>
            <a:defPPr>
              <a:defRPr lang="en-US"/>
            </a:defPPr>
            <a:lvl1pPr lvl="0" algn="ctr" defTabSz="734389" eaLnBrk="0" fontAlgn="base" hangingPunct="0">
              <a:lnSpc>
                <a:spcPct val="90000"/>
              </a:lnSpc>
              <a:spcBef>
                <a:spcPts val="1500"/>
              </a:spcBef>
              <a:buNone/>
              <a:defRPr sz="1400" b="0" i="0" spc="0">
                <a:gradFill>
                  <a:gsLst>
                    <a:gs pos="44330">
                      <a:srgbClr val="545B64">
                        <a:lumMod val="50000"/>
                      </a:srgbClr>
                    </a:gs>
                    <a:gs pos="28351">
                      <a:srgbClr val="545B64">
                        <a:lumMod val="50000"/>
                      </a:srgbClr>
                    </a:gs>
                  </a:gsLst>
                  <a:lin ang="27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vl2pPr marL="734389" indent="-520099" defTabSz="734389" eaLnBrk="0" fontAlgn="base" hangingPunct="0">
              <a:spcBef>
                <a:spcPct val="0"/>
              </a:spcBef>
              <a:spcAft>
                <a:spcPct val="0"/>
              </a:spcAft>
              <a:defRPr>
                <a:latin typeface="Arial" charset="0"/>
              </a:defRPr>
            </a:lvl2pPr>
            <a:lvl3pPr marL="1468777" indent="-1040198" defTabSz="734389" eaLnBrk="0" fontAlgn="base" hangingPunct="0">
              <a:spcBef>
                <a:spcPct val="0"/>
              </a:spcBef>
              <a:spcAft>
                <a:spcPct val="0"/>
              </a:spcAft>
              <a:defRPr>
                <a:latin typeface="Arial" charset="0"/>
              </a:defRPr>
            </a:lvl3pPr>
            <a:lvl4pPr marL="2203909" indent="-1561041" defTabSz="734389" eaLnBrk="0" fontAlgn="base" hangingPunct="0">
              <a:spcBef>
                <a:spcPct val="0"/>
              </a:spcBef>
              <a:spcAft>
                <a:spcPct val="0"/>
              </a:spcAft>
              <a:defRPr>
                <a:latin typeface="Arial" charset="0"/>
              </a:defRPr>
            </a:lvl4pPr>
            <a:lvl5pPr marL="2938298" indent="-2081140" defTabSz="734389" eaLnBrk="0" fontAlgn="base" hangingPunct="0">
              <a:spcBef>
                <a:spcPct val="0"/>
              </a:spcBef>
              <a:spcAft>
                <a:spcPct val="0"/>
              </a:spcAft>
              <a:defRPr>
                <a:latin typeface="Arial" charset="0"/>
              </a:defRPr>
            </a:lvl5pPr>
            <a:lvl6pPr marL="1071448" defTabSz="428579">
              <a:defRPr>
                <a:latin typeface="Arial" charset="0"/>
              </a:defRPr>
            </a:lvl6pPr>
            <a:lvl7pPr marL="1285738" defTabSz="428579">
              <a:defRPr>
                <a:latin typeface="Arial" charset="0"/>
              </a:defRPr>
            </a:lvl7pPr>
            <a:lvl8pPr marL="1500027" defTabSz="428579">
              <a:defRPr>
                <a:latin typeface="Arial" charset="0"/>
              </a:defRPr>
            </a:lvl8pPr>
            <a:lvl9pPr marL="1714317" defTabSz="428579">
              <a:defRPr>
                <a:latin typeface="Arial" charset="0"/>
              </a:defRPr>
            </a:lvl9pPr>
          </a:lstStyle>
          <a:p>
            <a:endParaRPr lang="en-US" dirty="0">
              <a:gradFill>
                <a:gsLst>
                  <a:gs pos="98454">
                    <a:schemeClr val="bg1"/>
                  </a:gs>
                  <a:gs pos="86598">
                    <a:schemeClr val="bg1"/>
                  </a:gs>
                </a:gsLst>
                <a:lin ang="2700000" scaled="0"/>
              </a:gradFill>
            </a:endParaRPr>
          </a:p>
        </p:txBody>
      </p:sp>
      <p:sp>
        <p:nvSpPr>
          <p:cNvPr id="17" name="TextBox 16">
            <a:extLst>
              <a:ext uri="{FF2B5EF4-FFF2-40B4-BE49-F238E27FC236}">
                <a16:creationId xmlns:a16="http://schemas.microsoft.com/office/drawing/2014/main" id="{AE886EDA-B3A3-4C18-852D-8619E75B1149}"/>
              </a:ext>
            </a:extLst>
          </p:cNvPr>
          <p:cNvSpPr txBox="1">
            <a:spLocks/>
          </p:cNvSpPr>
          <p:nvPr/>
        </p:nvSpPr>
        <p:spPr>
          <a:xfrm>
            <a:off x="349246" y="2791961"/>
            <a:ext cx="2355826" cy="427495"/>
          </a:xfrm>
          <a:prstGeom prst="rect">
            <a:avLst/>
          </a:prstGeom>
          <a:solidFill>
            <a:schemeClr val="accent5"/>
          </a:solidFill>
          <a:ln w="12700">
            <a:noFill/>
          </a:ln>
          <a:effectLst/>
        </p:spPr>
        <p:style>
          <a:lnRef idx="2">
            <a:schemeClr val="accent1"/>
          </a:lnRef>
          <a:fillRef idx="0">
            <a:schemeClr val="accent1"/>
          </a:fillRef>
          <a:effectRef idx="1">
            <a:schemeClr val="accent1"/>
          </a:effectRef>
          <a:fontRef idx="minor">
            <a:schemeClr val="tx1"/>
          </a:fontRef>
        </p:style>
        <p:txBody>
          <a:bodyPr vert="horz" wrap="square" lIns="365760" tIns="182880" rIns="182880" bIns="182880" rtlCol="0" anchor="ctr" anchorCtr="0">
            <a:noAutofit/>
          </a:bodyPr>
          <a:lstStyle>
            <a:defPPr>
              <a:defRPr lang="en-US"/>
            </a:defPPr>
            <a:lvl1pPr lvl="0" algn="ctr" defTabSz="734389" eaLnBrk="0" fontAlgn="base" hangingPunct="0">
              <a:lnSpc>
                <a:spcPct val="90000"/>
              </a:lnSpc>
              <a:spcBef>
                <a:spcPts val="1500"/>
              </a:spcBef>
              <a:buNone/>
              <a:defRPr sz="1400" b="0" i="0" spc="0">
                <a:gradFill>
                  <a:gsLst>
                    <a:gs pos="44330">
                      <a:srgbClr val="545B64">
                        <a:lumMod val="50000"/>
                      </a:srgbClr>
                    </a:gs>
                    <a:gs pos="28351">
                      <a:srgbClr val="545B64">
                        <a:lumMod val="50000"/>
                      </a:srgbClr>
                    </a:gs>
                  </a:gsLst>
                  <a:lin ang="27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vl2pPr marL="734389" indent="-520099" defTabSz="734389" eaLnBrk="0" fontAlgn="base" hangingPunct="0">
              <a:spcBef>
                <a:spcPct val="0"/>
              </a:spcBef>
              <a:spcAft>
                <a:spcPct val="0"/>
              </a:spcAft>
              <a:defRPr>
                <a:latin typeface="Arial" charset="0"/>
              </a:defRPr>
            </a:lvl2pPr>
            <a:lvl3pPr marL="1468777" indent="-1040198" defTabSz="734389" eaLnBrk="0" fontAlgn="base" hangingPunct="0">
              <a:spcBef>
                <a:spcPct val="0"/>
              </a:spcBef>
              <a:spcAft>
                <a:spcPct val="0"/>
              </a:spcAft>
              <a:defRPr>
                <a:latin typeface="Arial" charset="0"/>
              </a:defRPr>
            </a:lvl3pPr>
            <a:lvl4pPr marL="2203909" indent="-1561041" defTabSz="734389" eaLnBrk="0" fontAlgn="base" hangingPunct="0">
              <a:spcBef>
                <a:spcPct val="0"/>
              </a:spcBef>
              <a:spcAft>
                <a:spcPct val="0"/>
              </a:spcAft>
              <a:defRPr>
                <a:latin typeface="Arial" charset="0"/>
              </a:defRPr>
            </a:lvl4pPr>
            <a:lvl5pPr marL="2938298" indent="-2081140" defTabSz="734389" eaLnBrk="0" fontAlgn="base" hangingPunct="0">
              <a:spcBef>
                <a:spcPct val="0"/>
              </a:spcBef>
              <a:spcAft>
                <a:spcPct val="0"/>
              </a:spcAft>
              <a:defRPr>
                <a:latin typeface="Arial" charset="0"/>
              </a:defRPr>
            </a:lvl5pPr>
            <a:lvl6pPr marL="1071448" defTabSz="428579">
              <a:defRPr>
                <a:latin typeface="Arial" charset="0"/>
              </a:defRPr>
            </a:lvl6pPr>
            <a:lvl7pPr marL="1285738" defTabSz="428579">
              <a:defRPr>
                <a:latin typeface="Arial" charset="0"/>
              </a:defRPr>
            </a:lvl7pPr>
            <a:lvl8pPr marL="1500027" defTabSz="428579">
              <a:defRPr>
                <a:latin typeface="Arial" charset="0"/>
              </a:defRPr>
            </a:lvl8pPr>
            <a:lvl9pPr marL="1714317" defTabSz="428579">
              <a:defRPr>
                <a:latin typeface="Arial" charset="0"/>
              </a:defRPr>
            </a:lvl9pPr>
          </a:lstStyle>
          <a:p>
            <a:endParaRPr lang="en-US" sz="1600" dirty="0">
              <a:gradFill>
                <a:gsLst>
                  <a:gs pos="9794">
                    <a:schemeClr val="bg1"/>
                  </a:gs>
                  <a:gs pos="21649">
                    <a:schemeClr val="bg1"/>
                  </a:gs>
                </a:gsLst>
                <a:lin ang="2700000" scaled="0"/>
              </a:gradFill>
            </a:endParaRPr>
          </a:p>
        </p:txBody>
      </p:sp>
      <p:sp>
        <p:nvSpPr>
          <p:cNvPr id="18" name="Title 2">
            <a:extLst>
              <a:ext uri="{FF2B5EF4-FFF2-40B4-BE49-F238E27FC236}">
                <a16:creationId xmlns:a16="http://schemas.microsoft.com/office/drawing/2014/main" id="{ACBDE146-EC1C-415A-BA84-B9225E905292}"/>
              </a:ext>
            </a:extLst>
          </p:cNvPr>
          <p:cNvSpPr txBox="1">
            <a:spLocks/>
          </p:cNvSpPr>
          <p:nvPr/>
        </p:nvSpPr>
        <p:spPr>
          <a:xfrm>
            <a:off x="1811821" y="3219451"/>
            <a:ext cx="608593" cy="683264"/>
          </a:xfrm>
          <a:prstGeom prst="rect">
            <a:avLst/>
          </a:prstGeom>
          <a:noFill/>
          <a:ln w="12700">
            <a:noFill/>
          </a:ln>
          <a:effectLst/>
        </p:spPr>
        <p:style>
          <a:lnRef idx="2">
            <a:schemeClr val="accent1"/>
          </a:lnRef>
          <a:fillRef idx="0">
            <a:schemeClr val="accent1"/>
          </a:fillRef>
          <a:effectRef idx="1">
            <a:schemeClr val="accent1"/>
          </a:effectRef>
          <a:fontRef idx="minor">
            <a:schemeClr val="tx1"/>
          </a:fontRef>
        </p:style>
        <p:txBody>
          <a:bodyPr vert="horz" wrap="square" lIns="0" tIns="429768" rIns="0" bIns="0" rtlCol="0" anchor="t" anchorCtr="0">
            <a:spAutoFit/>
          </a:bodyPr>
          <a:lstStyle>
            <a:defPPr>
              <a:defRPr lang="en-US"/>
            </a:defPPr>
            <a:lvl1pPr>
              <a:spcBef>
                <a:spcPct val="0"/>
              </a:spcBef>
              <a:buNone/>
              <a:defRPr sz="3600" b="0" i="0" spc="-100">
                <a:gradFill>
                  <a:gsLst>
                    <a:gs pos="37629">
                      <a:schemeClr val="accent6">
                        <a:lumMod val="50000"/>
                      </a:schemeClr>
                    </a:gs>
                    <a:gs pos="51546">
                      <a:schemeClr val="accent6">
                        <a:lumMod val="50000"/>
                      </a:schemeClr>
                    </a:gs>
                  </a:gsLst>
                  <a:lin ang="2700000" scaled="0"/>
                </a:gra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734389" indent="-520099" defTabSz="734389" eaLnBrk="0" fontAlgn="base" hangingPunct="0">
              <a:spcBef>
                <a:spcPct val="0"/>
              </a:spcBef>
              <a:spcAft>
                <a:spcPct val="0"/>
              </a:spcAft>
              <a:defRPr>
                <a:solidFill>
                  <a:schemeClr val="tx1"/>
                </a:solidFill>
                <a:latin typeface="Arial" charset="0"/>
              </a:defRPr>
            </a:lvl2pPr>
            <a:lvl3pPr marL="1468777" indent="-1040198" defTabSz="734389" eaLnBrk="0" fontAlgn="base" hangingPunct="0">
              <a:spcBef>
                <a:spcPct val="0"/>
              </a:spcBef>
              <a:spcAft>
                <a:spcPct val="0"/>
              </a:spcAft>
              <a:defRPr>
                <a:solidFill>
                  <a:schemeClr val="tx1"/>
                </a:solidFill>
                <a:latin typeface="Arial" charset="0"/>
              </a:defRPr>
            </a:lvl3pPr>
            <a:lvl4pPr marL="2203909" indent="-1561041" defTabSz="734389" eaLnBrk="0" fontAlgn="base" hangingPunct="0">
              <a:spcBef>
                <a:spcPct val="0"/>
              </a:spcBef>
              <a:spcAft>
                <a:spcPct val="0"/>
              </a:spcAft>
              <a:defRPr>
                <a:solidFill>
                  <a:schemeClr val="tx1"/>
                </a:solidFill>
                <a:latin typeface="Arial" charset="0"/>
              </a:defRPr>
            </a:lvl4pPr>
            <a:lvl5pPr marL="2938298" indent="-2081140" defTabSz="734389" eaLnBrk="0" fontAlgn="base" hangingPunct="0">
              <a:spcBef>
                <a:spcPct val="0"/>
              </a:spcBef>
              <a:spcAft>
                <a:spcPct val="0"/>
              </a:spcAft>
              <a:defRPr>
                <a:solidFill>
                  <a:schemeClr val="tx1"/>
                </a:solidFill>
                <a:latin typeface="Arial" charset="0"/>
              </a:defRPr>
            </a:lvl5pPr>
            <a:lvl6pPr marL="1071448" defTabSz="428579">
              <a:defRPr>
                <a:solidFill>
                  <a:schemeClr val="tx1"/>
                </a:solidFill>
                <a:latin typeface="Arial" charset="0"/>
              </a:defRPr>
            </a:lvl6pPr>
            <a:lvl7pPr marL="1285738" defTabSz="428579">
              <a:defRPr>
                <a:solidFill>
                  <a:schemeClr val="tx1"/>
                </a:solidFill>
                <a:latin typeface="Arial" charset="0"/>
              </a:defRPr>
            </a:lvl7pPr>
            <a:lvl8pPr marL="1500027" defTabSz="428579">
              <a:defRPr>
                <a:solidFill>
                  <a:schemeClr val="tx1"/>
                </a:solidFill>
                <a:latin typeface="Arial" charset="0"/>
              </a:defRPr>
            </a:lvl8pPr>
            <a:lvl9pPr marL="1714317" defTabSz="428579">
              <a:defRPr>
                <a:solidFill>
                  <a:schemeClr val="tx1"/>
                </a:solidFill>
                <a:latin typeface="Arial" charset="0"/>
              </a:defRPr>
            </a:lvl9pPr>
          </a:lstStyle>
          <a:p>
            <a:pPr algn="ctr" defTabSz="734389" eaLnBrk="0" fontAlgn="base" hangingPunct="0">
              <a:lnSpc>
                <a:spcPct val="90000"/>
              </a:lnSpc>
              <a:spcBef>
                <a:spcPts val="1500"/>
              </a:spcBef>
            </a:pPr>
            <a:r>
              <a:rPr lang="en-US" sz="900" spc="0" dirty="0">
                <a:gradFill>
                  <a:gsLst>
                    <a:gs pos="28351">
                      <a:schemeClr val="bg1"/>
                    </a:gs>
                    <a:gs pos="22000">
                      <a:schemeClr val="bg1"/>
                    </a:gs>
                  </a:gsLst>
                  <a:lin ang="2700000" scaled="0"/>
                </a:gradFill>
                <a:latin typeface="Amazon Ember Medium" panose="020B0603020204030204" pitchFamily="34" charset="0"/>
                <a:ea typeface="Amazon Ember Medium" panose="020B0603020204030204" pitchFamily="34" charset="0"/>
                <a:cs typeface="Amazon Ember Medium" panose="020B0603020204030204" pitchFamily="34" charset="0"/>
              </a:rPr>
              <a:t>AWS Services</a:t>
            </a:r>
            <a:endParaRPr lang="en-US" sz="600" spc="0" dirty="0">
              <a:gradFill>
                <a:gsLst>
                  <a:gs pos="28351">
                    <a:schemeClr val="bg1"/>
                  </a:gs>
                  <a:gs pos="22000">
                    <a:schemeClr val="bg1"/>
                  </a:gs>
                </a:gsLst>
                <a:lin ang="2700000" scaled="0"/>
              </a:gradFill>
              <a:latin typeface="Amazon Ember Medium" panose="020B0603020204030204" pitchFamily="34" charset="0"/>
              <a:ea typeface="Amazon Ember Medium" panose="020B0603020204030204" pitchFamily="34" charset="0"/>
              <a:cs typeface="Amazon Ember Medium" panose="020B0603020204030204" pitchFamily="34" charset="0"/>
            </a:endParaRPr>
          </a:p>
        </p:txBody>
      </p:sp>
      <p:sp>
        <p:nvSpPr>
          <p:cNvPr id="19" name="Title 2">
            <a:extLst>
              <a:ext uri="{FF2B5EF4-FFF2-40B4-BE49-F238E27FC236}">
                <a16:creationId xmlns:a16="http://schemas.microsoft.com/office/drawing/2014/main" id="{9CF4891A-3984-493C-BA2F-D719400529DE}"/>
              </a:ext>
            </a:extLst>
          </p:cNvPr>
          <p:cNvSpPr txBox="1">
            <a:spLocks/>
          </p:cNvSpPr>
          <p:nvPr/>
        </p:nvSpPr>
        <p:spPr>
          <a:xfrm>
            <a:off x="516353" y="3219451"/>
            <a:ext cx="843700" cy="807913"/>
          </a:xfrm>
          <a:prstGeom prst="rect">
            <a:avLst/>
          </a:prstGeom>
          <a:noFill/>
          <a:ln w="12700">
            <a:noFill/>
          </a:ln>
          <a:effectLst/>
        </p:spPr>
        <p:style>
          <a:lnRef idx="2">
            <a:schemeClr val="accent1"/>
          </a:lnRef>
          <a:fillRef idx="0">
            <a:schemeClr val="accent1"/>
          </a:fillRef>
          <a:effectRef idx="1">
            <a:schemeClr val="accent1"/>
          </a:effectRef>
          <a:fontRef idx="minor">
            <a:schemeClr val="tx1"/>
          </a:fontRef>
        </p:style>
        <p:txBody>
          <a:bodyPr vert="horz" wrap="square" lIns="0" tIns="429768" rIns="0" bIns="0" rtlCol="0" anchor="t" anchorCtr="0">
            <a:spAutoFit/>
          </a:bodyPr>
          <a:lstStyle>
            <a:defPPr>
              <a:defRPr lang="en-US"/>
            </a:defPPr>
            <a:lvl1pPr>
              <a:spcBef>
                <a:spcPct val="0"/>
              </a:spcBef>
              <a:buNone/>
              <a:defRPr sz="3600" b="0" i="0" spc="-100">
                <a:gradFill>
                  <a:gsLst>
                    <a:gs pos="37629">
                      <a:schemeClr val="accent6">
                        <a:lumMod val="50000"/>
                      </a:schemeClr>
                    </a:gs>
                    <a:gs pos="51546">
                      <a:schemeClr val="accent6">
                        <a:lumMod val="50000"/>
                      </a:schemeClr>
                    </a:gs>
                  </a:gsLst>
                  <a:lin ang="2700000" scaled="0"/>
                </a:gra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734389" indent="-520099" defTabSz="734389" eaLnBrk="0" fontAlgn="base" hangingPunct="0">
              <a:spcBef>
                <a:spcPct val="0"/>
              </a:spcBef>
              <a:spcAft>
                <a:spcPct val="0"/>
              </a:spcAft>
              <a:defRPr>
                <a:solidFill>
                  <a:schemeClr val="tx1"/>
                </a:solidFill>
                <a:latin typeface="Arial" charset="0"/>
              </a:defRPr>
            </a:lvl2pPr>
            <a:lvl3pPr marL="1468777" indent="-1040198" defTabSz="734389" eaLnBrk="0" fontAlgn="base" hangingPunct="0">
              <a:spcBef>
                <a:spcPct val="0"/>
              </a:spcBef>
              <a:spcAft>
                <a:spcPct val="0"/>
              </a:spcAft>
              <a:defRPr>
                <a:solidFill>
                  <a:schemeClr val="tx1"/>
                </a:solidFill>
                <a:latin typeface="Arial" charset="0"/>
              </a:defRPr>
            </a:lvl3pPr>
            <a:lvl4pPr marL="2203909" indent="-1561041" defTabSz="734389" eaLnBrk="0" fontAlgn="base" hangingPunct="0">
              <a:spcBef>
                <a:spcPct val="0"/>
              </a:spcBef>
              <a:spcAft>
                <a:spcPct val="0"/>
              </a:spcAft>
              <a:defRPr>
                <a:solidFill>
                  <a:schemeClr val="tx1"/>
                </a:solidFill>
                <a:latin typeface="Arial" charset="0"/>
              </a:defRPr>
            </a:lvl4pPr>
            <a:lvl5pPr marL="2938298" indent="-2081140" defTabSz="734389" eaLnBrk="0" fontAlgn="base" hangingPunct="0">
              <a:spcBef>
                <a:spcPct val="0"/>
              </a:spcBef>
              <a:spcAft>
                <a:spcPct val="0"/>
              </a:spcAft>
              <a:defRPr>
                <a:solidFill>
                  <a:schemeClr val="tx1"/>
                </a:solidFill>
                <a:latin typeface="Arial" charset="0"/>
              </a:defRPr>
            </a:lvl5pPr>
            <a:lvl6pPr marL="1071448" defTabSz="428579">
              <a:defRPr>
                <a:solidFill>
                  <a:schemeClr val="tx1"/>
                </a:solidFill>
                <a:latin typeface="Arial" charset="0"/>
              </a:defRPr>
            </a:lvl6pPr>
            <a:lvl7pPr marL="1285738" defTabSz="428579">
              <a:defRPr>
                <a:solidFill>
                  <a:schemeClr val="tx1"/>
                </a:solidFill>
                <a:latin typeface="Arial" charset="0"/>
              </a:defRPr>
            </a:lvl7pPr>
            <a:lvl8pPr marL="1500027" defTabSz="428579">
              <a:defRPr>
                <a:solidFill>
                  <a:schemeClr val="tx1"/>
                </a:solidFill>
                <a:latin typeface="Arial" charset="0"/>
              </a:defRPr>
            </a:lvl8pPr>
            <a:lvl9pPr marL="1714317" defTabSz="428579">
              <a:defRPr>
                <a:solidFill>
                  <a:schemeClr val="tx1"/>
                </a:solidFill>
                <a:latin typeface="Arial" charset="0"/>
              </a:defRPr>
            </a:lvl9pPr>
          </a:lstStyle>
          <a:p>
            <a:pPr algn="ctr" defTabSz="734389" eaLnBrk="0" fontAlgn="base" hangingPunct="0">
              <a:lnSpc>
                <a:spcPct val="90000"/>
              </a:lnSpc>
              <a:spcBef>
                <a:spcPts val="1500"/>
              </a:spcBef>
            </a:pPr>
            <a:r>
              <a:rPr lang="en-US" sz="900" spc="0" dirty="0">
                <a:gradFill>
                  <a:gsLst>
                    <a:gs pos="28351">
                      <a:schemeClr val="bg1"/>
                    </a:gs>
                    <a:gs pos="22000">
                      <a:schemeClr val="bg1"/>
                    </a:gs>
                  </a:gsLst>
                  <a:lin ang="2700000" scaled="0"/>
                </a:gradFill>
                <a:latin typeface="Amazon Ember Medium" panose="020B0603020204030204" pitchFamily="34" charset="0"/>
                <a:ea typeface="Amazon Ember Medium" panose="020B0603020204030204" pitchFamily="34" charset="0"/>
                <a:cs typeface="Amazon Ember Medium" panose="020B0603020204030204" pitchFamily="34" charset="0"/>
              </a:rPr>
              <a:t>AWS Management Tools</a:t>
            </a:r>
          </a:p>
        </p:txBody>
      </p:sp>
      <p:pic>
        <p:nvPicPr>
          <p:cNvPr id="20" name="Graphic 47">
            <a:extLst>
              <a:ext uri="{FF2B5EF4-FFF2-40B4-BE49-F238E27FC236}">
                <a16:creationId xmlns:a16="http://schemas.microsoft.com/office/drawing/2014/main" id="{750D8AB7-3825-45E3-B176-455BE1F33D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0622" y="3402838"/>
            <a:ext cx="235162" cy="160600"/>
          </a:xfrm>
          <a:prstGeom prst="rect">
            <a:avLst/>
          </a:prstGeom>
        </p:spPr>
      </p:pic>
      <p:pic>
        <p:nvPicPr>
          <p:cNvPr id="21" name="Graphic 48">
            <a:extLst>
              <a:ext uri="{FF2B5EF4-FFF2-40B4-BE49-F238E27FC236}">
                <a16:creationId xmlns:a16="http://schemas.microsoft.com/office/drawing/2014/main" id="{521E4472-708A-44A1-BBA3-BB9B84CD2A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37205" y="3384499"/>
            <a:ext cx="157824" cy="197279"/>
          </a:xfrm>
          <a:prstGeom prst="rect">
            <a:avLst/>
          </a:prstGeom>
        </p:spPr>
      </p:pic>
      <p:sp>
        <p:nvSpPr>
          <p:cNvPr id="22" name="TextBox 21">
            <a:extLst>
              <a:ext uri="{FF2B5EF4-FFF2-40B4-BE49-F238E27FC236}">
                <a16:creationId xmlns:a16="http://schemas.microsoft.com/office/drawing/2014/main" id="{1C554B9E-1AB5-4D38-B748-957922A7752C}"/>
              </a:ext>
            </a:extLst>
          </p:cNvPr>
          <p:cNvSpPr txBox="1">
            <a:spLocks/>
          </p:cNvSpPr>
          <p:nvPr/>
        </p:nvSpPr>
        <p:spPr>
          <a:xfrm>
            <a:off x="1239206" y="2928893"/>
            <a:ext cx="575907" cy="152349"/>
          </a:xfrm>
          <a:prstGeom prst="rect">
            <a:avLst/>
          </a:prstGeom>
          <a:noFill/>
          <a:ln w="12700">
            <a:noFill/>
          </a:ln>
          <a:effectLst/>
        </p:spPr>
        <p:style>
          <a:lnRef idx="2">
            <a:schemeClr val="accent1"/>
          </a:lnRef>
          <a:fillRef idx="0">
            <a:schemeClr val="accent1"/>
          </a:fillRef>
          <a:effectRef idx="1">
            <a:schemeClr val="accent1"/>
          </a:effectRef>
          <a:fontRef idx="minor">
            <a:schemeClr val="tx1"/>
          </a:fontRef>
        </p:style>
        <p:txBody>
          <a:bodyPr vert="horz" wrap="square" lIns="274320" tIns="0" rIns="0" bIns="0" rtlCol="0" anchor="t" anchorCtr="0">
            <a:spAutoFit/>
          </a:bodyPr>
          <a:lstStyle>
            <a:defPPr>
              <a:defRPr lang="en-US"/>
            </a:defPPr>
            <a:lvl1pPr lvl="0" algn="ctr" defTabSz="734389" eaLnBrk="0" fontAlgn="base" hangingPunct="0">
              <a:lnSpc>
                <a:spcPct val="90000"/>
              </a:lnSpc>
              <a:spcBef>
                <a:spcPts val="1500"/>
              </a:spcBef>
              <a:buNone/>
              <a:defRPr sz="1400" b="0" i="0" spc="0">
                <a:gradFill>
                  <a:gsLst>
                    <a:gs pos="44330">
                      <a:srgbClr val="545B64">
                        <a:lumMod val="50000"/>
                      </a:srgbClr>
                    </a:gs>
                    <a:gs pos="28351">
                      <a:srgbClr val="545B64">
                        <a:lumMod val="50000"/>
                      </a:srgbClr>
                    </a:gs>
                  </a:gsLst>
                  <a:lin ang="27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vl2pPr marL="734389" indent="-520099" defTabSz="734389" eaLnBrk="0" fontAlgn="base" hangingPunct="0">
              <a:spcBef>
                <a:spcPct val="0"/>
              </a:spcBef>
              <a:spcAft>
                <a:spcPct val="0"/>
              </a:spcAft>
              <a:defRPr>
                <a:latin typeface="Arial" charset="0"/>
              </a:defRPr>
            </a:lvl2pPr>
            <a:lvl3pPr marL="1468777" indent="-1040198" defTabSz="734389" eaLnBrk="0" fontAlgn="base" hangingPunct="0">
              <a:spcBef>
                <a:spcPct val="0"/>
              </a:spcBef>
              <a:spcAft>
                <a:spcPct val="0"/>
              </a:spcAft>
              <a:defRPr>
                <a:latin typeface="Arial" charset="0"/>
              </a:defRPr>
            </a:lvl3pPr>
            <a:lvl4pPr marL="2203909" indent="-1561041" defTabSz="734389" eaLnBrk="0" fontAlgn="base" hangingPunct="0">
              <a:spcBef>
                <a:spcPct val="0"/>
              </a:spcBef>
              <a:spcAft>
                <a:spcPct val="0"/>
              </a:spcAft>
              <a:defRPr>
                <a:latin typeface="Arial" charset="0"/>
              </a:defRPr>
            </a:lvl4pPr>
            <a:lvl5pPr marL="2938298" indent="-2081140" defTabSz="734389" eaLnBrk="0" fontAlgn="base" hangingPunct="0">
              <a:spcBef>
                <a:spcPct val="0"/>
              </a:spcBef>
              <a:spcAft>
                <a:spcPct val="0"/>
              </a:spcAft>
              <a:defRPr>
                <a:latin typeface="Arial" charset="0"/>
              </a:defRPr>
            </a:lvl5pPr>
            <a:lvl6pPr marL="1071448" defTabSz="428579">
              <a:defRPr>
                <a:latin typeface="Arial" charset="0"/>
              </a:defRPr>
            </a:lvl6pPr>
            <a:lvl7pPr marL="1285738" defTabSz="428579">
              <a:defRPr>
                <a:latin typeface="Arial" charset="0"/>
              </a:defRPr>
            </a:lvl7pPr>
            <a:lvl8pPr marL="1500027" defTabSz="428579">
              <a:defRPr>
                <a:latin typeface="Arial" charset="0"/>
              </a:defRPr>
            </a:lvl8pPr>
            <a:lvl9pPr marL="1714317" defTabSz="428579">
              <a:defRPr>
                <a:latin typeface="Arial" charset="0"/>
              </a:defRPr>
            </a:lvl9pPr>
          </a:lstStyle>
          <a:p>
            <a:pPr algn="l"/>
            <a:r>
              <a:rPr lang="en-US" sz="1100" dirty="0">
                <a:gradFill>
                  <a:gsLst>
                    <a:gs pos="28351">
                      <a:schemeClr val="bg1"/>
                    </a:gs>
                    <a:gs pos="22000">
                      <a:schemeClr val="bg1"/>
                    </a:gs>
                  </a:gsLst>
                  <a:lin ang="2700000" scaled="0"/>
                </a:gradFill>
                <a:latin typeface="Amazon Ember Medium" panose="020B0603020204030204" pitchFamily="34" charset="0"/>
                <a:ea typeface="Amazon Ember Medium" panose="020B0603020204030204" pitchFamily="34" charset="0"/>
                <a:cs typeface="Amazon Ember Medium" panose="020B0603020204030204" pitchFamily="34" charset="0"/>
              </a:rPr>
              <a:t>AMS</a:t>
            </a:r>
          </a:p>
        </p:txBody>
      </p:sp>
      <p:pic>
        <p:nvPicPr>
          <p:cNvPr id="23" name="Graphic 50">
            <a:extLst>
              <a:ext uri="{FF2B5EF4-FFF2-40B4-BE49-F238E27FC236}">
                <a16:creationId xmlns:a16="http://schemas.microsoft.com/office/drawing/2014/main" id="{094341C4-9C46-4B1E-AE19-F792C61CCA2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39206" y="2911425"/>
            <a:ext cx="224675" cy="188566"/>
          </a:xfrm>
          <a:prstGeom prst="rect">
            <a:avLst/>
          </a:prstGeom>
        </p:spPr>
      </p:pic>
      <p:grpSp>
        <p:nvGrpSpPr>
          <p:cNvPr id="24" name="Group 23">
            <a:extLst>
              <a:ext uri="{FF2B5EF4-FFF2-40B4-BE49-F238E27FC236}">
                <a16:creationId xmlns:a16="http://schemas.microsoft.com/office/drawing/2014/main" id="{0949F4E2-5D04-4FE0-B329-B00C6FF1C6F1}"/>
              </a:ext>
            </a:extLst>
          </p:cNvPr>
          <p:cNvGrpSpPr>
            <a:grpSpLocks noChangeAspect="1"/>
          </p:cNvGrpSpPr>
          <p:nvPr/>
        </p:nvGrpSpPr>
        <p:grpSpPr>
          <a:xfrm>
            <a:off x="791370" y="3144560"/>
            <a:ext cx="293667" cy="149785"/>
            <a:chOff x="1648638" y="1875153"/>
            <a:chExt cx="438336" cy="288806"/>
          </a:xfrm>
        </p:grpSpPr>
        <p:sp>
          <p:nvSpPr>
            <p:cNvPr id="25" name="Oval 24">
              <a:extLst>
                <a:ext uri="{FF2B5EF4-FFF2-40B4-BE49-F238E27FC236}">
                  <a16:creationId xmlns:a16="http://schemas.microsoft.com/office/drawing/2014/main" id="{DC006AD6-9D97-4B67-A955-165BEB0429EC}"/>
                </a:ext>
              </a:extLst>
            </p:cNvPr>
            <p:cNvSpPr/>
            <p:nvPr/>
          </p:nvSpPr>
          <p:spPr>
            <a:xfrm>
              <a:off x="1648638" y="1970413"/>
              <a:ext cx="234191" cy="193546"/>
            </a:xfrm>
            <a:prstGeom prst="ellipse">
              <a:avLst/>
            </a:prstGeom>
            <a:solidFill>
              <a:schemeClr val="accent5"/>
            </a:solidFill>
            <a:ln w="12700">
              <a:noFill/>
            </a:ln>
            <a:effectLst/>
          </p:spPr>
          <p:style>
            <a:lnRef idx="2">
              <a:schemeClr val="accent1"/>
            </a:lnRef>
            <a:fillRef idx="0">
              <a:schemeClr val="accent1"/>
            </a:fillRef>
            <a:effectRef idx="1">
              <a:schemeClr val="accent1"/>
            </a:effectRef>
            <a:fontRef idx="minor">
              <a:schemeClr val="tx1"/>
            </a:fontRef>
          </p:style>
          <p:txBody>
            <a:bodyPr vert="horz" wrap="square" lIns="365760" tIns="182880" rIns="182880" bIns="182880" rtlCol="0" anchor="ctr" anchorCtr="0">
              <a:noAutofit/>
            </a:bodyPr>
            <a:lstStyle/>
            <a:p>
              <a:pPr algn="ctr" defTabSz="734389" eaLnBrk="0" fontAlgn="base" hangingPunct="0">
                <a:lnSpc>
                  <a:spcPct val="90000"/>
                </a:lnSpc>
                <a:spcBef>
                  <a:spcPts val="1500"/>
                </a:spcBef>
              </a:pPr>
              <a:endParaRPr lang="en-US" sz="1600" dirty="0">
                <a:gradFill>
                  <a:gsLst>
                    <a:gs pos="9794">
                      <a:schemeClr val="bg1"/>
                    </a:gs>
                    <a:gs pos="21649">
                      <a:schemeClr val="bg1"/>
                    </a:gs>
                  </a:gsLst>
                  <a:lin ang="2700000" scaled="0"/>
                </a:gra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6" name="Oval 25">
              <a:extLst>
                <a:ext uri="{FF2B5EF4-FFF2-40B4-BE49-F238E27FC236}">
                  <a16:creationId xmlns:a16="http://schemas.microsoft.com/office/drawing/2014/main" id="{FFDCF692-689B-418D-8E2F-D7629134EB58}"/>
                </a:ext>
              </a:extLst>
            </p:cNvPr>
            <p:cNvSpPr/>
            <p:nvPr/>
          </p:nvSpPr>
          <p:spPr>
            <a:xfrm>
              <a:off x="1852783" y="1875153"/>
              <a:ext cx="234191" cy="193546"/>
            </a:xfrm>
            <a:prstGeom prst="ellipse">
              <a:avLst/>
            </a:prstGeom>
            <a:solidFill>
              <a:schemeClr val="accent1"/>
            </a:solidFill>
            <a:ln w="12700">
              <a:noFill/>
            </a:ln>
            <a:effectLst/>
          </p:spPr>
          <p:style>
            <a:lnRef idx="2">
              <a:schemeClr val="accent1"/>
            </a:lnRef>
            <a:fillRef idx="0">
              <a:schemeClr val="accent1"/>
            </a:fillRef>
            <a:effectRef idx="1">
              <a:schemeClr val="accent1"/>
            </a:effectRef>
            <a:fontRef idx="minor">
              <a:schemeClr val="tx1"/>
            </a:fontRef>
          </p:style>
          <p:txBody>
            <a:bodyPr vert="horz" wrap="square" lIns="731520" tIns="411480" rIns="365760" bIns="182880" rtlCol="0" anchor="t" anchorCtr="0">
              <a:noAutofit/>
            </a:bodyPr>
            <a:lstStyle/>
            <a:p>
              <a:pPr defTabSz="734389" eaLnBrk="0" fontAlgn="base" hangingPunct="0">
                <a:lnSpc>
                  <a:spcPct val="90000"/>
                </a:lnSpc>
                <a:spcBef>
                  <a:spcPts val="1500"/>
                </a:spcBef>
              </a:pPr>
              <a:endParaRPr lang="en-US" sz="1400" dirty="0">
                <a:gradFill>
                  <a:gsLst>
                    <a:gs pos="97938">
                      <a:schemeClr val="bg1"/>
                    </a:gs>
                    <a:gs pos="86598">
                      <a:schemeClr val="bg1"/>
                    </a:gs>
                  </a:gsLst>
                  <a:lin ang="2700000" scaled="0"/>
                </a:gra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grpSp>
      <p:grpSp>
        <p:nvGrpSpPr>
          <p:cNvPr id="27" name="Group 26">
            <a:extLst>
              <a:ext uri="{FF2B5EF4-FFF2-40B4-BE49-F238E27FC236}">
                <a16:creationId xmlns:a16="http://schemas.microsoft.com/office/drawing/2014/main" id="{27DF9A2D-CF00-45EF-9658-F7456EC7BC83}"/>
              </a:ext>
            </a:extLst>
          </p:cNvPr>
          <p:cNvGrpSpPr>
            <a:grpSpLocks noChangeAspect="1"/>
          </p:cNvGrpSpPr>
          <p:nvPr/>
        </p:nvGrpSpPr>
        <p:grpSpPr>
          <a:xfrm flipV="1">
            <a:off x="1969284" y="3144560"/>
            <a:ext cx="293667" cy="149785"/>
            <a:chOff x="1648638" y="1875153"/>
            <a:chExt cx="438336" cy="288806"/>
          </a:xfrm>
        </p:grpSpPr>
        <p:sp>
          <p:nvSpPr>
            <p:cNvPr id="28" name="Oval 27">
              <a:extLst>
                <a:ext uri="{FF2B5EF4-FFF2-40B4-BE49-F238E27FC236}">
                  <a16:creationId xmlns:a16="http://schemas.microsoft.com/office/drawing/2014/main" id="{85A070C9-81C8-4E76-91E8-A50FA937BF43}"/>
                </a:ext>
              </a:extLst>
            </p:cNvPr>
            <p:cNvSpPr/>
            <p:nvPr/>
          </p:nvSpPr>
          <p:spPr>
            <a:xfrm>
              <a:off x="1648638" y="1970413"/>
              <a:ext cx="234191" cy="193546"/>
            </a:xfrm>
            <a:prstGeom prst="ellipse">
              <a:avLst/>
            </a:prstGeom>
            <a:solidFill>
              <a:schemeClr val="accent3"/>
            </a:solidFill>
            <a:ln w="12700">
              <a:noFill/>
            </a:ln>
            <a:effectLst/>
          </p:spPr>
          <p:style>
            <a:lnRef idx="2">
              <a:schemeClr val="accent1"/>
            </a:lnRef>
            <a:fillRef idx="0">
              <a:schemeClr val="accent1"/>
            </a:fillRef>
            <a:effectRef idx="1">
              <a:schemeClr val="accent1"/>
            </a:effectRef>
            <a:fontRef idx="minor">
              <a:schemeClr val="tx1"/>
            </a:fontRef>
          </p:style>
          <p:txBody>
            <a:bodyPr vert="horz" wrap="square" lIns="365760" tIns="182880" rIns="182880" bIns="182880" rtlCol="0" anchor="ctr" anchorCtr="0">
              <a:noAutofit/>
            </a:bodyPr>
            <a:lstStyle/>
            <a:p>
              <a:pPr algn="ctr" defTabSz="734389" eaLnBrk="0" fontAlgn="base" hangingPunct="0">
                <a:lnSpc>
                  <a:spcPct val="90000"/>
                </a:lnSpc>
                <a:spcBef>
                  <a:spcPts val="1500"/>
                </a:spcBef>
              </a:pPr>
              <a:endParaRPr lang="en-US" sz="1600" dirty="0">
                <a:gradFill>
                  <a:gsLst>
                    <a:gs pos="9794">
                      <a:schemeClr val="bg1"/>
                    </a:gs>
                    <a:gs pos="21649">
                      <a:schemeClr val="bg1"/>
                    </a:gs>
                  </a:gsLst>
                  <a:lin ang="2700000" scaled="0"/>
                </a:gra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9" name="Oval 28">
              <a:extLst>
                <a:ext uri="{FF2B5EF4-FFF2-40B4-BE49-F238E27FC236}">
                  <a16:creationId xmlns:a16="http://schemas.microsoft.com/office/drawing/2014/main" id="{B49FE234-D99A-40F8-965E-AF6FBAA79D7E}"/>
                </a:ext>
              </a:extLst>
            </p:cNvPr>
            <p:cNvSpPr/>
            <p:nvPr/>
          </p:nvSpPr>
          <p:spPr>
            <a:xfrm>
              <a:off x="1852783" y="1875153"/>
              <a:ext cx="234191" cy="193546"/>
            </a:xfrm>
            <a:prstGeom prst="ellipse">
              <a:avLst/>
            </a:prstGeom>
            <a:solidFill>
              <a:schemeClr val="accent5"/>
            </a:solidFill>
            <a:ln w="12700">
              <a:noFill/>
            </a:ln>
            <a:effectLst/>
          </p:spPr>
          <p:style>
            <a:lnRef idx="2">
              <a:schemeClr val="accent1"/>
            </a:lnRef>
            <a:fillRef idx="0">
              <a:schemeClr val="accent1"/>
            </a:fillRef>
            <a:effectRef idx="1">
              <a:schemeClr val="accent1"/>
            </a:effectRef>
            <a:fontRef idx="minor">
              <a:schemeClr val="tx1"/>
            </a:fontRef>
          </p:style>
          <p:txBody>
            <a:bodyPr vert="horz" wrap="square" lIns="731520" tIns="411480" rIns="365760" bIns="182880" rtlCol="0" anchor="t" anchorCtr="0">
              <a:noAutofit/>
            </a:bodyPr>
            <a:lstStyle/>
            <a:p>
              <a:pPr defTabSz="734389" eaLnBrk="0" fontAlgn="base" hangingPunct="0">
                <a:lnSpc>
                  <a:spcPct val="90000"/>
                </a:lnSpc>
                <a:spcBef>
                  <a:spcPts val="1500"/>
                </a:spcBef>
              </a:pPr>
              <a:endParaRPr lang="en-US" sz="1400" dirty="0">
                <a:gradFill>
                  <a:gsLst>
                    <a:gs pos="97938">
                      <a:schemeClr val="bg1"/>
                    </a:gs>
                    <a:gs pos="86598">
                      <a:schemeClr val="bg1"/>
                    </a:gs>
                  </a:gsLst>
                  <a:lin ang="2700000" scaled="0"/>
                </a:gra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grpSp>
      <p:grpSp>
        <p:nvGrpSpPr>
          <p:cNvPr id="30" name="Group 29">
            <a:extLst>
              <a:ext uri="{FF2B5EF4-FFF2-40B4-BE49-F238E27FC236}">
                <a16:creationId xmlns:a16="http://schemas.microsoft.com/office/drawing/2014/main" id="{AD382DF8-B34A-4ECA-9009-A69F826DE659}"/>
              </a:ext>
            </a:extLst>
          </p:cNvPr>
          <p:cNvGrpSpPr>
            <a:grpSpLocks noChangeAspect="1"/>
          </p:cNvGrpSpPr>
          <p:nvPr/>
        </p:nvGrpSpPr>
        <p:grpSpPr>
          <a:xfrm rot="16200000">
            <a:off x="1380327" y="3601758"/>
            <a:ext cx="293667" cy="149785"/>
            <a:chOff x="1648638" y="1875153"/>
            <a:chExt cx="438336" cy="288806"/>
          </a:xfrm>
        </p:grpSpPr>
        <p:sp>
          <p:nvSpPr>
            <p:cNvPr id="31" name="Oval 30">
              <a:extLst>
                <a:ext uri="{FF2B5EF4-FFF2-40B4-BE49-F238E27FC236}">
                  <a16:creationId xmlns:a16="http://schemas.microsoft.com/office/drawing/2014/main" id="{7F8DFE7A-4EE7-4D57-99DF-A0F6DFAE0CC2}"/>
                </a:ext>
              </a:extLst>
            </p:cNvPr>
            <p:cNvSpPr/>
            <p:nvPr/>
          </p:nvSpPr>
          <p:spPr>
            <a:xfrm>
              <a:off x="1648638" y="1970413"/>
              <a:ext cx="234191" cy="193546"/>
            </a:xfrm>
            <a:prstGeom prst="ellipse">
              <a:avLst/>
            </a:prstGeom>
            <a:solidFill>
              <a:schemeClr val="accent1"/>
            </a:solidFill>
            <a:ln w="12700">
              <a:noFill/>
            </a:ln>
            <a:effectLst/>
          </p:spPr>
          <p:style>
            <a:lnRef idx="2">
              <a:schemeClr val="accent1"/>
            </a:lnRef>
            <a:fillRef idx="0">
              <a:schemeClr val="accent1"/>
            </a:fillRef>
            <a:effectRef idx="1">
              <a:schemeClr val="accent1"/>
            </a:effectRef>
            <a:fontRef idx="minor">
              <a:schemeClr val="tx1"/>
            </a:fontRef>
          </p:style>
          <p:txBody>
            <a:bodyPr vert="horz" wrap="square" lIns="365760" tIns="182880" rIns="182880" bIns="182880" rtlCol="0" anchor="ctr" anchorCtr="0">
              <a:noAutofit/>
            </a:bodyPr>
            <a:lstStyle/>
            <a:p>
              <a:pPr algn="ctr" defTabSz="734389" eaLnBrk="0" fontAlgn="base" hangingPunct="0">
                <a:lnSpc>
                  <a:spcPct val="90000"/>
                </a:lnSpc>
                <a:spcBef>
                  <a:spcPts val="1500"/>
                </a:spcBef>
              </a:pPr>
              <a:endParaRPr lang="en-US" sz="1600" dirty="0">
                <a:gradFill>
                  <a:gsLst>
                    <a:gs pos="9794">
                      <a:schemeClr val="bg1"/>
                    </a:gs>
                    <a:gs pos="21649">
                      <a:schemeClr val="bg1"/>
                    </a:gs>
                  </a:gsLst>
                  <a:lin ang="2700000" scaled="0"/>
                </a:gra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32" name="Oval 31">
              <a:extLst>
                <a:ext uri="{FF2B5EF4-FFF2-40B4-BE49-F238E27FC236}">
                  <a16:creationId xmlns:a16="http://schemas.microsoft.com/office/drawing/2014/main" id="{74A769FE-511C-4CD2-8B7F-C2FB198B18F0}"/>
                </a:ext>
              </a:extLst>
            </p:cNvPr>
            <p:cNvSpPr/>
            <p:nvPr/>
          </p:nvSpPr>
          <p:spPr>
            <a:xfrm>
              <a:off x="1852783" y="1875153"/>
              <a:ext cx="234191" cy="193546"/>
            </a:xfrm>
            <a:prstGeom prst="ellipse">
              <a:avLst/>
            </a:prstGeom>
            <a:solidFill>
              <a:schemeClr val="accent3"/>
            </a:solidFill>
            <a:ln w="12700">
              <a:noFill/>
            </a:ln>
            <a:effectLst/>
          </p:spPr>
          <p:style>
            <a:lnRef idx="2">
              <a:schemeClr val="accent1"/>
            </a:lnRef>
            <a:fillRef idx="0">
              <a:schemeClr val="accent1"/>
            </a:fillRef>
            <a:effectRef idx="1">
              <a:schemeClr val="accent1"/>
            </a:effectRef>
            <a:fontRef idx="minor">
              <a:schemeClr val="tx1"/>
            </a:fontRef>
          </p:style>
          <p:txBody>
            <a:bodyPr vert="horz" wrap="square" lIns="731520" tIns="411480" rIns="365760" bIns="182880" rtlCol="0" anchor="t" anchorCtr="0">
              <a:noAutofit/>
            </a:bodyPr>
            <a:lstStyle/>
            <a:p>
              <a:pPr defTabSz="734389" eaLnBrk="0" fontAlgn="base" hangingPunct="0">
                <a:lnSpc>
                  <a:spcPct val="90000"/>
                </a:lnSpc>
                <a:spcBef>
                  <a:spcPts val="1500"/>
                </a:spcBef>
              </a:pPr>
              <a:endParaRPr lang="en-US" sz="1400" dirty="0">
                <a:gradFill>
                  <a:gsLst>
                    <a:gs pos="97938">
                      <a:schemeClr val="bg1"/>
                    </a:gs>
                    <a:gs pos="86598">
                      <a:schemeClr val="bg1"/>
                    </a:gs>
                  </a:gsLst>
                  <a:lin ang="2700000" scaled="0"/>
                </a:gra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grpSp>
      <p:sp>
        <p:nvSpPr>
          <p:cNvPr id="33" name="TextBox 32">
            <a:extLst>
              <a:ext uri="{FF2B5EF4-FFF2-40B4-BE49-F238E27FC236}">
                <a16:creationId xmlns:a16="http://schemas.microsoft.com/office/drawing/2014/main" id="{A1553D86-774F-4353-A178-9267C20A9B95}"/>
              </a:ext>
            </a:extLst>
          </p:cNvPr>
          <p:cNvSpPr txBox="1">
            <a:spLocks/>
          </p:cNvSpPr>
          <p:nvPr/>
        </p:nvSpPr>
        <p:spPr>
          <a:xfrm>
            <a:off x="349246" y="3215640"/>
            <a:ext cx="1177914" cy="914400"/>
          </a:xfrm>
          <a:prstGeom prst="rect">
            <a:avLst/>
          </a:prstGeom>
          <a:solidFill>
            <a:schemeClr val="accent1"/>
          </a:solidFill>
          <a:ln w="12700">
            <a:noFill/>
          </a:ln>
          <a:effectLst/>
        </p:spPr>
        <p:style>
          <a:lnRef idx="2">
            <a:schemeClr val="accent1"/>
          </a:lnRef>
          <a:fillRef idx="0">
            <a:schemeClr val="accent1"/>
          </a:fillRef>
          <a:effectRef idx="1">
            <a:schemeClr val="accent1"/>
          </a:effectRef>
          <a:fontRef idx="minor">
            <a:schemeClr val="tx1"/>
          </a:fontRef>
        </p:style>
        <p:txBody>
          <a:bodyPr vert="horz" wrap="square" lIns="731520" tIns="411480" rIns="365760" bIns="182880" rtlCol="0" anchor="t" anchorCtr="0">
            <a:noAutofit/>
          </a:bodyPr>
          <a:lstStyle>
            <a:defPPr>
              <a:defRPr lang="en-US"/>
            </a:defPPr>
            <a:lvl1pPr lvl="0" defTabSz="734389" eaLnBrk="0" fontAlgn="base" hangingPunct="0">
              <a:lnSpc>
                <a:spcPct val="90000"/>
              </a:lnSpc>
              <a:spcBef>
                <a:spcPts val="1500"/>
              </a:spcBef>
              <a:buNone/>
              <a:defRPr sz="1400" b="0" i="0" spc="0">
                <a:gradFill>
                  <a:gsLst>
                    <a:gs pos="94330">
                      <a:schemeClr val="accent1"/>
                    </a:gs>
                    <a:gs pos="86598">
                      <a:schemeClr val="accent1"/>
                    </a:gs>
                  </a:gsLst>
                  <a:lin ang="27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vl2pPr marL="734389" indent="-520099" defTabSz="734389" eaLnBrk="0" fontAlgn="base" hangingPunct="0">
              <a:spcBef>
                <a:spcPct val="0"/>
              </a:spcBef>
              <a:spcAft>
                <a:spcPct val="0"/>
              </a:spcAft>
              <a:defRPr>
                <a:latin typeface="Arial" charset="0"/>
              </a:defRPr>
            </a:lvl2pPr>
            <a:lvl3pPr marL="1468777" indent="-1040198" defTabSz="734389" eaLnBrk="0" fontAlgn="base" hangingPunct="0">
              <a:spcBef>
                <a:spcPct val="0"/>
              </a:spcBef>
              <a:spcAft>
                <a:spcPct val="0"/>
              </a:spcAft>
              <a:defRPr>
                <a:latin typeface="Arial" charset="0"/>
              </a:defRPr>
            </a:lvl3pPr>
            <a:lvl4pPr marL="2203909" indent="-1561041" defTabSz="734389" eaLnBrk="0" fontAlgn="base" hangingPunct="0">
              <a:spcBef>
                <a:spcPct val="0"/>
              </a:spcBef>
              <a:spcAft>
                <a:spcPct val="0"/>
              </a:spcAft>
              <a:defRPr>
                <a:latin typeface="Arial" charset="0"/>
              </a:defRPr>
            </a:lvl4pPr>
            <a:lvl5pPr marL="2938298" indent="-2081140" defTabSz="734389" eaLnBrk="0" fontAlgn="base" hangingPunct="0">
              <a:spcBef>
                <a:spcPct val="0"/>
              </a:spcBef>
              <a:spcAft>
                <a:spcPct val="0"/>
              </a:spcAft>
              <a:defRPr>
                <a:latin typeface="Arial" charset="0"/>
              </a:defRPr>
            </a:lvl5pPr>
            <a:lvl6pPr marL="1071448" defTabSz="428579">
              <a:defRPr>
                <a:latin typeface="Arial" charset="0"/>
              </a:defRPr>
            </a:lvl6pPr>
            <a:lvl7pPr marL="1285738" defTabSz="428579">
              <a:defRPr>
                <a:latin typeface="Arial" charset="0"/>
              </a:defRPr>
            </a:lvl7pPr>
            <a:lvl8pPr marL="1500027" defTabSz="428579">
              <a:defRPr>
                <a:latin typeface="Arial" charset="0"/>
              </a:defRPr>
            </a:lvl8pPr>
            <a:lvl9pPr marL="1714317" defTabSz="428579">
              <a:defRPr>
                <a:latin typeface="Arial" charset="0"/>
              </a:defRPr>
            </a:lvl9pPr>
          </a:lstStyle>
          <a:p>
            <a:endParaRPr lang="en-US" dirty="0">
              <a:gradFill>
                <a:gsLst>
                  <a:gs pos="97938">
                    <a:schemeClr val="bg1"/>
                  </a:gs>
                  <a:gs pos="86598">
                    <a:schemeClr val="bg1"/>
                  </a:gs>
                </a:gsLst>
                <a:lin ang="2700000" scaled="0"/>
              </a:gradFill>
            </a:endParaRPr>
          </a:p>
        </p:txBody>
      </p:sp>
      <p:sp>
        <p:nvSpPr>
          <p:cNvPr id="34" name="TextBox 33">
            <a:extLst>
              <a:ext uri="{FF2B5EF4-FFF2-40B4-BE49-F238E27FC236}">
                <a16:creationId xmlns:a16="http://schemas.microsoft.com/office/drawing/2014/main" id="{DD4D4659-0422-4C7A-8CA6-634D0C250968}"/>
              </a:ext>
            </a:extLst>
          </p:cNvPr>
          <p:cNvSpPr txBox="1">
            <a:spLocks/>
          </p:cNvSpPr>
          <p:nvPr/>
        </p:nvSpPr>
        <p:spPr>
          <a:xfrm>
            <a:off x="1527160" y="3215640"/>
            <a:ext cx="1177914" cy="914400"/>
          </a:xfrm>
          <a:prstGeom prst="rect">
            <a:avLst/>
          </a:prstGeom>
          <a:solidFill>
            <a:schemeClr val="accent3"/>
          </a:solidFill>
          <a:ln w="12700">
            <a:noFill/>
          </a:ln>
          <a:effectLst/>
        </p:spPr>
        <p:style>
          <a:lnRef idx="2">
            <a:schemeClr val="accent1"/>
          </a:lnRef>
          <a:fillRef idx="0">
            <a:schemeClr val="accent1"/>
          </a:fillRef>
          <a:effectRef idx="1">
            <a:schemeClr val="accent1"/>
          </a:effectRef>
          <a:fontRef idx="minor">
            <a:schemeClr val="tx1"/>
          </a:fontRef>
        </p:style>
        <p:txBody>
          <a:bodyPr vert="horz" wrap="square" lIns="457200" tIns="411480" rIns="182880" bIns="182880" rtlCol="0" anchor="t" anchorCtr="0">
            <a:noAutofit/>
          </a:bodyPr>
          <a:lstStyle>
            <a:defPPr>
              <a:defRPr lang="en-US"/>
            </a:defPPr>
            <a:lvl1pPr lvl="0" algn="ctr" defTabSz="734389" eaLnBrk="0" fontAlgn="base" hangingPunct="0">
              <a:lnSpc>
                <a:spcPct val="90000"/>
              </a:lnSpc>
              <a:spcBef>
                <a:spcPts val="1500"/>
              </a:spcBef>
              <a:buNone/>
              <a:defRPr sz="1400" b="0" i="0" spc="0">
                <a:gradFill>
                  <a:gsLst>
                    <a:gs pos="44330">
                      <a:srgbClr val="545B64">
                        <a:lumMod val="50000"/>
                      </a:srgbClr>
                    </a:gs>
                    <a:gs pos="28351">
                      <a:srgbClr val="545B64">
                        <a:lumMod val="50000"/>
                      </a:srgbClr>
                    </a:gs>
                  </a:gsLst>
                  <a:lin ang="27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vl2pPr marL="734389" indent="-520099" defTabSz="734389" eaLnBrk="0" fontAlgn="base" hangingPunct="0">
              <a:spcBef>
                <a:spcPct val="0"/>
              </a:spcBef>
              <a:spcAft>
                <a:spcPct val="0"/>
              </a:spcAft>
              <a:defRPr>
                <a:latin typeface="Arial" charset="0"/>
              </a:defRPr>
            </a:lvl2pPr>
            <a:lvl3pPr marL="1468777" indent="-1040198" defTabSz="734389" eaLnBrk="0" fontAlgn="base" hangingPunct="0">
              <a:spcBef>
                <a:spcPct val="0"/>
              </a:spcBef>
              <a:spcAft>
                <a:spcPct val="0"/>
              </a:spcAft>
              <a:defRPr>
                <a:latin typeface="Arial" charset="0"/>
              </a:defRPr>
            </a:lvl3pPr>
            <a:lvl4pPr marL="2203909" indent="-1561041" defTabSz="734389" eaLnBrk="0" fontAlgn="base" hangingPunct="0">
              <a:spcBef>
                <a:spcPct val="0"/>
              </a:spcBef>
              <a:spcAft>
                <a:spcPct val="0"/>
              </a:spcAft>
              <a:defRPr>
                <a:latin typeface="Arial" charset="0"/>
              </a:defRPr>
            </a:lvl4pPr>
            <a:lvl5pPr marL="2938298" indent="-2081140" defTabSz="734389" eaLnBrk="0" fontAlgn="base" hangingPunct="0">
              <a:spcBef>
                <a:spcPct val="0"/>
              </a:spcBef>
              <a:spcAft>
                <a:spcPct val="0"/>
              </a:spcAft>
              <a:defRPr>
                <a:latin typeface="Arial" charset="0"/>
              </a:defRPr>
            </a:lvl5pPr>
            <a:lvl6pPr marL="1071448" defTabSz="428579">
              <a:defRPr>
                <a:latin typeface="Arial" charset="0"/>
              </a:defRPr>
            </a:lvl6pPr>
            <a:lvl7pPr marL="1285738" defTabSz="428579">
              <a:defRPr>
                <a:latin typeface="Arial" charset="0"/>
              </a:defRPr>
            </a:lvl7pPr>
            <a:lvl8pPr marL="1500027" defTabSz="428579">
              <a:defRPr>
                <a:latin typeface="Arial" charset="0"/>
              </a:defRPr>
            </a:lvl8pPr>
            <a:lvl9pPr marL="1714317" defTabSz="428579">
              <a:defRPr>
                <a:latin typeface="Arial" charset="0"/>
              </a:defRPr>
            </a:lvl9pPr>
          </a:lstStyle>
          <a:p>
            <a:endParaRPr lang="en-US" dirty="0">
              <a:gradFill>
                <a:gsLst>
                  <a:gs pos="98454">
                    <a:schemeClr val="bg1"/>
                  </a:gs>
                  <a:gs pos="86598">
                    <a:schemeClr val="bg1"/>
                  </a:gs>
                </a:gsLst>
                <a:lin ang="2700000" scaled="0"/>
              </a:gradFill>
            </a:endParaRPr>
          </a:p>
        </p:txBody>
      </p:sp>
      <p:sp>
        <p:nvSpPr>
          <p:cNvPr id="35" name="TextBox 34">
            <a:extLst>
              <a:ext uri="{FF2B5EF4-FFF2-40B4-BE49-F238E27FC236}">
                <a16:creationId xmlns:a16="http://schemas.microsoft.com/office/drawing/2014/main" id="{AEE2204E-11C7-40D6-A505-9B6A94BBB72D}"/>
              </a:ext>
            </a:extLst>
          </p:cNvPr>
          <p:cNvSpPr txBox="1">
            <a:spLocks/>
          </p:cNvSpPr>
          <p:nvPr/>
        </p:nvSpPr>
        <p:spPr>
          <a:xfrm>
            <a:off x="349246" y="2788151"/>
            <a:ext cx="2355826" cy="427495"/>
          </a:xfrm>
          <a:prstGeom prst="rect">
            <a:avLst/>
          </a:prstGeom>
          <a:solidFill>
            <a:schemeClr val="accent5"/>
          </a:solidFill>
          <a:ln w="12700">
            <a:noFill/>
          </a:ln>
          <a:effectLst/>
        </p:spPr>
        <p:style>
          <a:lnRef idx="2">
            <a:schemeClr val="accent1"/>
          </a:lnRef>
          <a:fillRef idx="0">
            <a:schemeClr val="accent1"/>
          </a:fillRef>
          <a:effectRef idx="1">
            <a:schemeClr val="accent1"/>
          </a:effectRef>
          <a:fontRef idx="minor">
            <a:schemeClr val="tx1"/>
          </a:fontRef>
        </p:style>
        <p:txBody>
          <a:bodyPr vert="horz" wrap="square" lIns="365760" tIns="182880" rIns="182880" bIns="182880" rtlCol="0" anchor="ctr" anchorCtr="0">
            <a:noAutofit/>
          </a:bodyPr>
          <a:lstStyle>
            <a:defPPr>
              <a:defRPr lang="en-US"/>
            </a:defPPr>
            <a:lvl1pPr lvl="0" algn="ctr" defTabSz="734389" eaLnBrk="0" fontAlgn="base" hangingPunct="0">
              <a:lnSpc>
                <a:spcPct val="90000"/>
              </a:lnSpc>
              <a:spcBef>
                <a:spcPts val="1500"/>
              </a:spcBef>
              <a:buNone/>
              <a:defRPr sz="1400" b="0" i="0" spc="0">
                <a:gradFill>
                  <a:gsLst>
                    <a:gs pos="44330">
                      <a:srgbClr val="545B64">
                        <a:lumMod val="50000"/>
                      </a:srgbClr>
                    </a:gs>
                    <a:gs pos="28351">
                      <a:srgbClr val="545B64">
                        <a:lumMod val="50000"/>
                      </a:srgbClr>
                    </a:gs>
                  </a:gsLst>
                  <a:lin ang="27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vl2pPr marL="734389" indent="-520099" defTabSz="734389" eaLnBrk="0" fontAlgn="base" hangingPunct="0">
              <a:spcBef>
                <a:spcPct val="0"/>
              </a:spcBef>
              <a:spcAft>
                <a:spcPct val="0"/>
              </a:spcAft>
              <a:defRPr>
                <a:latin typeface="Arial" charset="0"/>
              </a:defRPr>
            </a:lvl2pPr>
            <a:lvl3pPr marL="1468777" indent="-1040198" defTabSz="734389" eaLnBrk="0" fontAlgn="base" hangingPunct="0">
              <a:spcBef>
                <a:spcPct val="0"/>
              </a:spcBef>
              <a:spcAft>
                <a:spcPct val="0"/>
              </a:spcAft>
              <a:defRPr>
                <a:latin typeface="Arial" charset="0"/>
              </a:defRPr>
            </a:lvl3pPr>
            <a:lvl4pPr marL="2203909" indent="-1561041" defTabSz="734389" eaLnBrk="0" fontAlgn="base" hangingPunct="0">
              <a:spcBef>
                <a:spcPct val="0"/>
              </a:spcBef>
              <a:spcAft>
                <a:spcPct val="0"/>
              </a:spcAft>
              <a:defRPr>
                <a:latin typeface="Arial" charset="0"/>
              </a:defRPr>
            </a:lvl4pPr>
            <a:lvl5pPr marL="2938298" indent="-2081140" defTabSz="734389" eaLnBrk="0" fontAlgn="base" hangingPunct="0">
              <a:spcBef>
                <a:spcPct val="0"/>
              </a:spcBef>
              <a:spcAft>
                <a:spcPct val="0"/>
              </a:spcAft>
              <a:defRPr>
                <a:latin typeface="Arial" charset="0"/>
              </a:defRPr>
            </a:lvl5pPr>
            <a:lvl6pPr marL="1071448" defTabSz="428579">
              <a:defRPr>
                <a:latin typeface="Arial" charset="0"/>
              </a:defRPr>
            </a:lvl6pPr>
            <a:lvl7pPr marL="1285738" defTabSz="428579">
              <a:defRPr>
                <a:latin typeface="Arial" charset="0"/>
              </a:defRPr>
            </a:lvl7pPr>
            <a:lvl8pPr marL="1500027" defTabSz="428579">
              <a:defRPr>
                <a:latin typeface="Arial" charset="0"/>
              </a:defRPr>
            </a:lvl8pPr>
            <a:lvl9pPr marL="1714317" defTabSz="428579">
              <a:defRPr>
                <a:latin typeface="Arial" charset="0"/>
              </a:defRPr>
            </a:lvl9pPr>
          </a:lstStyle>
          <a:p>
            <a:endParaRPr lang="en-US" sz="1600" dirty="0">
              <a:gradFill>
                <a:gsLst>
                  <a:gs pos="9794">
                    <a:schemeClr val="bg1"/>
                  </a:gs>
                  <a:gs pos="21649">
                    <a:schemeClr val="bg1"/>
                  </a:gs>
                </a:gsLst>
                <a:lin ang="2700000" scaled="0"/>
              </a:gradFill>
            </a:endParaRPr>
          </a:p>
        </p:txBody>
      </p:sp>
      <p:sp>
        <p:nvSpPr>
          <p:cNvPr id="36" name="Title 2">
            <a:extLst>
              <a:ext uri="{FF2B5EF4-FFF2-40B4-BE49-F238E27FC236}">
                <a16:creationId xmlns:a16="http://schemas.microsoft.com/office/drawing/2014/main" id="{6D6839A9-0434-4D84-AF05-49A08099B6DE}"/>
              </a:ext>
            </a:extLst>
          </p:cNvPr>
          <p:cNvSpPr txBox="1">
            <a:spLocks/>
          </p:cNvSpPr>
          <p:nvPr/>
        </p:nvSpPr>
        <p:spPr>
          <a:xfrm>
            <a:off x="1811821" y="3215641"/>
            <a:ext cx="608593" cy="683264"/>
          </a:xfrm>
          <a:prstGeom prst="rect">
            <a:avLst/>
          </a:prstGeom>
          <a:noFill/>
          <a:ln w="12700">
            <a:noFill/>
          </a:ln>
          <a:effectLst/>
        </p:spPr>
        <p:style>
          <a:lnRef idx="2">
            <a:schemeClr val="accent1"/>
          </a:lnRef>
          <a:fillRef idx="0">
            <a:schemeClr val="accent1"/>
          </a:fillRef>
          <a:effectRef idx="1">
            <a:schemeClr val="accent1"/>
          </a:effectRef>
          <a:fontRef idx="minor">
            <a:schemeClr val="tx1"/>
          </a:fontRef>
        </p:style>
        <p:txBody>
          <a:bodyPr vert="horz" wrap="square" lIns="0" tIns="429768" rIns="0" bIns="0" rtlCol="0" anchor="t" anchorCtr="0">
            <a:spAutoFit/>
          </a:bodyPr>
          <a:lstStyle>
            <a:defPPr>
              <a:defRPr lang="en-US"/>
            </a:defPPr>
            <a:lvl1pPr>
              <a:spcBef>
                <a:spcPct val="0"/>
              </a:spcBef>
              <a:buNone/>
              <a:defRPr sz="3600" b="0" i="0" spc="-100">
                <a:gradFill>
                  <a:gsLst>
                    <a:gs pos="37629">
                      <a:schemeClr val="accent6">
                        <a:lumMod val="50000"/>
                      </a:schemeClr>
                    </a:gs>
                    <a:gs pos="51546">
                      <a:schemeClr val="accent6">
                        <a:lumMod val="50000"/>
                      </a:schemeClr>
                    </a:gs>
                  </a:gsLst>
                  <a:lin ang="2700000" scaled="0"/>
                </a:gra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734389" indent="-520099" defTabSz="734389" eaLnBrk="0" fontAlgn="base" hangingPunct="0">
              <a:spcBef>
                <a:spcPct val="0"/>
              </a:spcBef>
              <a:spcAft>
                <a:spcPct val="0"/>
              </a:spcAft>
              <a:defRPr>
                <a:solidFill>
                  <a:schemeClr val="tx1"/>
                </a:solidFill>
                <a:latin typeface="Arial" charset="0"/>
              </a:defRPr>
            </a:lvl2pPr>
            <a:lvl3pPr marL="1468777" indent="-1040198" defTabSz="734389" eaLnBrk="0" fontAlgn="base" hangingPunct="0">
              <a:spcBef>
                <a:spcPct val="0"/>
              </a:spcBef>
              <a:spcAft>
                <a:spcPct val="0"/>
              </a:spcAft>
              <a:defRPr>
                <a:solidFill>
                  <a:schemeClr val="tx1"/>
                </a:solidFill>
                <a:latin typeface="Arial" charset="0"/>
              </a:defRPr>
            </a:lvl3pPr>
            <a:lvl4pPr marL="2203909" indent="-1561041" defTabSz="734389" eaLnBrk="0" fontAlgn="base" hangingPunct="0">
              <a:spcBef>
                <a:spcPct val="0"/>
              </a:spcBef>
              <a:spcAft>
                <a:spcPct val="0"/>
              </a:spcAft>
              <a:defRPr>
                <a:solidFill>
                  <a:schemeClr val="tx1"/>
                </a:solidFill>
                <a:latin typeface="Arial" charset="0"/>
              </a:defRPr>
            </a:lvl4pPr>
            <a:lvl5pPr marL="2938298" indent="-2081140" defTabSz="734389" eaLnBrk="0" fontAlgn="base" hangingPunct="0">
              <a:spcBef>
                <a:spcPct val="0"/>
              </a:spcBef>
              <a:spcAft>
                <a:spcPct val="0"/>
              </a:spcAft>
              <a:defRPr>
                <a:solidFill>
                  <a:schemeClr val="tx1"/>
                </a:solidFill>
                <a:latin typeface="Arial" charset="0"/>
              </a:defRPr>
            </a:lvl5pPr>
            <a:lvl6pPr marL="1071448" defTabSz="428579">
              <a:defRPr>
                <a:solidFill>
                  <a:schemeClr val="tx1"/>
                </a:solidFill>
                <a:latin typeface="Arial" charset="0"/>
              </a:defRPr>
            </a:lvl6pPr>
            <a:lvl7pPr marL="1285738" defTabSz="428579">
              <a:defRPr>
                <a:solidFill>
                  <a:schemeClr val="tx1"/>
                </a:solidFill>
                <a:latin typeface="Arial" charset="0"/>
              </a:defRPr>
            </a:lvl7pPr>
            <a:lvl8pPr marL="1500027" defTabSz="428579">
              <a:defRPr>
                <a:solidFill>
                  <a:schemeClr val="tx1"/>
                </a:solidFill>
                <a:latin typeface="Arial" charset="0"/>
              </a:defRPr>
            </a:lvl8pPr>
            <a:lvl9pPr marL="1714317" defTabSz="428579">
              <a:defRPr>
                <a:solidFill>
                  <a:schemeClr val="tx1"/>
                </a:solidFill>
                <a:latin typeface="Arial" charset="0"/>
              </a:defRPr>
            </a:lvl9pPr>
          </a:lstStyle>
          <a:p>
            <a:pPr algn="ctr" defTabSz="734389" eaLnBrk="0" fontAlgn="base" hangingPunct="0">
              <a:lnSpc>
                <a:spcPct val="90000"/>
              </a:lnSpc>
              <a:spcBef>
                <a:spcPts val="1500"/>
              </a:spcBef>
            </a:pPr>
            <a:r>
              <a:rPr lang="en-US" sz="900" spc="0" dirty="0">
                <a:gradFill>
                  <a:gsLst>
                    <a:gs pos="28351">
                      <a:schemeClr val="bg1"/>
                    </a:gs>
                    <a:gs pos="22000">
                      <a:schemeClr val="bg1"/>
                    </a:gs>
                  </a:gsLst>
                  <a:lin ang="2700000" scaled="0"/>
                </a:gradFill>
                <a:latin typeface="Amazon Ember Medium" panose="020B0603020204030204" pitchFamily="34" charset="0"/>
                <a:ea typeface="Amazon Ember Medium" panose="020B0603020204030204" pitchFamily="34" charset="0"/>
                <a:cs typeface="Amazon Ember Medium" panose="020B0603020204030204" pitchFamily="34" charset="0"/>
              </a:rPr>
              <a:t>AWS Services</a:t>
            </a:r>
            <a:endParaRPr lang="en-US" sz="600" spc="0" dirty="0">
              <a:gradFill>
                <a:gsLst>
                  <a:gs pos="28351">
                    <a:schemeClr val="bg1"/>
                  </a:gs>
                  <a:gs pos="22000">
                    <a:schemeClr val="bg1"/>
                  </a:gs>
                </a:gsLst>
                <a:lin ang="2700000" scaled="0"/>
              </a:gradFill>
              <a:latin typeface="Amazon Ember Medium" panose="020B0603020204030204" pitchFamily="34" charset="0"/>
              <a:ea typeface="Amazon Ember Medium" panose="020B0603020204030204" pitchFamily="34" charset="0"/>
              <a:cs typeface="Amazon Ember Medium" panose="020B0603020204030204" pitchFamily="34" charset="0"/>
            </a:endParaRPr>
          </a:p>
        </p:txBody>
      </p:sp>
      <p:sp>
        <p:nvSpPr>
          <p:cNvPr id="37" name="Title 2">
            <a:extLst>
              <a:ext uri="{FF2B5EF4-FFF2-40B4-BE49-F238E27FC236}">
                <a16:creationId xmlns:a16="http://schemas.microsoft.com/office/drawing/2014/main" id="{E0441917-6107-49BE-8F78-57D52DFB9589}"/>
              </a:ext>
            </a:extLst>
          </p:cNvPr>
          <p:cNvSpPr txBox="1">
            <a:spLocks/>
          </p:cNvSpPr>
          <p:nvPr/>
        </p:nvSpPr>
        <p:spPr>
          <a:xfrm>
            <a:off x="516353" y="3215641"/>
            <a:ext cx="843700" cy="807913"/>
          </a:xfrm>
          <a:prstGeom prst="rect">
            <a:avLst/>
          </a:prstGeom>
          <a:noFill/>
          <a:ln w="12700">
            <a:noFill/>
          </a:ln>
          <a:effectLst/>
        </p:spPr>
        <p:style>
          <a:lnRef idx="2">
            <a:schemeClr val="accent1"/>
          </a:lnRef>
          <a:fillRef idx="0">
            <a:schemeClr val="accent1"/>
          </a:fillRef>
          <a:effectRef idx="1">
            <a:schemeClr val="accent1"/>
          </a:effectRef>
          <a:fontRef idx="minor">
            <a:schemeClr val="tx1"/>
          </a:fontRef>
        </p:style>
        <p:txBody>
          <a:bodyPr vert="horz" wrap="square" lIns="0" tIns="429768" rIns="0" bIns="0" rtlCol="0" anchor="t" anchorCtr="0">
            <a:spAutoFit/>
          </a:bodyPr>
          <a:lstStyle>
            <a:defPPr>
              <a:defRPr lang="en-US"/>
            </a:defPPr>
            <a:lvl1pPr>
              <a:spcBef>
                <a:spcPct val="0"/>
              </a:spcBef>
              <a:buNone/>
              <a:defRPr sz="3600" b="0" i="0" spc="-100">
                <a:gradFill>
                  <a:gsLst>
                    <a:gs pos="37629">
                      <a:schemeClr val="accent6">
                        <a:lumMod val="50000"/>
                      </a:schemeClr>
                    </a:gs>
                    <a:gs pos="51546">
                      <a:schemeClr val="accent6">
                        <a:lumMod val="50000"/>
                      </a:schemeClr>
                    </a:gs>
                  </a:gsLst>
                  <a:lin ang="2700000" scaled="0"/>
                </a:gra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734389" indent="-520099" defTabSz="734389" eaLnBrk="0" fontAlgn="base" hangingPunct="0">
              <a:spcBef>
                <a:spcPct val="0"/>
              </a:spcBef>
              <a:spcAft>
                <a:spcPct val="0"/>
              </a:spcAft>
              <a:defRPr>
                <a:solidFill>
                  <a:schemeClr val="tx1"/>
                </a:solidFill>
                <a:latin typeface="Arial" charset="0"/>
              </a:defRPr>
            </a:lvl2pPr>
            <a:lvl3pPr marL="1468777" indent="-1040198" defTabSz="734389" eaLnBrk="0" fontAlgn="base" hangingPunct="0">
              <a:spcBef>
                <a:spcPct val="0"/>
              </a:spcBef>
              <a:spcAft>
                <a:spcPct val="0"/>
              </a:spcAft>
              <a:defRPr>
                <a:solidFill>
                  <a:schemeClr val="tx1"/>
                </a:solidFill>
                <a:latin typeface="Arial" charset="0"/>
              </a:defRPr>
            </a:lvl3pPr>
            <a:lvl4pPr marL="2203909" indent="-1561041" defTabSz="734389" eaLnBrk="0" fontAlgn="base" hangingPunct="0">
              <a:spcBef>
                <a:spcPct val="0"/>
              </a:spcBef>
              <a:spcAft>
                <a:spcPct val="0"/>
              </a:spcAft>
              <a:defRPr>
                <a:solidFill>
                  <a:schemeClr val="tx1"/>
                </a:solidFill>
                <a:latin typeface="Arial" charset="0"/>
              </a:defRPr>
            </a:lvl4pPr>
            <a:lvl5pPr marL="2938298" indent="-2081140" defTabSz="734389" eaLnBrk="0" fontAlgn="base" hangingPunct="0">
              <a:spcBef>
                <a:spcPct val="0"/>
              </a:spcBef>
              <a:spcAft>
                <a:spcPct val="0"/>
              </a:spcAft>
              <a:defRPr>
                <a:solidFill>
                  <a:schemeClr val="tx1"/>
                </a:solidFill>
                <a:latin typeface="Arial" charset="0"/>
              </a:defRPr>
            </a:lvl5pPr>
            <a:lvl6pPr marL="1071448" defTabSz="428579">
              <a:defRPr>
                <a:solidFill>
                  <a:schemeClr val="tx1"/>
                </a:solidFill>
                <a:latin typeface="Arial" charset="0"/>
              </a:defRPr>
            </a:lvl6pPr>
            <a:lvl7pPr marL="1285738" defTabSz="428579">
              <a:defRPr>
                <a:solidFill>
                  <a:schemeClr val="tx1"/>
                </a:solidFill>
                <a:latin typeface="Arial" charset="0"/>
              </a:defRPr>
            </a:lvl7pPr>
            <a:lvl8pPr marL="1500027" defTabSz="428579">
              <a:defRPr>
                <a:solidFill>
                  <a:schemeClr val="tx1"/>
                </a:solidFill>
                <a:latin typeface="Arial" charset="0"/>
              </a:defRPr>
            </a:lvl8pPr>
            <a:lvl9pPr marL="1714317" defTabSz="428579">
              <a:defRPr>
                <a:solidFill>
                  <a:schemeClr val="tx1"/>
                </a:solidFill>
                <a:latin typeface="Arial" charset="0"/>
              </a:defRPr>
            </a:lvl9pPr>
          </a:lstStyle>
          <a:p>
            <a:pPr algn="ctr" defTabSz="734389" eaLnBrk="0" fontAlgn="base" hangingPunct="0">
              <a:lnSpc>
                <a:spcPct val="90000"/>
              </a:lnSpc>
              <a:spcBef>
                <a:spcPts val="1500"/>
              </a:spcBef>
            </a:pPr>
            <a:r>
              <a:rPr lang="en-US" sz="900" spc="0" dirty="0">
                <a:gradFill>
                  <a:gsLst>
                    <a:gs pos="28351">
                      <a:schemeClr val="bg1"/>
                    </a:gs>
                    <a:gs pos="22000">
                      <a:schemeClr val="bg1"/>
                    </a:gs>
                  </a:gsLst>
                  <a:lin ang="2700000" scaled="0"/>
                </a:gradFill>
                <a:latin typeface="Amazon Ember Medium" panose="020B0603020204030204" pitchFamily="34" charset="0"/>
                <a:ea typeface="Amazon Ember Medium" panose="020B0603020204030204" pitchFamily="34" charset="0"/>
                <a:cs typeface="Amazon Ember Medium" panose="020B0603020204030204" pitchFamily="34" charset="0"/>
              </a:rPr>
              <a:t>AWS Management Tools</a:t>
            </a:r>
          </a:p>
        </p:txBody>
      </p:sp>
      <p:pic>
        <p:nvPicPr>
          <p:cNvPr id="38" name="Graphic 42">
            <a:extLst>
              <a:ext uri="{FF2B5EF4-FFF2-40B4-BE49-F238E27FC236}">
                <a16:creationId xmlns:a16="http://schemas.microsoft.com/office/drawing/2014/main" id="{69C0F4CA-E922-4880-B2AA-DDDF5E88C7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0622" y="3399028"/>
            <a:ext cx="235162" cy="160600"/>
          </a:xfrm>
          <a:prstGeom prst="rect">
            <a:avLst/>
          </a:prstGeom>
        </p:spPr>
      </p:pic>
      <p:pic>
        <p:nvPicPr>
          <p:cNvPr id="39" name="Graphic 43">
            <a:extLst>
              <a:ext uri="{FF2B5EF4-FFF2-40B4-BE49-F238E27FC236}">
                <a16:creationId xmlns:a16="http://schemas.microsoft.com/office/drawing/2014/main" id="{2556FAE0-8BC7-460D-98A4-DBD12485AC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37205" y="3380689"/>
            <a:ext cx="157824" cy="197279"/>
          </a:xfrm>
          <a:prstGeom prst="rect">
            <a:avLst/>
          </a:prstGeom>
        </p:spPr>
      </p:pic>
      <p:sp>
        <p:nvSpPr>
          <p:cNvPr id="40" name="TextBox 39">
            <a:extLst>
              <a:ext uri="{FF2B5EF4-FFF2-40B4-BE49-F238E27FC236}">
                <a16:creationId xmlns:a16="http://schemas.microsoft.com/office/drawing/2014/main" id="{6634B231-B341-4661-B21E-E04E9FB5E035}"/>
              </a:ext>
            </a:extLst>
          </p:cNvPr>
          <p:cNvSpPr txBox="1">
            <a:spLocks/>
          </p:cNvSpPr>
          <p:nvPr/>
        </p:nvSpPr>
        <p:spPr>
          <a:xfrm>
            <a:off x="349244" y="2925083"/>
            <a:ext cx="2349465" cy="152349"/>
          </a:xfrm>
          <a:prstGeom prst="rect">
            <a:avLst/>
          </a:prstGeom>
          <a:noFill/>
          <a:ln w="12700">
            <a:noFill/>
          </a:ln>
          <a:effectLst/>
        </p:spPr>
        <p:style>
          <a:lnRef idx="2">
            <a:schemeClr val="accent1"/>
          </a:lnRef>
          <a:fillRef idx="0">
            <a:schemeClr val="accent1"/>
          </a:fillRef>
          <a:effectRef idx="1">
            <a:schemeClr val="accent1"/>
          </a:effectRef>
          <a:fontRef idx="minor">
            <a:schemeClr val="tx1"/>
          </a:fontRef>
        </p:style>
        <p:txBody>
          <a:bodyPr vert="horz" wrap="square" lIns="274320" tIns="0" rIns="0" bIns="0" rtlCol="0" anchor="t" anchorCtr="0">
            <a:spAutoFit/>
          </a:bodyPr>
          <a:lstStyle>
            <a:defPPr>
              <a:defRPr lang="en-US"/>
            </a:defPPr>
            <a:lvl1pPr lvl="0" algn="ctr" defTabSz="734389" eaLnBrk="0" fontAlgn="base" hangingPunct="0">
              <a:lnSpc>
                <a:spcPct val="90000"/>
              </a:lnSpc>
              <a:spcBef>
                <a:spcPts val="1500"/>
              </a:spcBef>
              <a:buNone/>
              <a:defRPr sz="1400" b="0" i="0" spc="0">
                <a:gradFill>
                  <a:gsLst>
                    <a:gs pos="44330">
                      <a:srgbClr val="545B64">
                        <a:lumMod val="50000"/>
                      </a:srgbClr>
                    </a:gs>
                    <a:gs pos="28351">
                      <a:srgbClr val="545B64">
                        <a:lumMod val="50000"/>
                      </a:srgbClr>
                    </a:gs>
                  </a:gsLst>
                  <a:lin ang="27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vl2pPr marL="734389" indent="-520099" defTabSz="734389" eaLnBrk="0" fontAlgn="base" hangingPunct="0">
              <a:spcBef>
                <a:spcPct val="0"/>
              </a:spcBef>
              <a:spcAft>
                <a:spcPct val="0"/>
              </a:spcAft>
              <a:defRPr>
                <a:latin typeface="Arial" charset="0"/>
              </a:defRPr>
            </a:lvl2pPr>
            <a:lvl3pPr marL="1468777" indent="-1040198" defTabSz="734389" eaLnBrk="0" fontAlgn="base" hangingPunct="0">
              <a:spcBef>
                <a:spcPct val="0"/>
              </a:spcBef>
              <a:spcAft>
                <a:spcPct val="0"/>
              </a:spcAft>
              <a:defRPr>
                <a:latin typeface="Arial" charset="0"/>
              </a:defRPr>
            </a:lvl3pPr>
            <a:lvl4pPr marL="2203909" indent="-1561041" defTabSz="734389" eaLnBrk="0" fontAlgn="base" hangingPunct="0">
              <a:spcBef>
                <a:spcPct val="0"/>
              </a:spcBef>
              <a:spcAft>
                <a:spcPct val="0"/>
              </a:spcAft>
              <a:defRPr>
                <a:latin typeface="Arial" charset="0"/>
              </a:defRPr>
            </a:lvl4pPr>
            <a:lvl5pPr marL="2938298" indent="-2081140" defTabSz="734389" eaLnBrk="0" fontAlgn="base" hangingPunct="0">
              <a:spcBef>
                <a:spcPct val="0"/>
              </a:spcBef>
              <a:spcAft>
                <a:spcPct val="0"/>
              </a:spcAft>
              <a:defRPr>
                <a:latin typeface="Arial" charset="0"/>
              </a:defRPr>
            </a:lvl5pPr>
            <a:lvl6pPr marL="1071448" defTabSz="428579">
              <a:defRPr>
                <a:latin typeface="Arial" charset="0"/>
              </a:defRPr>
            </a:lvl6pPr>
            <a:lvl7pPr marL="1285738" defTabSz="428579">
              <a:defRPr>
                <a:latin typeface="Arial" charset="0"/>
              </a:defRPr>
            </a:lvl7pPr>
            <a:lvl8pPr marL="1500027" defTabSz="428579">
              <a:defRPr>
                <a:latin typeface="Arial" charset="0"/>
              </a:defRPr>
            </a:lvl8pPr>
            <a:lvl9pPr marL="1714317" defTabSz="428579">
              <a:defRPr>
                <a:latin typeface="Arial" charset="0"/>
              </a:defRPr>
            </a:lvl9pPr>
          </a:lstStyle>
          <a:p>
            <a:r>
              <a:rPr lang="en-US" sz="1100" dirty="0">
                <a:gradFill>
                  <a:gsLst>
                    <a:gs pos="28351">
                      <a:schemeClr val="bg1"/>
                    </a:gs>
                    <a:gs pos="22000">
                      <a:schemeClr val="bg1"/>
                    </a:gs>
                  </a:gsLst>
                  <a:lin ang="2700000" scaled="0"/>
                </a:gradFill>
                <a:latin typeface="Amazon Ember Medium" panose="020B0603020204030204" pitchFamily="34" charset="0"/>
                <a:ea typeface="Amazon Ember Medium" panose="020B0603020204030204" pitchFamily="34" charset="0"/>
                <a:cs typeface="Amazon Ember Medium" panose="020B0603020204030204" pitchFamily="34" charset="0"/>
              </a:rPr>
              <a:t>AWS Managed Services</a:t>
            </a:r>
          </a:p>
        </p:txBody>
      </p:sp>
      <p:pic>
        <p:nvPicPr>
          <p:cNvPr id="41" name="Graphic 46">
            <a:extLst>
              <a:ext uri="{FF2B5EF4-FFF2-40B4-BE49-F238E27FC236}">
                <a16:creationId xmlns:a16="http://schemas.microsoft.com/office/drawing/2014/main" id="{D3D09ECD-0435-4513-B060-65642CAACA3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5144" y="2910796"/>
            <a:ext cx="224675" cy="188566"/>
          </a:xfrm>
          <a:prstGeom prst="rect">
            <a:avLst/>
          </a:prstGeom>
        </p:spPr>
      </p:pic>
      <p:grpSp>
        <p:nvGrpSpPr>
          <p:cNvPr id="42" name="Group 41">
            <a:extLst>
              <a:ext uri="{FF2B5EF4-FFF2-40B4-BE49-F238E27FC236}">
                <a16:creationId xmlns:a16="http://schemas.microsoft.com/office/drawing/2014/main" id="{67E6CEC1-819B-45FA-A1AF-A8518F00CD5A}"/>
              </a:ext>
            </a:extLst>
          </p:cNvPr>
          <p:cNvGrpSpPr>
            <a:grpSpLocks noChangeAspect="1"/>
          </p:cNvGrpSpPr>
          <p:nvPr/>
        </p:nvGrpSpPr>
        <p:grpSpPr>
          <a:xfrm>
            <a:off x="791370" y="3140750"/>
            <a:ext cx="293667" cy="149785"/>
            <a:chOff x="1648638" y="1875153"/>
            <a:chExt cx="438336" cy="288806"/>
          </a:xfrm>
        </p:grpSpPr>
        <p:sp>
          <p:nvSpPr>
            <p:cNvPr id="43" name="Oval 42">
              <a:extLst>
                <a:ext uri="{FF2B5EF4-FFF2-40B4-BE49-F238E27FC236}">
                  <a16:creationId xmlns:a16="http://schemas.microsoft.com/office/drawing/2014/main" id="{6A94ED23-76DC-4C3B-9E94-45CC1A320B59}"/>
                </a:ext>
              </a:extLst>
            </p:cNvPr>
            <p:cNvSpPr/>
            <p:nvPr/>
          </p:nvSpPr>
          <p:spPr>
            <a:xfrm>
              <a:off x="1648638" y="1970413"/>
              <a:ext cx="234191" cy="193546"/>
            </a:xfrm>
            <a:prstGeom prst="ellipse">
              <a:avLst/>
            </a:prstGeom>
            <a:solidFill>
              <a:schemeClr val="accent5"/>
            </a:solidFill>
            <a:ln w="12700">
              <a:noFill/>
            </a:ln>
            <a:effectLst/>
          </p:spPr>
          <p:style>
            <a:lnRef idx="2">
              <a:schemeClr val="accent1"/>
            </a:lnRef>
            <a:fillRef idx="0">
              <a:schemeClr val="accent1"/>
            </a:fillRef>
            <a:effectRef idx="1">
              <a:schemeClr val="accent1"/>
            </a:effectRef>
            <a:fontRef idx="minor">
              <a:schemeClr val="tx1"/>
            </a:fontRef>
          </p:style>
          <p:txBody>
            <a:bodyPr vert="horz" wrap="square" lIns="365760" tIns="182880" rIns="182880" bIns="182880" rtlCol="0" anchor="ctr" anchorCtr="0">
              <a:noAutofit/>
            </a:bodyPr>
            <a:lstStyle/>
            <a:p>
              <a:pPr algn="ctr" defTabSz="734389" eaLnBrk="0" fontAlgn="base" hangingPunct="0">
                <a:lnSpc>
                  <a:spcPct val="90000"/>
                </a:lnSpc>
                <a:spcBef>
                  <a:spcPts val="1500"/>
                </a:spcBef>
              </a:pPr>
              <a:endParaRPr lang="en-US" sz="1600" dirty="0">
                <a:gradFill>
                  <a:gsLst>
                    <a:gs pos="9794">
                      <a:schemeClr val="bg1"/>
                    </a:gs>
                    <a:gs pos="21649">
                      <a:schemeClr val="bg1"/>
                    </a:gs>
                  </a:gsLst>
                  <a:lin ang="2700000" scaled="0"/>
                </a:gra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44" name="Oval 43">
              <a:extLst>
                <a:ext uri="{FF2B5EF4-FFF2-40B4-BE49-F238E27FC236}">
                  <a16:creationId xmlns:a16="http://schemas.microsoft.com/office/drawing/2014/main" id="{6A7694C4-7064-456A-8F40-54DCB1581ECA}"/>
                </a:ext>
              </a:extLst>
            </p:cNvPr>
            <p:cNvSpPr/>
            <p:nvPr/>
          </p:nvSpPr>
          <p:spPr>
            <a:xfrm>
              <a:off x="1852783" y="1875153"/>
              <a:ext cx="234191" cy="193546"/>
            </a:xfrm>
            <a:prstGeom prst="ellipse">
              <a:avLst/>
            </a:prstGeom>
            <a:solidFill>
              <a:schemeClr val="accent1"/>
            </a:solidFill>
            <a:ln w="12700">
              <a:noFill/>
            </a:ln>
            <a:effectLst/>
          </p:spPr>
          <p:style>
            <a:lnRef idx="2">
              <a:schemeClr val="accent1"/>
            </a:lnRef>
            <a:fillRef idx="0">
              <a:schemeClr val="accent1"/>
            </a:fillRef>
            <a:effectRef idx="1">
              <a:schemeClr val="accent1"/>
            </a:effectRef>
            <a:fontRef idx="minor">
              <a:schemeClr val="tx1"/>
            </a:fontRef>
          </p:style>
          <p:txBody>
            <a:bodyPr vert="horz" wrap="square" lIns="731520" tIns="411480" rIns="365760" bIns="182880" rtlCol="0" anchor="t" anchorCtr="0">
              <a:noAutofit/>
            </a:bodyPr>
            <a:lstStyle/>
            <a:p>
              <a:pPr defTabSz="734389" eaLnBrk="0" fontAlgn="base" hangingPunct="0">
                <a:lnSpc>
                  <a:spcPct val="90000"/>
                </a:lnSpc>
                <a:spcBef>
                  <a:spcPts val="1500"/>
                </a:spcBef>
              </a:pPr>
              <a:endParaRPr lang="en-US" sz="1400" dirty="0">
                <a:gradFill>
                  <a:gsLst>
                    <a:gs pos="97938">
                      <a:schemeClr val="bg1"/>
                    </a:gs>
                    <a:gs pos="86598">
                      <a:schemeClr val="bg1"/>
                    </a:gs>
                  </a:gsLst>
                  <a:lin ang="2700000" scaled="0"/>
                </a:gra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grpSp>
      <p:grpSp>
        <p:nvGrpSpPr>
          <p:cNvPr id="45" name="Group 44">
            <a:extLst>
              <a:ext uri="{FF2B5EF4-FFF2-40B4-BE49-F238E27FC236}">
                <a16:creationId xmlns:a16="http://schemas.microsoft.com/office/drawing/2014/main" id="{1EE96F3A-97B3-4A48-B3DB-92BC9C29943B}"/>
              </a:ext>
            </a:extLst>
          </p:cNvPr>
          <p:cNvGrpSpPr>
            <a:grpSpLocks noChangeAspect="1"/>
          </p:cNvGrpSpPr>
          <p:nvPr/>
        </p:nvGrpSpPr>
        <p:grpSpPr>
          <a:xfrm flipV="1">
            <a:off x="1969284" y="3140750"/>
            <a:ext cx="293667" cy="149785"/>
            <a:chOff x="1648638" y="1875153"/>
            <a:chExt cx="438336" cy="288806"/>
          </a:xfrm>
        </p:grpSpPr>
        <p:sp>
          <p:nvSpPr>
            <p:cNvPr id="46" name="Oval 45">
              <a:extLst>
                <a:ext uri="{FF2B5EF4-FFF2-40B4-BE49-F238E27FC236}">
                  <a16:creationId xmlns:a16="http://schemas.microsoft.com/office/drawing/2014/main" id="{27E16413-CA72-4CFD-85C3-CBC52437C81B}"/>
                </a:ext>
              </a:extLst>
            </p:cNvPr>
            <p:cNvSpPr/>
            <p:nvPr/>
          </p:nvSpPr>
          <p:spPr>
            <a:xfrm>
              <a:off x="1648638" y="1970413"/>
              <a:ext cx="234191" cy="193546"/>
            </a:xfrm>
            <a:prstGeom prst="ellipse">
              <a:avLst/>
            </a:prstGeom>
            <a:solidFill>
              <a:schemeClr val="accent3"/>
            </a:solidFill>
            <a:ln w="12700">
              <a:noFill/>
            </a:ln>
            <a:effectLst/>
          </p:spPr>
          <p:style>
            <a:lnRef idx="2">
              <a:schemeClr val="accent1"/>
            </a:lnRef>
            <a:fillRef idx="0">
              <a:schemeClr val="accent1"/>
            </a:fillRef>
            <a:effectRef idx="1">
              <a:schemeClr val="accent1"/>
            </a:effectRef>
            <a:fontRef idx="minor">
              <a:schemeClr val="tx1"/>
            </a:fontRef>
          </p:style>
          <p:txBody>
            <a:bodyPr vert="horz" wrap="square" lIns="365760" tIns="182880" rIns="182880" bIns="182880" rtlCol="0" anchor="ctr" anchorCtr="0">
              <a:noAutofit/>
            </a:bodyPr>
            <a:lstStyle/>
            <a:p>
              <a:pPr algn="ctr" defTabSz="734389" eaLnBrk="0" fontAlgn="base" hangingPunct="0">
                <a:lnSpc>
                  <a:spcPct val="90000"/>
                </a:lnSpc>
                <a:spcBef>
                  <a:spcPts val="1500"/>
                </a:spcBef>
              </a:pPr>
              <a:endParaRPr lang="en-US" sz="1600" dirty="0">
                <a:gradFill>
                  <a:gsLst>
                    <a:gs pos="9794">
                      <a:schemeClr val="bg1"/>
                    </a:gs>
                    <a:gs pos="21649">
                      <a:schemeClr val="bg1"/>
                    </a:gs>
                  </a:gsLst>
                  <a:lin ang="2700000" scaled="0"/>
                </a:gra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47" name="Oval 46">
              <a:extLst>
                <a:ext uri="{FF2B5EF4-FFF2-40B4-BE49-F238E27FC236}">
                  <a16:creationId xmlns:a16="http://schemas.microsoft.com/office/drawing/2014/main" id="{7E98B172-DFBD-48F0-AD12-F0C6D23BDA5F}"/>
                </a:ext>
              </a:extLst>
            </p:cNvPr>
            <p:cNvSpPr/>
            <p:nvPr/>
          </p:nvSpPr>
          <p:spPr>
            <a:xfrm>
              <a:off x="1852783" y="1875153"/>
              <a:ext cx="234191" cy="193546"/>
            </a:xfrm>
            <a:prstGeom prst="ellipse">
              <a:avLst/>
            </a:prstGeom>
            <a:solidFill>
              <a:schemeClr val="accent5"/>
            </a:solidFill>
            <a:ln w="12700">
              <a:noFill/>
            </a:ln>
            <a:effectLst/>
          </p:spPr>
          <p:style>
            <a:lnRef idx="2">
              <a:schemeClr val="accent1"/>
            </a:lnRef>
            <a:fillRef idx="0">
              <a:schemeClr val="accent1"/>
            </a:fillRef>
            <a:effectRef idx="1">
              <a:schemeClr val="accent1"/>
            </a:effectRef>
            <a:fontRef idx="minor">
              <a:schemeClr val="tx1"/>
            </a:fontRef>
          </p:style>
          <p:txBody>
            <a:bodyPr vert="horz" wrap="square" lIns="731520" tIns="411480" rIns="365760" bIns="182880" rtlCol="0" anchor="t" anchorCtr="0">
              <a:noAutofit/>
            </a:bodyPr>
            <a:lstStyle/>
            <a:p>
              <a:pPr defTabSz="734389" eaLnBrk="0" fontAlgn="base" hangingPunct="0">
                <a:lnSpc>
                  <a:spcPct val="90000"/>
                </a:lnSpc>
                <a:spcBef>
                  <a:spcPts val="1500"/>
                </a:spcBef>
              </a:pPr>
              <a:endParaRPr lang="en-US" sz="1400" dirty="0">
                <a:gradFill>
                  <a:gsLst>
                    <a:gs pos="97938">
                      <a:schemeClr val="bg1"/>
                    </a:gs>
                    <a:gs pos="86598">
                      <a:schemeClr val="bg1"/>
                    </a:gs>
                  </a:gsLst>
                  <a:lin ang="2700000" scaled="0"/>
                </a:gra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grpSp>
      <p:grpSp>
        <p:nvGrpSpPr>
          <p:cNvPr id="48" name="Group 47">
            <a:extLst>
              <a:ext uri="{FF2B5EF4-FFF2-40B4-BE49-F238E27FC236}">
                <a16:creationId xmlns:a16="http://schemas.microsoft.com/office/drawing/2014/main" id="{3E5EE49E-C6BF-4F7C-B04F-34DB725DD10C}"/>
              </a:ext>
            </a:extLst>
          </p:cNvPr>
          <p:cNvGrpSpPr>
            <a:grpSpLocks noChangeAspect="1"/>
          </p:cNvGrpSpPr>
          <p:nvPr/>
        </p:nvGrpSpPr>
        <p:grpSpPr>
          <a:xfrm rot="16200000">
            <a:off x="1380327" y="3597948"/>
            <a:ext cx="293667" cy="149785"/>
            <a:chOff x="1648638" y="1875153"/>
            <a:chExt cx="438336" cy="288806"/>
          </a:xfrm>
        </p:grpSpPr>
        <p:sp>
          <p:nvSpPr>
            <p:cNvPr id="49" name="Oval 48">
              <a:extLst>
                <a:ext uri="{FF2B5EF4-FFF2-40B4-BE49-F238E27FC236}">
                  <a16:creationId xmlns:a16="http://schemas.microsoft.com/office/drawing/2014/main" id="{55E11110-42D5-4C15-91DA-B1FA7C130760}"/>
                </a:ext>
              </a:extLst>
            </p:cNvPr>
            <p:cNvSpPr/>
            <p:nvPr/>
          </p:nvSpPr>
          <p:spPr>
            <a:xfrm>
              <a:off x="1648638" y="1970413"/>
              <a:ext cx="234191" cy="193546"/>
            </a:xfrm>
            <a:prstGeom prst="ellipse">
              <a:avLst/>
            </a:prstGeom>
            <a:solidFill>
              <a:schemeClr val="accent1"/>
            </a:solidFill>
            <a:ln w="12700">
              <a:noFill/>
            </a:ln>
            <a:effectLst/>
          </p:spPr>
          <p:style>
            <a:lnRef idx="2">
              <a:schemeClr val="accent1"/>
            </a:lnRef>
            <a:fillRef idx="0">
              <a:schemeClr val="accent1"/>
            </a:fillRef>
            <a:effectRef idx="1">
              <a:schemeClr val="accent1"/>
            </a:effectRef>
            <a:fontRef idx="minor">
              <a:schemeClr val="tx1"/>
            </a:fontRef>
          </p:style>
          <p:txBody>
            <a:bodyPr vert="horz" wrap="square" lIns="365760" tIns="182880" rIns="182880" bIns="182880" rtlCol="0" anchor="ctr" anchorCtr="0">
              <a:noAutofit/>
            </a:bodyPr>
            <a:lstStyle/>
            <a:p>
              <a:pPr algn="ctr" defTabSz="734389" eaLnBrk="0" fontAlgn="base" hangingPunct="0">
                <a:lnSpc>
                  <a:spcPct val="90000"/>
                </a:lnSpc>
                <a:spcBef>
                  <a:spcPts val="1500"/>
                </a:spcBef>
              </a:pPr>
              <a:endParaRPr lang="en-US" sz="1600" dirty="0">
                <a:gradFill>
                  <a:gsLst>
                    <a:gs pos="9794">
                      <a:schemeClr val="bg1"/>
                    </a:gs>
                    <a:gs pos="21649">
                      <a:schemeClr val="bg1"/>
                    </a:gs>
                  </a:gsLst>
                  <a:lin ang="2700000" scaled="0"/>
                </a:gra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50" name="Oval 49">
              <a:extLst>
                <a:ext uri="{FF2B5EF4-FFF2-40B4-BE49-F238E27FC236}">
                  <a16:creationId xmlns:a16="http://schemas.microsoft.com/office/drawing/2014/main" id="{8F855C02-4BF6-43BD-811A-DC6E957A8321}"/>
                </a:ext>
              </a:extLst>
            </p:cNvPr>
            <p:cNvSpPr/>
            <p:nvPr/>
          </p:nvSpPr>
          <p:spPr>
            <a:xfrm>
              <a:off x="1852783" y="1875153"/>
              <a:ext cx="234191" cy="193546"/>
            </a:xfrm>
            <a:prstGeom prst="ellipse">
              <a:avLst/>
            </a:prstGeom>
            <a:solidFill>
              <a:schemeClr val="accent3"/>
            </a:solidFill>
            <a:ln w="12700">
              <a:noFill/>
            </a:ln>
            <a:effectLst/>
          </p:spPr>
          <p:style>
            <a:lnRef idx="2">
              <a:schemeClr val="accent1"/>
            </a:lnRef>
            <a:fillRef idx="0">
              <a:schemeClr val="accent1"/>
            </a:fillRef>
            <a:effectRef idx="1">
              <a:schemeClr val="accent1"/>
            </a:effectRef>
            <a:fontRef idx="minor">
              <a:schemeClr val="tx1"/>
            </a:fontRef>
          </p:style>
          <p:txBody>
            <a:bodyPr vert="horz" wrap="square" lIns="731520" tIns="411480" rIns="365760" bIns="182880" rtlCol="0" anchor="t" anchorCtr="0">
              <a:noAutofit/>
            </a:bodyPr>
            <a:lstStyle/>
            <a:p>
              <a:pPr defTabSz="734389" eaLnBrk="0" fontAlgn="base" hangingPunct="0">
                <a:lnSpc>
                  <a:spcPct val="90000"/>
                </a:lnSpc>
                <a:spcBef>
                  <a:spcPts val="1500"/>
                </a:spcBef>
              </a:pPr>
              <a:endParaRPr lang="en-US" sz="1400" dirty="0">
                <a:gradFill>
                  <a:gsLst>
                    <a:gs pos="97938">
                      <a:schemeClr val="bg1"/>
                    </a:gs>
                    <a:gs pos="86598">
                      <a:schemeClr val="bg1"/>
                    </a:gs>
                  </a:gsLst>
                  <a:lin ang="2700000" scaled="0"/>
                </a:gra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grpSp>
    </p:spTree>
    <p:extLst>
      <p:ext uri="{BB962C8B-B14F-4D97-AF65-F5344CB8AC3E}">
        <p14:creationId xmlns:p14="http://schemas.microsoft.com/office/powerpoint/2010/main" val="2344995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200"/>
                                  </p:stCondLst>
                                  <p:childTnLst>
                                    <p:animMotion origin="layout" path="M 0 1.35802E-6 L 0 0.07623 " pathEditMode="relative" rAng="0" ptsTypes="AA">
                                      <p:cBhvr>
                                        <p:cTn id="9" dur="500" spd="-100000" fill="hold"/>
                                        <p:tgtEl>
                                          <p:spTgt spid="13"/>
                                        </p:tgtEl>
                                        <p:attrNameLst>
                                          <p:attrName>ppt_x</p:attrName>
                                          <p:attrName>ppt_y</p:attrName>
                                        </p:attrNameLst>
                                      </p:cBhvr>
                                      <p:rCtr x="0" y="3796"/>
                                    </p:animMotion>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grpId="1" nodeType="withEffect">
                                  <p:stCondLst>
                                    <p:cond delay="0"/>
                                  </p:stCondLst>
                                  <p:childTnLst>
                                    <p:animMotion origin="layout" path="M 3.33333E-6 3.7037E-7 L 3.33333E-6 0.07623 " pathEditMode="relative" rAng="0" ptsTypes="AA">
                                      <p:cBhvr>
                                        <p:cTn id="14" dur="500" spd="-100000" fill="hold"/>
                                        <p:tgtEl>
                                          <p:spTgt spid="9"/>
                                        </p:tgtEl>
                                        <p:attrNameLst>
                                          <p:attrName>ppt_x</p:attrName>
                                          <p:attrName>ppt_y</p:attrName>
                                        </p:attrNameLst>
                                      </p:cBhvr>
                                      <p:rCtr x="0" y="3796"/>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63" presetClass="path" presetSubtype="0" decel="100000" fill="hold" grpId="1" nodeType="withEffect">
                                  <p:stCondLst>
                                    <p:cond delay="0"/>
                                  </p:stCondLst>
                                  <p:childTnLst>
                                    <p:animMotion origin="layout" path="M -2.22222E-6 1.23457E-6 L 0.05313 1.23457E-6 " pathEditMode="relative" rAng="0" ptsTypes="AA">
                                      <p:cBhvr>
                                        <p:cTn id="21" dur="500" spd="-100000" fill="hold"/>
                                        <p:tgtEl>
                                          <p:spTgt spid="10"/>
                                        </p:tgtEl>
                                        <p:attrNameLst>
                                          <p:attrName>ppt_x</p:attrName>
                                          <p:attrName>ppt_y</p:attrName>
                                        </p:attrNameLst>
                                      </p:cBhvr>
                                      <p:rCtr x="2656" y="0"/>
                                    </p:animMotion>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42" presetClass="path" presetSubtype="0" decel="100000" fill="hold" grpId="1" nodeType="withEffect">
                                  <p:stCondLst>
                                    <p:cond delay="0"/>
                                  </p:stCondLst>
                                  <p:childTnLst>
                                    <p:animMotion origin="layout" path="M -3.88889E-6 -8.64198E-7 L -3.88889E-6 0.07624 " pathEditMode="relative" rAng="0" ptsTypes="AA">
                                      <p:cBhvr>
                                        <p:cTn id="26" dur="500" spd="-100000" fill="hold"/>
                                        <p:tgtEl>
                                          <p:spTgt spid="11"/>
                                        </p:tgtEl>
                                        <p:attrNameLst>
                                          <p:attrName>ppt_x</p:attrName>
                                          <p:attrName>ppt_y</p:attrName>
                                        </p:attrNameLst>
                                      </p:cBhvr>
                                      <p:rCtr x="0" y="3796"/>
                                    </p:animMotion>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42" presetClass="path" presetSubtype="0" decel="100000" fill="hold" grpId="1" nodeType="withEffect">
                                  <p:stCondLst>
                                    <p:cond delay="0"/>
                                  </p:stCondLst>
                                  <p:childTnLst>
                                    <p:animMotion origin="layout" path="M -3.88889E-6 -8.64198E-7 L -3.88889E-6 0.07624 " pathEditMode="relative" rAng="0" ptsTypes="AA">
                                      <p:cBhvr>
                                        <p:cTn id="31" dur="500" spd="-100000" fill="hold"/>
                                        <p:tgtEl>
                                          <p:spTgt spid="14"/>
                                        </p:tgtEl>
                                        <p:attrNameLst>
                                          <p:attrName>ppt_x</p:attrName>
                                          <p:attrName>ppt_y</p:attrName>
                                        </p:attrNameLst>
                                      </p:cBhvr>
                                      <p:rCtr x="0"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3" grpId="0"/>
      <p:bldP spid="13" grpId="1"/>
      <p:bldP spid="9" grpId="0"/>
      <p:bldP spid="9" grpId="1"/>
      <p:bldP spid="11" grpId="0"/>
      <p:bldP spid="11" grpId="1"/>
      <p:bldP spid="14" grpId="0" animBg="1"/>
      <p:bldP spid="14"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 name="AWS Pace of Innovation"/>
          <p:cNvSpPr>
            <a:spLocks noGrp="1"/>
          </p:cNvSpPr>
          <p:nvPr>
            <p:ph type="title"/>
          </p:nvPr>
        </p:nvSpPr>
        <p:spPr>
          <a:prstGeom prst="rect">
            <a:avLst/>
          </a:prstGeom>
        </p:spPr>
        <p:txBody>
          <a:bodyPr/>
          <a:lstStyle>
            <a:lvl1pPr>
              <a:defRPr>
                <a:solidFill>
                  <a:srgbClr val="FFFFFF"/>
                </a:solidFill>
              </a:defRPr>
            </a:lvl1pPr>
          </a:lstStyle>
          <a:p>
            <a:r>
              <a:rPr dirty="0">
                <a:solidFill>
                  <a:schemeClr val="bg1"/>
                </a:solidFill>
              </a:rPr>
              <a:t>AWS </a:t>
            </a:r>
            <a:r>
              <a:rPr lang="en-US" dirty="0">
                <a:solidFill>
                  <a:schemeClr val="bg1"/>
                </a:solidFill>
              </a:rPr>
              <a:t>p</a:t>
            </a:r>
            <a:r>
              <a:rPr dirty="0">
                <a:solidFill>
                  <a:schemeClr val="bg1"/>
                </a:solidFill>
              </a:rPr>
              <a:t>ace of </a:t>
            </a:r>
            <a:r>
              <a:rPr lang="en-US" dirty="0">
                <a:solidFill>
                  <a:schemeClr val="bg1"/>
                </a:solidFill>
              </a:rPr>
              <a:t>i</a:t>
            </a:r>
            <a:r>
              <a:rPr dirty="0">
                <a:solidFill>
                  <a:schemeClr val="bg1"/>
                </a:solidFill>
              </a:rPr>
              <a:t>nnovation</a:t>
            </a:r>
            <a:br>
              <a:rPr lang="en-US" dirty="0">
                <a:solidFill>
                  <a:schemeClr val="bg1"/>
                </a:solidFill>
              </a:rPr>
            </a:br>
            <a:r>
              <a:rPr lang="en-US" sz="1600" dirty="0">
                <a:solidFill>
                  <a:schemeClr val="accent1"/>
                </a:solidFill>
              </a:rPr>
              <a:t>Over 1400 new features and services launched in 2017</a:t>
            </a:r>
            <a:endParaRPr sz="1600" dirty="0">
              <a:solidFill>
                <a:schemeClr val="accent1"/>
              </a:solidFill>
            </a:endParaRPr>
          </a:p>
        </p:txBody>
      </p:sp>
      <p:grpSp>
        <p:nvGrpSpPr>
          <p:cNvPr id="3" name="Group 2"/>
          <p:cNvGrpSpPr/>
          <p:nvPr/>
        </p:nvGrpSpPr>
        <p:grpSpPr>
          <a:xfrm>
            <a:off x="2329962" y="1050088"/>
            <a:ext cx="6438550" cy="3671381"/>
            <a:chOff x="292522" y="2097954"/>
            <a:chExt cx="11066657" cy="3415501"/>
          </a:xfrm>
        </p:grpSpPr>
        <p:graphicFrame>
          <p:nvGraphicFramePr>
            <p:cNvPr id="759" name="2D Column Chart"/>
            <p:cNvGraphicFramePr/>
            <p:nvPr>
              <p:extLst>
                <p:ext uri="{D42A27DB-BD31-4B8C-83A1-F6EECF244321}">
                  <p14:modId xmlns:p14="http://schemas.microsoft.com/office/powerpoint/2010/main" val="26103651"/>
                </p:ext>
              </p:extLst>
            </p:nvPr>
          </p:nvGraphicFramePr>
          <p:xfrm>
            <a:off x="778624" y="2097954"/>
            <a:ext cx="10580555" cy="3415501"/>
          </p:xfrm>
          <a:graphic>
            <a:graphicData uri="http://schemas.openxmlformats.org/drawingml/2006/chart">
              <c:chart xmlns:c="http://schemas.openxmlformats.org/drawingml/2006/chart" xmlns:r="http://schemas.openxmlformats.org/officeDocument/2006/relationships" r:id="rId3"/>
            </a:graphicData>
          </a:graphic>
        </p:graphicFrame>
        <p:sp>
          <p:nvSpPr>
            <p:cNvPr id="761" name="Launches"/>
            <p:cNvSpPr/>
            <p:nvPr/>
          </p:nvSpPr>
          <p:spPr>
            <a:xfrm rot="16200000">
              <a:off x="110523" y="3115539"/>
              <a:ext cx="1152848" cy="78884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defTabSz="825500">
                <a:defRPr sz="1200" spc="59">
                  <a:solidFill>
                    <a:schemeClr val="accent2"/>
                  </a:solidFill>
                </a:defRPr>
              </a:lvl1pPr>
            </a:lstStyle>
            <a:p>
              <a:r>
                <a:rPr sz="1000" dirty="0">
                  <a:solidFill>
                    <a:schemeClr val="bg1"/>
                  </a:solidFill>
                </a:rPr>
                <a:t>Launches</a:t>
              </a:r>
              <a:endParaRPr sz="1050" dirty="0">
                <a:solidFill>
                  <a:schemeClr val="bg1"/>
                </a:solidFill>
              </a:endParaRPr>
            </a:p>
          </p:txBody>
        </p:sp>
      </p:grpSp>
      <p:sp>
        <p:nvSpPr>
          <p:cNvPr id="772" name="*As of 30 April 2016"/>
          <p:cNvSpPr/>
          <p:nvPr/>
        </p:nvSpPr>
        <p:spPr>
          <a:xfrm>
            <a:off x="7674637" y="4459240"/>
            <a:ext cx="1020955" cy="220430"/>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lvl1pPr>
              <a:defRPr sz="1200">
                <a:solidFill>
                  <a:schemeClr val="accent6">
                    <a:lumOff val="19999"/>
                  </a:schemeClr>
                </a:solidFill>
              </a:defRPr>
            </a:lvl1pPr>
          </a:lstStyle>
          <a:p>
            <a:r>
              <a:rPr lang="en-US" sz="675" dirty="0">
                <a:solidFill>
                  <a:srgbClr val="879196"/>
                </a:solidFill>
                <a:latin typeface="Amazon Ember" charset="0"/>
                <a:ea typeface="Amazon Ember" charset="0"/>
                <a:cs typeface="Amazon Ember" charset="0"/>
              </a:rPr>
              <a:t>*as of January 2018</a:t>
            </a:r>
            <a:endParaRPr sz="675" dirty="0">
              <a:solidFill>
                <a:srgbClr val="879196"/>
              </a:solidFill>
              <a:latin typeface="Amazon Ember" charset="0"/>
              <a:ea typeface="Amazon Ember" charset="0"/>
              <a:cs typeface="Amazon Ember" charset="0"/>
            </a:endParaRPr>
          </a:p>
        </p:txBody>
      </p:sp>
      <p:sp>
        <p:nvSpPr>
          <p:cNvPr id="2" name="Rectangle 1"/>
          <p:cNvSpPr/>
          <p:nvPr/>
        </p:nvSpPr>
        <p:spPr>
          <a:xfrm>
            <a:off x="291031" y="1602231"/>
            <a:ext cx="2038931" cy="1685077"/>
          </a:xfrm>
          <a:prstGeom prst="rect">
            <a:avLst/>
          </a:prstGeom>
        </p:spPr>
        <p:txBody>
          <a:bodyPr wrap="square">
            <a:spAutoFit/>
          </a:bodyPr>
          <a:lstStyle/>
          <a:p>
            <a:pPr>
              <a:spcAft>
                <a:spcPts val="900"/>
              </a:spcAft>
            </a:pPr>
            <a:r>
              <a:rPr lang="en-US" sz="1200" dirty="0">
                <a:solidFill>
                  <a:schemeClr val="bg1"/>
                </a:solidFill>
                <a:latin typeface="Amazon Ember Regular" charset="0"/>
                <a:ea typeface="+mj-ea"/>
              </a:rPr>
              <a:t>AWS has been continually expanding its services to support virtually any cloud workload.</a:t>
            </a:r>
          </a:p>
          <a:p>
            <a:r>
              <a:rPr lang="en-US" sz="1200" dirty="0">
                <a:solidFill>
                  <a:schemeClr val="bg1"/>
                </a:solidFill>
                <a:latin typeface="Amazon Ember Regular" charset="0"/>
                <a:ea typeface="+mj-ea"/>
              </a:rPr>
              <a:t>AWS has launched a total of 1430 new features and/or services as of Dec 2017</a:t>
            </a:r>
          </a:p>
        </p:txBody>
      </p:sp>
      <p:sp>
        <p:nvSpPr>
          <p:cNvPr id="9" name="Rectangle 8"/>
          <p:cNvSpPr/>
          <p:nvPr/>
        </p:nvSpPr>
        <p:spPr>
          <a:xfrm>
            <a:off x="3505330" y="3878714"/>
            <a:ext cx="417347" cy="276999"/>
          </a:xfrm>
          <a:prstGeom prst="rect">
            <a:avLst/>
          </a:prstGeom>
        </p:spPr>
        <p:txBody>
          <a:bodyPr wrap="square">
            <a:spAutoFit/>
          </a:bodyPr>
          <a:lstStyle/>
          <a:p>
            <a:pPr algn="ctr"/>
            <a:r>
              <a:rPr lang="en-US" sz="1200" b="1" dirty="0">
                <a:solidFill>
                  <a:schemeClr val="bg1"/>
                </a:solidFill>
                <a:latin typeface="Amazon Ember" charset="0"/>
                <a:ea typeface="Amazon Ember" charset="0"/>
                <a:cs typeface="Amazon Ember" charset="0"/>
              </a:rPr>
              <a:t>61</a:t>
            </a:r>
          </a:p>
        </p:txBody>
      </p:sp>
      <p:sp>
        <p:nvSpPr>
          <p:cNvPr id="10" name="Rectangle 9"/>
          <p:cNvSpPr/>
          <p:nvPr/>
        </p:nvSpPr>
        <p:spPr>
          <a:xfrm>
            <a:off x="4926165" y="3679558"/>
            <a:ext cx="452661" cy="276999"/>
          </a:xfrm>
          <a:prstGeom prst="rect">
            <a:avLst/>
          </a:prstGeom>
        </p:spPr>
        <p:txBody>
          <a:bodyPr wrap="square">
            <a:spAutoFit/>
          </a:bodyPr>
          <a:lstStyle/>
          <a:p>
            <a:pPr algn="ctr"/>
            <a:r>
              <a:rPr lang="en-US" sz="1200" b="1" dirty="0">
                <a:solidFill>
                  <a:schemeClr val="bg1"/>
                </a:solidFill>
                <a:latin typeface="Amazon Ember" charset="0"/>
                <a:ea typeface="Amazon Ember" charset="0"/>
                <a:cs typeface="Amazon Ember" charset="0"/>
              </a:rPr>
              <a:t>159</a:t>
            </a:r>
          </a:p>
        </p:txBody>
      </p:sp>
      <p:sp>
        <p:nvSpPr>
          <p:cNvPr id="11" name="Rectangle 10"/>
          <p:cNvSpPr/>
          <p:nvPr/>
        </p:nvSpPr>
        <p:spPr>
          <a:xfrm>
            <a:off x="6333957" y="2971279"/>
            <a:ext cx="491546" cy="276999"/>
          </a:xfrm>
          <a:prstGeom prst="rect">
            <a:avLst/>
          </a:prstGeom>
        </p:spPr>
        <p:txBody>
          <a:bodyPr wrap="square">
            <a:spAutoFit/>
          </a:bodyPr>
          <a:lstStyle/>
          <a:p>
            <a:pPr algn="ctr"/>
            <a:r>
              <a:rPr lang="en-US" sz="1200" b="1" dirty="0">
                <a:solidFill>
                  <a:schemeClr val="bg1"/>
                </a:solidFill>
                <a:latin typeface="Amazon Ember" charset="0"/>
                <a:ea typeface="Amazon Ember" charset="0"/>
                <a:cs typeface="Amazon Ember" charset="0"/>
              </a:rPr>
              <a:t>516</a:t>
            </a:r>
          </a:p>
        </p:txBody>
      </p:sp>
      <p:sp>
        <p:nvSpPr>
          <p:cNvPr id="12" name="Rectangle 11"/>
          <p:cNvSpPr/>
          <p:nvPr/>
        </p:nvSpPr>
        <p:spPr>
          <a:xfrm>
            <a:off x="7732211" y="1118300"/>
            <a:ext cx="543044" cy="276999"/>
          </a:xfrm>
          <a:prstGeom prst="rect">
            <a:avLst/>
          </a:prstGeom>
        </p:spPr>
        <p:txBody>
          <a:bodyPr wrap="square">
            <a:spAutoFit/>
          </a:bodyPr>
          <a:lstStyle/>
          <a:p>
            <a:pPr algn="ctr"/>
            <a:r>
              <a:rPr lang="en-US" sz="1200" b="1" dirty="0">
                <a:solidFill>
                  <a:schemeClr val="bg1"/>
                </a:solidFill>
                <a:latin typeface="Amazon Ember" charset="0"/>
                <a:ea typeface="Amazon Ember" charset="0"/>
                <a:cs typeface="Amazon Ember" charset="0"/>
              </a:rPr>
              <a:t>1430</a:t>
            </a:r>
          </a:p>
        </p:txBody>
      </p:sp>
      <p:sp>
        <p:nvSpPr>
          <p:cNvPr id="13" name="Arc 12">
            <a:extLst>
              <a:ext uri="{FF2B5EF4-FFF2-40B4-BE49-F238E27FC236}">
                <a16:creationId xmlns:a16="http://schemas.microsoft.com/office/drawing/2014/main" id="{68522B0B-CF2B-8446-A273-0ABA0D4E45E0}"/>
              </a:ext>
            </a:extLst>
          </p:cNvPr>
          <p:cNvSpPr/>
          <p:nvPr/>
        </p:nvSpPr>
        <p:spPr>
          <a:xfrm rot="20150551">
            <a:off x="992825" y="1037571"/>
            <a:ext cx="6650349" cy="2429125"/>
          </a:xfrm>
          <a:prstGeom prst="arc">
            <a:avLst>
              <a:gd name="adj1" fmla="val 641225"/>
              <a:gd name="adj2" fmla="val 8861157"/>
            </a:avLst>
          </a:prstGeom>
          <a:ln w="12700">
            <a:headEnd type="triangle"/>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66249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76BBBFD-7226-6445-8329-251C30666A4F}"/>
              </a:ext>
            </a:extLst>
          </p:cNvPr>
          <p:cNvPicPr>
            <a:picLocks noChangeAspect="1"/>
          </p:cNvPicPr>
          <p:nvPr/>
        </p:nvPicPr>
        <p:blipFill>
          <a:blip r:embed="rId3"/>
          <a:stretch>
            <a:fillRect/>
          </a:stretch>
        </p:blipFill>
        <p:spPr>
          <a:xfrm>
            <a:off x="8481180" y="173267"/>
            <a:ext cx="492414" cy="365264"/>
          </a:xfrm>
          <a:prstGeom prst="rect">
            <a:avLst/>
          </a:prstGeom>
        </p:spPr>
      </p:pic>
      <p:sp>
        <p:nvSpPr>
          <p:cNvPr id="2" name="TextBox 1">
            <a:extLst>
              <a:ext uri="{FF2B5EF4-FFF2-40B4-BE49-F238E27FC236}">
                <a16:creationId xmlns:a16="http://schemas.microsoft.com/office/drawing/2014/main" id="{F3E3C23E-6909-CE4E-B209-F2C183388293}"/>
              </a:ext>
            </a:extLst>
          </p:cNvPr>
          <p:cNvSpPr txBox="1"/>
          <p:nvPr/>
        </p:nvSpPr>
        <p:spPr>
          <a:xfrm>
            <a:off x="4395355" y="83127"/>
            <a:ext cx="184731" cy="369332"/>
          </a:xfrm>
          <a:prstGeom prst="rect">
            <a:avLst/>
          </a:prstGeom>
          <a:noFill/>
        </p:spPr>
        <p:txBody>
          <a:bodyPr wrap="none" rtlCol="0">
            <a:spAutoFit/>
          </a:bodyPr>
          <a:lstStyle/>
          <a:p>
            <a:endParaRPr lang="en-US" dirty="0"/>
          </a:p>
        </p:txBody>
      </p:sp>
      <p:sp>
        <p:nvSpPr>
          <p:cNvPr id="4" name="Rectangle 3">
            <a:extLst>
              <a:ext uri="{FF2B5EF4-FFF2-40B4-BE49-F238E27FC236}">
                <a16:creationId xmlns:a16="http://schemas.microsoft.com/office/drawing/2014/main" id="{5D7C3F84-4CD2-EA4B-9B38-1DEDFCAFD960}"/>
              </a:ext>
            </a:extLst>
          </p:cNvPr>
          <p:cNvSpPr/>
          <p:nvPr/>
        </p:nvSpPr>
        <p:spPr>
          <a:xfrm>
            <a:off x="284127" y="899433"/>
            <a:ext cx="8222456" cy="400110"/>
          </a:xfrm>
          <a:prstGeom prst="rect">
            <a:avLst/>
          </a:prstGeom>
        </p:spPr>
        <p:txBody>
          <a:bodyPr wrap="square">
            <a:spAutoFit/>
          </a:bodyPr>
          <a:lstStyle/>
          <a:p>
            <a:pPr marL="6350">
              <a:spcBef>
                <a:spcPts val="3600"/>
              </a:spcBef>
            </a:pPr>
            <a:r>
              <a:rPr lang="en-US" sz="2000" b="1" dirty="0">
                <a:solidFill>
                  <a:schemeClr val="accent1"/>
                </a:solidFill>
                <a:latin typeface="Amazon Ember Regular"/>
              </a:rPr>
              <a:t>1. </a:t>
            </a:r>
            <a:r>
              <a:rPr lang="en-US" sz="2000" dirty="0">
                <a:solidFill>
                  <a:schemeClr val="bg1"/>
                </a:solidFill>
                <a:latin typeface="Amazon Ember Regular"/>
              </a:rPr>
              <a:t>Skills Gap</a:t>
            </a:r>
          </a:p>
        </p:txBody>
      </p:sp>
      <p:sp>
        <p:nvSpPr>
          <p:cNvPr id="5" name="Rectangle 4">
            <a:extLst>
              <a:ext uri="{FF2B5EF4-FFF2-40B4-BE49-F238E27FC236}">
                <a16:creationId xmlns:a16="http://schemas.microsoft.com/office/drawing/2014/main" id="{8B8EA481-6E6B-004B-9400-A2B43D25EF7E}"/>
              </a:ext>
            </a:extLst>
          </p:cNvPr>
          <p:cNvSpPr/>
          <p:nvPr/>
        </p:nvSpPr>
        <p:spPr>
          <a:xfrm>
            <a:off x="284127" y="1294691"/>
            <a:ext cx="8222456" cy="400110"/>
          </a:xfrm>
          <a:prstGeom prst="rect">
            <a:avLst/>
          </a:prstGeom>
        </p:spPr>
        <p:txBody>
          <a:bodyPr wrap="square">
            <a:spAutoFit/>
          </a:bodyPr>
          <a:lstStyle/>
          <a:p>
            <a:pPr marL="6350" lvl="0">
              <a:spcBef>
                <a:spcPts val="3600"/>
              </a:spcBef>
            </a:pPr>
            <a:r>
              <a:rPr lang="en-US" sz="2000" b="1" dirty="0">
                <a:solidFill>
                  <a:srgbClr val="FF9900"/>
                </a:solidFill>
                <a:latin typeface="Amazon Ember Regular"/>
              </a:rPr>
              <a:t>2. </a:t>
            </a:r>
            <a:r>
              <a:rPr lang="en-US" sz="2000" dirty="0">
                <a:solidFill>
                  <a:srgbClr val="FFFFFF"/>
                </a:solidFill>
                <a:latin typeface="Amazon Ember Regular"/>
              </a:rPr>
              <a:t>Security and Compliance requirements</a:t>
            </a:r>
          </a:p>
        </p:txBody>
      </p:sp>
      <p:sp>
        <p:nvSpPr>
          <p:cNvPr id="7" name="Rectangle 6">
            <a:extLst>
              <a:ext uri="{FF2B5EF4-FFF2-40B4-BE49-F238E27FC236}">
                <a16:creationId xmlns:a16="http://schemas.microsoft.com/office/drawing/2014/main" id="{69BF16C1-B28C-B543-A0D3-FFBD6CC8C813}"/>
              </a:ext>
            </a:extLst>
          </p:cNvPr>
          <p:cNvSpPr/>
          <p:nvPr/>
        </p:nvSpPr>
        <p:spPr>
          <a:xfrm>
            <a:off x="284127" y="1681479"/>
            <a:ext cx="8222456" cy="400110"/>
          </a:xfrm>
          <a:prstGeom prst="rect">
            <a:avLst/>
          </a:prstGeom>
        </p:spPr>
        <p:txBody>
          <a:bodyPr wrap="square">
            <a:spAutoFit/>
          </a:bodyPr>
          <a:lstStyle/>
          <a:p>
            <a:pPr marL="6350" lvl="0">
              <a:spcBef>
                <a:spcPts val="3600"/>
              </a:spcBef>
            </a:pPr>
            <a:r>
              <a:rPr lang="en-US" sz="2000" b="1" dirty="0">
                <a:solidFill>
                  <a:srgbClr val="FF9900"/>
                </a:solidFill>
                <a:latin typeface="Amazon Ember Regular"/>
              </a:rPr>
              <a:t>3. </a:t>
            </a:r>
            <a:r>
              <a:rPr lang="en-US" sz="2000" dirty="0">
                <a:solidFill>
                  <a:srgbClr val="FFFFFF"/>
                </a:solidFill>
                <a:latin typeface="Amazon Ember Regular"/>
              </a:rPr>
              <a:t>Change Management &amp; Implementation Complexity </a:t>
            </a:r>
          </a:p>
        </p:txBody>
      </p:sp>
      <p:sp>
        <p:nvSpPr>
          <p:cNvPr id="8" name="Rectangle 7">
            <a:extLst>
              <a:ext uri="{FF2B5EF4-FFF2-40B4-BE49-F238E27FC236}">
                <a16:creationId xmlns:a16="http://schemas.microsoft.com/office/drawing/2014/main" id="{E8B57ED3-2D21-FD4C-A236-929661507502}"/>
              </a:ext>
            </a:extLst>
          </p:cNvPr>
          <p:cNvSpPr/>
          <p:nvPr/>
        </p:nvSpPr>
        <p:spPr>
          <a:xfrm>
            <a:off x="284127" y="2051342"/>
            <a:ext cx="8222456" cy="400110"/>
          </a:xfrm>
          <a:prstGeom prst="rect">
            <a:avLst/>
          </a:prstGeom>
        </p:spPr>
        <p:txBody>
          <a:bodyPr wrap="square">
            <a:spAutoFit/>
          </a:bodyPr>
          <a:lstStyle/>
          <a:p>
            <a:pPr marL="6350" lvl="0">
              <a:spcBef>
                <a:spcPts val="3600"/>
              </a:spcBef>
            </a:pPr>
            <a:r>
              <a:rPr lang="en-US" sz="2000" b="1" dirty="0">
                <a:solidFill>
                  <a:srgbClr val="FF9900"/>
                </a:solidFill>
                <a:latin typeface="Amazon Ember Regular"/>
              </a:rPr>
              <a:t>4. </a:t>
            </a:r>
            <a:r>
              <a:rPr lang="en-US" sz="2000" dirty="0">
                <a:solidFill>
                  <a:srgbClr val="FFFFFF"/>
                </a:solidFill>
                <a:latin typeface="Amazon Ember Regular"/>
              </a:rPr>
              <a:t>Gaps in executive understanding of Cloud and value at stake </a:t>
            </a:r>
          </a:p>
        </p:txBody>
      </p:sp>
      <p:sp>
        <p:nvSpPr>
          <p:cNvPr id="9" name="Rectangle 8">
            <a:extLst>
              <a:ext uri="{FF2B5EF4-FFF2-40B4-BE49-F238E27FC236}">
                <a16:creationId xmlns:a16="http://schemas.microsoft.com/office/drawing/2014/main" id="{FD0EEBDC-95EF-BE4E-8CEF-072823371621}"/>
              </a:ext>
            </a:extLst>
          </p:cNvPr>
          <p:cNvSpPr/>
          <p:nvPr/>
        </p:nvSpPr>
        <p:spPr>
          <a:xfrm>
            <a:off x="284127" y="2471995"/>
            <a:ext cx="8222456" cy="400110"/>
          </a:xfrm>
          <a:prstGeom prst="rect">
            <a:avLst/>
          </a:prstGeom>
        </p:spPr>
        <p:txBody>
          <a:bodyPr wrap="square">
            <a:spAutoFit/>
          </a:bodyPr>
          <a:lstStyle/>
          <a:p>
            <a:pPr marL="6350" lvl="0">
              <a:spcBef>
                <a:spcPts val="3600"/>
              </a:spcBef>
            </a:pPr>
            <a:r>
              <a:rPr lang="en-US" sz="2000" b="1" dirty="0">
                <a:solidFill>
                  <a:srgbClr val="FF9900"/>
                </a:solidFill>
                <a:latin typeface="Amazon Ember Regular"/>
              </a:rPr>
              <a:t>5. </a:t>
            </a:r>
            <a:r>
              <a:rPr lang="en-US" sz="2000" dirty="0">
                <a:solidFill>
                  <a:srgbClr val="FFFFFF"/>
                </a:solidFill>
                <a:latin typeface="Amazon Ember Regular"/>
              </a:rPr>
              <a:t>Complexity of current environment</a:t>
            </a:r>
          </a:p>
        </p:txBody>
      </p:sp>
      <p:sp>
        <p:nvSpPr>
          <p:cNvPr id="10" name="Text Placeholder 3">
            <a:extLst>
              <a:ext uri="{FF2B5EF4-FFF2-40B4-BE49-F238E27FC236}">
                <a16:creationId xmlns:a16="http://schemas.microsoft.com/office/drawing/2014/main" id="{1406C405-6305-5546-A20B-76F77BAE52B9}"/>
              </a:ext>
            </a:extLst>
          </p:cNvPr>
          <p:cNvSpPr txBox="1">
            <a:spLocks/>
          </p:cNvSpPr>
          <p:nvPr/>
        </p:nvSpPr>
        <p:spPr>
          <a:xfrm>
            <a:off x="0" y="12803"/>
            <a:ext cx="9042400" cy="544348"/>
          </a:xfrm>
          <a:prstGeom prst="rect">
            <a:avLst/>
          </a:prstGeom>
        </p:spPr>
        <p:txBody>
          <a:bodyPr/>
          <a:lst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mazon Ember Regular"/>
              </a:rPr>
              <a:t>Top Challenges Facing CIO/CTO  in Modernization of Infrastructure</a:t>
            </a:r>
          </a:p>
        </p:txBody>
      </p:sp>
      <p:sp>
        <p:nvSpPr>
          <p:cNvPr id="11" name="Rectangle 10">
            <a:extLst>
              <a:ext uri="{FF2B5EF4-FFF2-40B4-BE49-F238E27FC236}">
                <a16:creationId xmlns:a16="http://schemas.microsoft.com/office/drawing/2014/main" id="{12A5A32D-6633-5F46-BF36-6AB0B610B63C}"/>
              </a:ext>
            </a:extLst>
          </p:cNvPr>
          <p:cNvSpPr/>
          <p:nvPr/>
        </p:nvSpPr>
        <p:spPr>
          <a:xfrm>
            <a:off x="284125" y="2878397"/>
            <a:ext cx="8222456" cy="400110"/>
          </a:xfrm>
          <a:prstGeom prst="rect">
            <a:avLst/>
          </a:prstGeom>
        </p:spPr>
        <p:txBody>
          <a:bodyPr wrap="square">
            <a:spAutoFit/>
          </a:bodyPr>
          <a:lstStyle/>
          <a:p>
            <a:pPr marL="6350" lvl="0">
              <a:spcBef>
                <a:spcPts val="3600"/>
              </a:spcBef>
            </a:pPr>
            <a:r>
              <a:rPr lang="en-US" sz="2000" b="1" dirty="0">
                <a:solidFill>
                  <a:srgbClr val="FF9900"/>
                </a:solidFill>
                <a:latin typeface="Amazon Ember Regular"/>
              </a:rPr>
              <a:t>6. </a:t>
            </a:r>
            <a:r>
              <a:rPr lang="en-US" sz="2000" dirty="0">
                <a:solidFill>
                  <a:srgbClr val="FFFFFF"/>
                </a:solidFill>
                <a:latin typeface="Amazon Ember Regular"/>
              </a:rPr>
              <a:t>High or unforeseen costs </a:t>
            </a:r>
          </a:p>
        </p:txBody>
      </p:sp>
      <p:sp>
        <p:nvSpPr>
          <p:cNvPr id="12" name="Rectangle 11">
            <a:extLst>
              <a:ext uri="{FF2B5EF4-FFF2-40B4-BE49-F238E27FC236}">
                <a16:creationId xmlns:a16="http://schemas.microsoft.com/office/drawing/2014/main" id="{C2CD768F-AF36-7E41-9ABD-E96159399C6D}"/>
              </a:ext>
            </a:extLst>
          </p:cNvPr>
          <p:cNvSpPr/>
          <p:nvPr/>
        </p:nvSpPr>
        <p:spPr>
          <a:xfrm>
            <a:off x="267191" y="3335598"/>
            <a:ext cx="8222456" cy="400110"/>
          </a:xfrm>
          <a:prstGeom prst="rect">
            <a:avLst/>
          </a:prstGeom>
        </p:spPr>
        <p:txBody>
          <a:bodyPr wrap="square">
            <a:spAutoFit/>
          </a:bodyPr>
          <a:lstStyle/>
          <a:p>
            <a:pPr marL="6350" lvl="0">
              <a:spcBef>
                <a:spcPts val="3600"/>
              </a:spcBef>
            </a:pPr>
            <a:r>
              <a:rPr lang="en-US" sz="2000" b="1" dirty="0">
                <a:solidFill>
                  <a:srgbClr val="FF9900"/>
                </a:solidFill>
                <a:latin typeface="Amazon Ember Regular"/>
              </a:rPr>
              <a:t>7. </a:t>
            </a:r>
            <a:r>
              <a:rPr lang="en-US" sz="2000" dirty="0">
                <a:solidFill>
                  <a:srgbClr val="FFFFFF"/>
                </a:solidFill>
                <a:latin typeface="Amazon Ember Regular"/>
              </a:rPr>
              <a:t>Operating model transformation complications  </a:t>
            </a:r>
          </a:p>
        </p:txBody>
      </p:sp>
      <p:sp>
        <p:nvSpPr>
          <p:cNvPr id="3" name="TextBox 2">
            <a:extLst>
              <a:ext uri="{FF2B5EF4-FFF2-40B4-BE49-F238E27FC236}">
                <a16:creationId xmlns:a16="http://schemas.microsoft.com/office/drawing/2014/main" id="{ABF39233-DEA4-6545-B445-C1B94C68C54E}"/>
              </a:ext>
            </a:extLst>
          </p:cNvPr>
          <p:cNvSpPr txBox="1"/>
          <p:nvPr/>
        </p:nvSpPr>
        <p:spPr>
          <a:xfrm>
            <a:off x="284125" y="4919304"/>
            <a:ext cx="1126068" cy="215444"/>
          </a:xfrm>
          <a:prstGeom prst="rect">
            <a:avLst/>
          </a:prstGeom>
          <a:noFill/>
        </p:spPr>
        <p:txBody>
          <a:bodyPr wrap="square" rtlCol="0">
            <a:spAutoFit/>
          </a:bodyPr>
          <a:lstStyle/>
          <a:p>
            <a:r>
              <a:rPr lang="en-US" sz="800" dirty="0">
                <a:solidFill>
                  <a:schemeClr val="bg1"/>
                </a:solidFill>
              </a:rPr>
              <a:t>Source : McKinsey </a:t>
            </a:r>
          </a:p>
        </p:txBody>
      </p:sp>
      <p:sp>
        <p:nvSpPr>
          <p:cNvPr id="13" name="Rectangle 12">
            <a:extLst>
              <a:ext uri="{FF2B5EF4-FFF2-40B4-BE49-F238E27FC236}">
                <a16:creationId xmlns:a16="http://schemas.microsoft.com/office/drawing/2014/main" id="{B65EBC75-996E-A04A-83EA-4BC145E36FC4}"/>
              </a:ext>
            </a:extLst>
          </p:cNvPr>
          <p:cNvSpPr/>
          <p:nvPr/>
        </p:nvSpPr>
        <p:spPr>
          <a:xfrm>
            <a:off x="258724" y="3716600"/>
            <a:ext cx="8222456" cy="400110"/>
          </a:xfrm>
          <a:prstGeom prst="rect">
            <a:avLst/>
          </a:prstGeom>
        </p:spPr>
        <p:txBody>
          <a:bodyPr wrap="square">
            <a:spAutoFit/>
          </a:bodyPr>
          <a:lstStyle/>
          <a:p>
            <a:pPr marL="6350" lvl="0">
              <a:spcBef>
                <a:spcPts val="3600"/>
              </a:spcBef>
            </a:pPr>
            <a:r>
              <a:rPr lang="en-US" sz="2000" b="1" dirty="0">
                <a:solidFill>
                  <a:srgbClr val="FF9900"/>
                </a:solidFill>
                <a:latin typeface="Amazon Ember Regular"/>
              </a:rPr>
              <a:t>8. </a:t>
            </a:r>
            <a:r>
              <a:rPr lang="en-US" sz="2000" dirty="0">
                <a:solidFill>
                  <a:srgbClr val="FFFFFF"/>
                </a:solidFill>
                <a:latin typeface="Amazon Ember Regular"/>
              </a:rPr>
              <a:t>Technical Debt  </a:t>
            </a:r>
          </a:p>
        </p:txBody>
      </p:sp>
    </p:spTree>
    <p:extLst>
      <p:ext uri="{BB962C8B-B14F-4D97-AF65-F5344CB8AC3E}">
        <p14:creationId xmlns:p14="http://schemas.microsoft.com/office/powerpoint/2010/main" val="22413272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343664" y="128686"/>
            <a:ext cx="8205304" cy="545741"/>
          </a:xfrm>
          <a:prstGeom prst="rect">
            <a:avLst/>
          </a:prstGeom>
        </p:spPr>
        <p:txBody>
          <a:bodyPr/>
          <a:lstStyle>
            <a:lvl1pPr algn="l" defTabSz="457200" rtl="0" eaLnBrk="1" latinLnBrk="0" hangingPunct="1">
              <a:spcBef>
                <a:spcPct val="0"/>
              </a:spcBef>
              <a:buNone/>
              <a:defRPr sz="2800" b="0" i="0" kern="1200">
                <a:solidFill>
                  <a:srgbClr val="0E2735"/>
                </a:solidFill>
                <a:latin typeface="Amazon Ember Regular" charset="0"/>
                <a:ea typeface="+mj-ea"/>
                <a:cs typeface="Amazon Ember Regular" charset="0"/>
              </a:defRPr>
            </a:lvl1pPr>
          </a:lstStyle>
          <a:p>
            <a:r>
              <a:rPr lang="en-US" dirty="0">
                <a:solidFill>
                  <a:schemeClr val="bg1"/>
                </a:solidFill>
              </a:rPr>
              <a:t>Customer Case Studies</a:t>
            </a:r>
          </a:p>
        </p:txBody>
      </p:sp>
      <p:cxnSp>
        <p:nvCxnSpPr>
          <p:cNvPr id="4" name="Straight Connector 3"/>
          <p:cNvCxnSpPr/>
          <p:nvPr/>
        </p:nvCxnSpPr>
        <p:spPr>
          <a:xfrm flipH="1">
            <a:off x="342900" y="2111961"/>
            <a:ext cx="2544097" cy="0"/>
          </a:xfrm>
          <a:prstGeom prst="line">
            <a:avLst/>
          </a:prstGeom>
          <a:ln w="6350">
            <a:solidFill>
              <a:schemeClr val="bg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flipH="1">
            <a:off x="3240959" y="2111961"/>
            <a:ext cx="2544097" cy="0"/>
          </a:xfrm>
          <a:prstGeom prst="line">
            <a:avLst/>
          </a:prstGeom>
          <a:ln w="6350">
            <a:solidFill>
              <a:schemeClr val="bg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H="1">
            <a:off x="6139017" y="2111961"/>
            <a:ext cx="2544097" cy="0"/>
          </a:xfrm>
          <a:prstGeom prst="line">
            <a:avLst/>
          </a:prstGeom>
          <a:ln w="6350">
            <a:solidFill>
              <a:schemeClr val="bg2">
                <a:lumMod val="90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336789" y="1422593"/>
            <a:ext cx="830566" cy="427612"/>
          </a:xfrm>
          <a:prstGeom prst="rect">
            <a:avLst/>
          </a:prstGeom>
        </p:spPr>
      </p:pic>
      <p:sp>
        <p:nvSpPr>
          <p:cNvPr id="8" name="Rectangle 7"/>
          <p:cNvSpPr/>
          <p:nvPr/>
        </p:nvSpPr>
        <p:spPr>
          <a:xfrm>
            <a:off x="383416" y="2221128"/>
            <a:ext cx="2457450" cy="2031325"/>
          </a:xfrm>
          <a:prstGeom prst="rect">
            <a:avLst/>
          </a:prstGeom>
        </p:spPr>
        <p:txBody>
          <a:bodyPr wrap="square">
            <a:spAutoFit/>
          </a:bodyPr>
          <a:lstStyle/>
          <a:p>
            <a:pPr defTabSz="666750">
              <a:lnSpc>
                <a:spcPct val="90000"/>
              </a:lnSpc>
              <a:spcBef>
                <a:spcPct val="0"/>
              </a:spcBef>
              <a:buClr>
                <a:schemeClr val="accent1"/>
              </a:buClr>
              <a:defRPr/>
            </a:pPr>
            <a:r>
              <a:rPr lang="en-US" sz="1400" dirty="0">
                <a:solidFill>
                  <a:schemeClr val="bg1"/>
                </a:solidFill>
                <a:latin typeface="Amazon Ember Regular"/>
              </a:rPr>
              <a:t>“We had great success with the initial cost savings. We didn’t have to put </a:t>
            </a:r>
            <a:br>
              <a:rPr lang="en-US" sz="1400" dirty="0">
                <a:solidFill>
                  <a:schemeClr val="bg1"/>
                </a:solidFill>
                <a:latin typeface="Amazon Ember Regular"/>
              </a:rPr>
            </a:br>
            <a:r>
              <a:rPr lang="en-US" sz="1400" dirty="0">
                <a:solidFill>
                  <a:schemeClr val="bg1"/>
                </a:solidFill>
                <a:latin typeface="Amazon Ember Regular"/>
              </a:rPr>
              <a:t>any capital in. It saved us at least $350,000… I’m a great champion </a:t>
            </a:r>
            <a:br>
              <a:rPr lang="en-US" sz="1400" dirty="0">
                <a:solidFill>
                  <a:schemeClr val="bg1"/>
                </a:solidFill>
                <a:latin typeface="Amazon Ember Regular"/>
              </a:rPr>
            </a:br>
            <a:r>
              <a:rPr lang="en-US" sz="1400" dirty="0">
                <a:solidFill>
                  <a:schemeClr val="bg1"/>
                </a:solidFill>
                <a:latin typeface="Amazon Ember Regular"/>
              </a:rPr>
              <a:t>of the cloud.”</a:t>
            </a:r>
          </a:p>
          <a:p>
            <a:pPr defTabSz="666750">
              <a:lnSpc>
                <a:spcPct val="90000"/>
              </a:lnSpc>
              <a:spcBef>
                <a:spcPct val="0"/>
              </a:spcBef>
              <a:buClr>
                <a:schemeClr val="accent1"/>
              </a:buClr>
              <a:defRPr/>
            </a:pPr>
            <a:endParaRPr lang="en-US" sz="1400" dirty="0">
              <a:solidFill>
                <a:schemeClr val="bg1"/>
              </a:solidFill>
              <a:latin typeface="Amazon Ember Regular"/>
            </a:endParaRPr>
          </a:p>
          <a:p>
            <a:pPr defTabSz="666750">
              <a:lnSpc>
                <a:spcPct val="90000"/>
              </a:lnSpc>
              <a:spcBef>
                <a:spcPct val="0"/>
              </a:spcBef>
              <a:buClr>
                <a:schemeClr val="accent1"/>
              </a:buClr>
              <a:defRPr/>
            </a:pPr>
            <a:r>
              <a:rPr lang="en-US" sz="1400" dirty="0">
                <a:solidFill>
                  <a:schemeClr val="accent1"/>
                </a:solidFill>
                <a:latin typeface="Amazon Ember Regular"/>
              </a:rPr>
              <a:t>– Joanna, Dyer, </a:t>
            </a:r>
            <a:br>
              <a:rPr lang="en-US" sz="1400" dirty="0">
                <a:solidFill>
                  <a:schemeClr val="accent1"/>
                </a:solidFill>
                <a:latin typeface="Amazon Ember Regular"/>
              </a:rPr>
            </a:br>
            <a:r>
              <a:rPr lang="en-US" sz="1400" dirty="0">
                <a:solidFill>
                  <a:schemeClr val="accent1"/>
                </a:solidFill>
                <a:latin typeface="Amazon Ember Regular"/>
              </a:rPr>
              <a:t>Director of IT Solutions</a:t>
            </a:r>
          </a:p>
        </p:txBody>
      </p:sp>
      <p:sp>
        <p:nvSpPr>
          <p:cNvPr id="9" name="Rectangle 8"/>
          <p:cNvSpPr/>
          <p:nvPr/>
        </p:nvSpPr>
        <p:spPr>
          <a:xfrm>
            <a:off x="3272574" y="2220242"/>
            <a:ext cx="2475249" cy="1643527"/>
          </a:xfrm>
          <a:prstGeom prst="rect">
            <a:avLst/>
          </a:prstGeom>
        </p:spPr>
        <p:txBody>
          <a:bodyPr wrap="square">
            <a:spAutoFit/>
          </a:bodyPr>
          <a:lstStyle/>
          <a:p>
            <a:pPr defTabSz="666750">
              <a:lnSpc>
                <a:spcPct val="90000"/>
              </a:lnSpc>
              <a:spcBef>
                <a:spcPct val="0"/>
              </a:spcBef>
              <a:buClr>
                <a:schemeClr val="accent1"/>
              </a:buClr>
              <a:defRPr/>
            </a:pPr>
            <a:r>
              <a:rPr lang="en-US" sz="1400" dirty="0">
                <a:solidFill>
                  <a:schemeClr val="bg1"/>
                </a:solidFill>
                <a:latin typeface="Amazon Ember Regular"/>
              </a:rPr>
              <a:t>“We moved a number of high volume critical workloads that are Windows-based from our </a:t>
            </a:r>
            <a:r>
              <a:rPr lang="en-US" sz="1400" dirty="0" err="1">
                <a:solidFill>
                  <a:schemeClr val="bg1"/>
                </a:solidFill>
                <a:latin typeface="Amazon Ember Regular"/>
              </a:rPr>
              <a:t>colo</a:t>
            </a:r>
            <a:r>
              <a:rPr lang="en-US" sz="1400" dirty="0">
                <a:solidFill>
                  <a:schemeClr val="bg1"/>
                </a:solidFill>
                <a:latin typeface="Amazon Ember Regular"/>
              </a:rPr>
              <a:t> data center that was starting to fail in to AWS.” </a:t>
            </a:r>
          </a:p>
          <a:p>
            <a:pPr defTabSz="666750">
              <a:lnSpc>
                <a:spcPct val="90000"/>
              </a:lnSpc>
              <a:spcBef>
                <a:spcPct val="0"/>
              </a:spcBef>
              <a:buClr>
                <a:schemeClr val="accent1"/>
              </a:buClr>
              <a:defRPr/>
            </a:pPr>
            <a:endParaRPr lang="en-US" sz="1400" dirty="0">
              <a:solidFill>
                <a:schemeClr val="bg1"/>
              </a:solidFill>
              <a:latin typeface="Amazon Ember Regular"/>
            </a:endParaRPr>
          </a:p>
          <a:p>
            <a:pPr defTabSz="666750">
              <a:lnSpc>
                <a:spcPct val="90000"/>
              </a:lnSpc>
              <a:spcBef>
                <a:spcPct val="0"/>
              </a:spcBef>
              <a:buClr>
                <a:schemeClr val="accent1"/>
              </a:buClr>
              <a:defRPr/>
            </a:pPr>
            <a:r>
              <a:rPr lang="en-US" sz="1400" dirty="0">
                <a:solidFill>
                  <a:schemeClr val="accent1"/>
                </a:solidFill>
                <a:latin typeface="Amazon Ember Regular"/>
              </a:rPr>
              <a:t>- Kyle Pause, </a:t>
            </a:r>
          </a:p>
          <a:p>
            <a:pPr defTabSz="666750">
              <a:lnSpc>
                <a:spcPct val="90000"/>
              </a:lnSpc>
              <a:spcBef>
                <a:spcPct val="0"/>
              </a:spcBef>
              <a:buClr>
                <a:schemeClr val="accent1"/>
              </a:buClr>
              <a:defRPr/>
            </a:pPr>
            <a:r>
              <a:rPr lang="en-US" sz="1400" dirty="0">
                <a:solidFill>
                  <a:schemeClr val="accent1"/>
                </a:solidFill>
                <a:latin typeface="Amazon Ember Regular"/>
              </a:rPr>
              <a:t>Director of SaaS Solutions</a:t>
            </a:r>
          </a:p>
        </p:txBody>
      </p:sp>
      <p:sp>
        <p:nvSpPr>
          <p:cNvPr id="10" name="TextBox 9"/>
          <p:cNvSpPr txBox="1"/>
          <p:nvPr/>
        </p:nvSpPr>
        <p:spPr>
          <a:xfrm>
            <a:off x="6149082" y="2228480"/>
            <a:ext cx="2518349" cy="1643527"/>
          </a:xfrm>
          <a:prstGeom prst="rect">
            <a:avLst/>
          </a:prstGeom>
          <a:noFill/>
        </p:spPr>
        <p:txBody>
          <a:bodyPr wrap="square" rtlCol="0">
            <a:spAutoFit/>
          </a:bodyPr>
          <a:lstStyle/>
          <a:p>
            <a:pPr defTabSz="666750">
              <a:lnSpc>
                <a:spcPct val="90000"/>
              </a:lnSpc>
              <a:spcBef>
                <a:spcPct val="0"/>
              </a:spcBef>
              <a:buClr>
                <a:schemeClr val="accent1"/>
              </a:buClr>
              <a:defRPr/>
            </a:pPr>
            <a:r>
              <a:rPr lang="en-US" sz="1400" dirty="0">
                <a:solidFill>
                  <a:schemeClr val="bg1"/>
                </a:solidFill>
                <a:latin typeface="Amazon Ember Regular"/>
              </a:rPr>
              <a:t>"The new AWS platform provides improved levels of security, availability and performance that will support massive future growth.”</a:t>
            </a:r>
          </a:p>
          <a:p>
            <a:pPr defTabSz="666750">
              <a:lnSpc>
                <a:spcPct val="90000"/>
              </a:lnSpc>
              <a:spcBef>
                <a:spcPct val="0"/>
              </a:spcBef>
              <a:buClr>
                <a:schemeClr val="accent1"/>
              </a:buClr>
              <a:defRPr/>
            </a:pPr>
            <a:endParaRPr lang="en-US" sz="1400" dirty="0">
              <a:solidFill>
                <a:schemeClr val="bg1"/>
              </a:solidFill>
              <a:latin typeface="Amazon Ember Regular"/>
            </a:endParaRPr>
          </a:p>
          <a:p>
            <a:pPr defTabSz="666750">
              <a:lnSpc>
                <a:spcPct val="90000"/>
              </a:lnSpc>
              <a:spcBef>
                <a:spcPct val="0"/>
              </a:spcBef>
              <a:buClr>
                <a:schemeClr val="accent1"/>
              </a:buClr>
              <a:defRPr/>
            </a:pPr>
            <a:r>
              <a:rPr lang="en-US" sz="1400" dirty="0">
                <a:solidFill>
                  <a:schemeClr val="accent1"/>
                </a:solidFill>
                <a:latin typeface="Amazon Ember Regular"/>
              </a:rPr>
              <a:t>- Duncan Ritchie</a:t>
            </a:r>
          </a:p>
          <a:p>
            <a:pPr defTabSz="666750">
              <a:lnSpc>
                <a:spcPct val="90000"/>
              </a:lnSpc>
              <a:spcBef>
                <a:spcPct val="0"/>
              </a:spcBef>
              <a:buClr>
                <a:schemeClr val="accent1"/>
              </a:buClr>
              <a:defRPr/>
            </a:pPr>
            <a:r>
              <a:rPr lang="en-US" sz="1400" dirty="0">
                <a:solidFill>
                  <a:schemeClr val="accent1"/>
                </a:solidFill>
                <a:latin typeface="Amazon Ember Regular"/>
              </a:rPr>
              <a:t>Chief Platform Officer</a:t>
            </a:r>
          </a:p>
        </p:txBody>
      </p:sp>
      <p:pic>
        <p:nvPicPr>
          <p:cNvPr id="21" name="Picture 4" descr="Image result for pitney bowes"/>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3236622" y="1263701"/>
            <a:ext cx="1900646" cy="70236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05705BD-3CEA-9C4D-B2BE-F89AFF1C9172}"/>
              </a:ext>
            </a:extLst>
          </p:cNvPr>
          <p:cNvSpPr/>
          <p:nvPr/>
        </p:nvSpPr>
        <p:spPr>
          <a:xfrm>
            <a:off x="369666" y="503212"/>
            <a:ext cx="2514663" cy="307777"/>
          </a:xfrm>
          <a:prstGeom prst="rect">
            <a:avLst/>
          </a:prstGeom>
        </p:spPr>
        <p:txBody>
          <a:bodyPr wrap="none">
            <a:spAutoFit/>
          </a:bodyPr>
          <a:lstStyle/>
          <a:p>
            <a:pPr>
              <a:spcBef>
                <a:spcPct val="20000"/>
              </a:spcBef>
            </a:pPr>
            <a:r>
              <a:rPr lang="en-US" sz="1400" b="1" dirty="0">
                <a:solidFill>
                  <a:schemeClr val="accent1"/>
                </a:solidFill>
                <a:latin typeface="Amazon Ember Regular"/>
              </a:rPr>
              <a:t>Corporate Applications on AWS</a:t>
            </a:r>
          </a:p>
        </p:txBody>
      </p:sp>
      <p:pic>
        <p:nvPicPr>
          <p:cNvPr id="12" name="Picture 11">
            <a:extLst>
              <a:ext uri="{FF2B5EF4-FFF2-40B4-BE49-F238E27FC236}">
                <a16:creationId xmlns:a16="http://schemas.microsoft.com/office/drawing/2014/main" id="{EAA9134A-23B1-6C48-916C-B465CBF3988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6149082" y="1254182"/>
            <a:ext cx="781881" cy="781881"/>
          </a:xfrm>
          <a:prstGeom prst="rect">
            <a:avLst/>
          </a:prstGeom>
        </p:spPr>
      </p:pic>
    </p:spTree>
    <p:extLst>
      <p:ext uri="{BB962C8B-B14F-4D97-AF65-F5344CB8AC3E}">
        <p14:creationId xmlns:p14="http://schemas.microsoft.com/office/powerpoint/2010/main" val="37128267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543B5F-7470-094A-94CD-A37826AC8F4B}"/>
              </a:ext>
            </a:extLst>
          </p:cNvPr>
          <p:cNvSpPr txBox="1"/>
          <p:nvPr/>
        </p:nvSpPr>
        <p:spPr>
          <a:xfrm>
            <a:off x="346826" y="835661"/>
            <a:ext cx="5836366" cy="1208023"/>
          </a:xfrm>
          <a:prstGeom prst="rect">
            <a:avLst/>
          </a:prstGeom>
          <a:noFill/>
        </p:spPr>
        <p:txBody>
          <a:bodyPr wrap="square" lIns="0" tIns="0" rIns="0" bIns="0" rtlCol="0">
            <a:spAutoFit/>
          </a:bodyPr>
          <a:lstStyle/>
          <a:p>
            <a:pPr marL="395883" indent="-395883" defTabSz="685758">
              <a:lnSpc>
                <a:spcPct val="90000"/>
              </a:lnSpc>
              <a:spcBef>
                <a:spcPts val="840"/>
              </a:spcBef>
              <a:buFont typeface="+mj-lt"/>
              <a:buAutoNum type="arabicPeriod"/>
            </a:pPr>
            <a:r>
              <a:rPr lang="en-US" sz="1625" dirty="0">
                <a:gradFill>
                  <a:gsLst>
                    <a:gs pos="2917">
                      <a:srgbClr val="FFFFFF"/>
                    </a:gs>
                    <a:gs pos="30000">
                      <a:srgbClr val="FFFFFF"/>
                    </a:gs>
                  </a:gsLst>
                  <a:lin ang="5400000" scaled="0"/>
                </a:gradFill>
                <a:latin typeface="Amazon Ember"/>
              </a:rPr>
              <a:t>SQL Server Performance &amp; 2008 Upgrade</a:t>
            </a:r>
          </a:p>
          <a:p>
            <a:pPr marL="395883" indent="-395883" defTabSz="685758">
              <a:lnSpc>
                <a:spcPct val="90000"/>
              </a:lnSpc>
              <a:spcBef>
                <a:spcPts val="840"/>
              </a:spcBef>
              <a:buFont typeface="+mj-lt"/>
              <a:buAutoNum type="arabicPeriod"/>
            </a:pPr>
            <a:r>
              <a:rPr lang="en-US" sz="1625" dirty="0">
                <a:gradFill>
                  <a:gsLst>
                    <a:gs pos="2917">
                      <a:srgbClr val="FFFFFF"/>
                    </a:gs>
                    <a:gs pos="30000">
                      <a:srgbClr val="FFFFFF"/>
                    </a:gs>
                  </a:gsLst>
                  <a:lin ang="5400000" scaled="0"/>
                </a:gradFill>
                <a:latin typeface="Amazon Ember"/>
              </a:rPr>
              <a:t>.NET Developer (Lambda for PowerShell, CDK, EC2 AMIs)</a:t>
            </a:r>
          </a:p>
          <a:p>
            <a:pPr marL="395883" indent="-395883" defTabSz="685758">
              <a:lnSpc>
                <a:spcPct val="90000"/>
              </a:lnSpc>
              <a:spcBef>
                <a:spcPts val="840"/>
              </a:spcBef>
              <a:buFont typeface="+mj-lt"/>
              <a:buAutoNum type="arabicPeriod"/>
            </a:pPr>
            <a:r>
              <a:rPr lang="en-US" sz="1625" dirty="0">
                <a:gradFill>
                  <a:gsLst>
                    <a:gs pos="2917">
                      <a:srgbClr val="FFFFFF"/>
                    </a:gs>
                    <a:gs pos="30000">
                      <a:srgbClr val="FFFFFF"/>
                    </a:gs>
                  </a:gsLst>
                  <a:lin ang="5400000" scaled="0"/>
                </a:gradFill>
                <a:latin typeface="Amazon Ember"/>
              </a:rPr>
              <a:t>AWS License Manager</a:t>
            </a:r>
          </a:p>
          <a:p>
            <a:pPr marL="395883" indent="-395883" defTabSz="685758">
              <a:lnSpc>
                <a:spcPct val="90000"/>
              </a:lnSpc>
              <a:spcBef>
                <a:spcPts val="840"/>
              </a:spcBef>
              <a:buFont typeface="+mj-lt"/>
              <a:buAutoNum type="arabicPeriod"/>
            </a:pPr>
            <a:r>
              <a:rPr lang="en-US" sz="1625" dirty="0">
                <a:gradFill>
                  <a:gsLst>
                    <a:gs pos="2917">
                      <a:srgbClr val="FFFFFF"/>
                    </a:gs>
                    <a:gs pos="30000">
                      <a:srgbClr val="FFFFFF"/>
                    </a:gs>
                  </a:gsLst>
                  <a:lin ang="5400000" scaled="0"/>
                </a:gradFill>
                <a:latin typeface="Amazon Ember"/>
              </a:rPr>
              <a:t>CloudWatch Application Insights for .NET &amp; SQL Server</a:t>
            </a:r>
          </a:p>
        </p:txBody>
      </p:sp>
      <p:sp>
        <p:nvSpPr>
          <p:cNvPr id="4" name="Right Brace 3">
            <a:extLst>
              <a:ext uri="{FF2B5EF4-FFF2-40B4-BE49-F238E27FC236}">
                <a16:creationId xmlns:a16="http://schemas.microsoft.com/office/drawing/2014/main" id="{A75BA15A-D4CA-FD46-ACA4-CB74F2950527}"/>
              </a:ext>
            </a:extLst>
          </p:cNvPr>
          <p:cNvSpPr/>
          <p:nvPr/>
        </p:nvSpPr>
        <p:spPr>
          <a:xfrm>
            <a:off x="6099094" y="835661"/>
            <a:ext cx="135683" cy="1250768"/>
          </a:xfrm>
          <a:prstGeom prst="rightBrace">
            <a:avLst/>
          </a:prstGeom>
          <a:ln w="1905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758"/>
            <a:endParaRPr lang="en-US" sz="1324">
              <a:solidFill>
                <a:srgbClr val="FFFFFF"/>
              </a:solidFill>
              <a:latin typeface="Amazon Ember"/>
            </a:endParaRPr>
          </a:p>
        </p:txBody>
      </p:sp>
      <p:sp>
        <p:nvSpPr>
          <p:cNvPr id="5" name="TextBox 4">
            <a:extLst>
              <a:ext uri="{FF2B5EF4-FFF2-40B4-BE49-F238E27FC236}">
                <a16:creationId xmlns:a16="http://schemas.microsoft.com/office/drawing/2014/main" id="{0B9092A0-DFBC-C048-84D2-AD2E72828B78}"/>
              </a:ext>
            </a:extLst>
          </p:cNvPr>
          <p:cNvSpPr txBox="1"/>
          <p:nvPr/>
        </p:nvSpPr>
        <p:spPr>
          <a:xfrm>
            <a:off x="7351339" y="1235623"/>
            <a:ext cx="1386598" cy="427040"/>
          </a:xfrm>
          <a:prstGeom prst="rect">
            <a:avLst/>
          </a:prstGeom>
          <a:noFill/>
        </p:spPr>
        <p:txBody>
          <a:bodyPr wrap="none" lIns="114300" tIns="91440" rIns="114300" bIns="91440" rtlCol="0">
            <a:spAutoFit/>
          </a:bodyPr>
          <a:lstStyle/>
          <a:p>
            <a:pPr defTabSz="685758">
              <a:lnSpc>
                <a:spcPct val="90000"/>
              </a:lnSpc>
              <a:spcAft>
                <a:spcPts val="1125"/>
              </a:spcAft>
            </a:pPr>
            <a:r>
              <a:rPr lang="en-US" sz="1750" dirty="0">
                <a:gradFill>
                  <a:gsLst>
                    <a:gs pos="2917">
                      <a:srgbClr val="FFFFFF"/>
                    </a:gs>
                    <a:gs pos="30000">
                      <a:srgbClr val="FFFFFF"/>
                    </a:gs>
                  </a:gsLst>
                  <a:lin ang="5400000" scaled="0"/>
                </a:gradFill>
                <a:latin typeface="Amazon Ember Light"/>
              </a:rPr>
              <a:t>Experiences</a:t>
            </a:r>
          </a:p>
        </p:txBody>
      </p:sp>
      <p:sp>
        <p:nvSpPr>
          <p:cNvPr id="6" name="Right Brace 5">
            <a:extLst>
              <a:ext uri="{FF2B5EF4-FFF2-40B4-BE49-F238E27FC236}">
                <a16:creationId xmlns:a16="http://schemas.microsoft.com/office/drawing/2014/main" id="{20BE6CD9-68A0-7941-B1AE-FD5DBCA46241}"/>
              </a:ext>
            </a:extLst>
          </p:cNvPr>
          <p:cNvSpPr/>
          <p:nvPr/>
        </p:nvSpPr>
        <p:spPr>
          <a:xfrm>
            <a:off x="6100229" y="3923129"/>
            <a:ext cx="135683" cy="494287"/>
          </a:xfrm>
          <a:prstGeom prst="rightBrac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758"/>
            <a:endParaRPr lang="en-US" sz="1324">
              <a:solidFill>
                <a:srgbClr val="FFFFFF"/>
              </a:solidFill>
              <a:latin typeface="Amazon Ember"/>
            </a:endParaRPr>
          </a:p>
        </p:txBody>
      </p:sp>
      <p:sp>
        <p:nvSpPr>
          <p:cNvPr id="7" name="TextBox 6">
            <a:extLst>
              <a:ext uri="{FF2B5EF4-FFF2-40B4-BE49-F238E27FC236}">
                <a16:creationId xmlns:a16="http://schemas.microsoft.com/office/drawing/2014/main" id="{E1F817D8-FB1B-0B4E-925D-ADF5951D1175}"/>
              </a:ext>
            </a:extLst>
          </p:cNvPr>
          <p:cNvSpPr txBox="1"/>
          <p:nvPr/>
        </p:nvSpPr>
        <p:spPr>
          <a:xfrm>
            <a:off x="7344535" y="3986723"/>
            <a:ext cx="1317668" cy="427040"/>
          </a:xfrm>
          <a:prstGeom prst="rect">
            <a:avLst/>
          </a:prstGeom>
          <a:noFill/>
        </p:spPr>
        <p:txBody>
          <a:bodyPr wrap="none" lIns="114300" tIns="91440" rIns="114300" bIns="91440" rtlCol="0">
            <a:spAutoFit/>
          </a:bodyPr>
          <a:lstStyle/>
          <a:p>
            <a:pPr defTabSz="685758">
              <a:lnSpc>
                <a:spcPct val="90000"/>
              </a:lnSpc>
              <a:spcAft>
                <a:spcPts val="1125"/>
              </a:spcAft>
            </a:pPr>
            <a:r>
              <a:rPr lang="en-US" sz="1750" dirty="0">
                <a:gradFill>
                  <a:gsLst>
                    <a:gs pos="2917">
                      <a:srgbClr val="FFFFFF"/>
                    </a:gs>
                    <a:gs pos="30000">
                      <a:srgbClr val="FFFFFF"/>
                    </a:gs>
                  </a:gsLst>
                  <a:lin ang="5400000" scaled="0"/>
                </a:gradFill>
                <a:latin typeface="Amazon Ember Light"/>
              </a:rPr>
              <a:t>Integration</a:t>
            </a:r>
          </a:p>
        </p:txBody>
      </p:sp>
      <p:sp>
        <p:nvSpPr>
          <p:cNvPr id="8" name="TextBox 7">
            <a:extLst>
              <a:ext uri="{FF2B5EF4-FFF2-40B4-BE49-F238E27FC236}">
                <a16:creationId xmlns:a16="http://schemas.microsoft.com/office/drawing/2014/main" id="{1A4C9D71-31BE-2C41-B27A-D26BDAE91209}"/>
              </a:ext>
            </a:extLst>
          </p:cNvPr>
          <p:cNvSpPr txBox="1"/>
          <p:nvPr/>
        </p:nvSpPr>
        <p:spPr>
          <a:xfrm>
            <a:off x="7351339" y="2749068"/>
            <a:ext cx="1938833" cy="669414"/>
          </a:xfrm>
          <a:prstGeom prst="rect">
            <a:avLst/>
          </a:prstGeom>
          <a:noFill/>
        </p:spPr>
        <p:txBody>
          <a:bodyPr wrap="square" lIns="114300" tIns="91440" rIns="114300" bIns="91440" rtlCol="0">
            <a:spAutoFit/>
          </a:bodyPr>
          <a:lstStyle/>
          <a:p>
            <a:pPr defTabSz="685758">
              <a:lnSpc>
                <a:spcPct val="90000"/>
              </a:lnSpc>
              <a:spcAft>
                <a:spcPts val="1125"/>
              </a:spcAft>
            </a:pPr>
            <a:r>
              <a:rPr lang="en-US" sz="1750" dirty="0">
                <a:gradFill>
                  <a:gsLst>
                    <a:gs pos="2917">
                      <a:srgbClr val="FFFFFF"/>
                    </a:gs>
                    <a:gs pos="30000">
                      <a:srgbClr val="FFFFFF"/>
                    </a:gs>
                  </a:gsLst>
                  <a:lin ang="5400000" scaled="0"/>
                </a:gradFill>
                <a:latin typeface="Amazon Ember Light"/>
              </a:rPr>
              <a:t>Migration and Modernization</a:t>
            </a:r>
          </a:p>
        </p:txBody>
      </p:sp>
      <p:sp>
        <p:nvSpPr>
          <p:cNvPr id="9" name="Right Brace 8">
            <a:extLst>
              <a:ext uri="{FF2B5EF4-FFF2-40B4-BE49-F238E27FC236}">
                <a16:creationId xmlns:a16="http://schemas.microsoft.com/office/drawing/2014/main" id="{6E2C4647-4B16-7D47-8C57-FD3E44F2DB2B}"/>
              </a:ext>
            </a:extLst>
          </p:cNvPr>
          <p:cNvSpPr/>
          <p:nvPr/>
        </p:nvSpPr>
        <p:spPr>
          <a:xfrm>
            <a:off x="6100229" y="2149157"/>
            <a:ext cx="152217" cy="1673308"/>
          </a:xfrm>
          <a:prstGeom prst="rightBrace">
            <a:avLst/>
          </a:prstGeom>
          <a:ln w="190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758"/>
            <a:endParaRPr lang="en-US" sz="1324">
              <a:solidFill>
                <a:srgbClr val="FFFFFF"/>
              </a:solidFill>
              <a:latin typeface="Amazon Ember"/>
            </a:endParaRPr>
          </a:p>
        </p:txBody>
      </p:sp>
      <p:sp>
        <p:nvSpPr>
          <p:cNvPr id="53" name="Title 1">
            <a:extLst>
              <a:ext uri="{FF2B5EF4-FFF2-40B4-BE49-F238E27FC236}">
                <a16:creationId xmlns:a16="http://schemas.microsoft.com/office/drawing/2014/main" id="{307AD089-195B-A043-83D7-EC9262AA037E}"/>
              </a:ext>
            </a:extLst>
          </p:cNvPr>
          <p:cNvSpPr txBox="1">
            <a:spLocks/>
          </p:cNvSpPr>
          <p:nvPr/>
        </p:nvSpPr>
        <p:spPr>
          <a:xfrm>
            <a:off x="201930" y="225889"/>
            <a:ext cx="8741880" cy="674749"/>
          </a:xfrm>
          <a:prstGeom prst="rect">
            <a:avLst/>
          </a:prstGeom>
        </p:spPr>
        <p:txBody>
          <a:bodyPr vert="horz" wrap="square" lIns="114300" tIns="91440" rIns="114300" bIns="91440" rtlCol="0" anchor="t">
            <a:noAutofit/>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defTabSz="685799"/>
            <a:endParaRPr lang="en-US" sz="3000" spc="-75" dirty="0">
              <a:solidFill>
                <a:srgbClr val="FFFFFF"/>
              </a:solidFill>
            </a:endParaRPr>
          </a:p>
        </p:txBody>
      </p:sp>
      <p:sp>
        <p:nvSpPr>
          <p:cNvPr id="54" name="Freeform: Shape 20">
            <a:extLst>
              <a:ext uri="{FF2B5EF4-FFF2-40B4-BE49-F238E27FC236}">
                <a16:creationId xmlns:a16="http://schemas.microsoft.com/office/drawing/2014/main" id="{69AED0FC-A336-4BFB-83B1-159C5D6626A5}"/>
              </a:ext>
            </a:extLst>
          </p:cNvPr>
          <p:cNvSpPr>
            <a:spLocks noChangeAspect="1"/>
          </p:cNvSpPr>
          <p:nvPr/>
        </p:nvSpPr>
        <p:spPr>
          <a:xfrm>
            <a:off x="6373188" y="2749068"/>
            <a:ext cx="861479" cy="545533"/>
          </a:xfrm>
          <a:custGeom>
            <a:avLst/>
            <a:gdLst>
              <a:gd name="connsiteX0" fmla="*/ 1096099 w 2887309"/>
              <a:gd name="connsiteY0" fmla="*/ 0 h 1828390"/>
              <a:gd name="connsiteX1" fmla="*/ 1751675 w 2887309"/>
              <a:gd name="connsiteY1" fmla="*/ 434545 h 1828390"/>
              <a:gd name="connsiteX2" fmla="*/ 1784181 w 2887309"/>
              <a:gd name="connsiteY2" fmla="*/ 539262 h 1828390"/>
              <a:gd name="connsiteX3" fmla="*/ 1802580 w 2887309"/>
              <a:gd name="connsiteY3" fmla="*/ 516961 h 1828390"/>
              <a:gd name="connsiteX4" fmla="*/ 2020687 w 2887309"/>
              <a:gd name="connsiteY4" fmla="*/ 426619 h 1828390"/>
              <a:gd name="connsiteX5" fmla="*/ 2329136 w 2887309"/>
              <a:gd name="connsiteY5" fmla="*/ 735068 h 1828390"/>
              <a:gd name="connsiteX6" fmla="*/ 2323119 w 2887309"/>
              <a:gd name="connsiteY6" fmla="*/ 794762 h 1828390"/>
              <a:gd name="connsiteX7" fmla="*/ 2368768 w 2887309"/>
              <a:gd name="connsiteY7" fmla="*/ 791308 h 1828390"/>
              <a:gd name="connsiteX8" fmla="*/ 2887309 w 2887309"/>
              <a:gd name="connsiteY8" fmla="*/ 1309849 h 1828390"/>
              <a:gd name="connsiteX9" fmla="*/ 2473272 w 2887309"/>
              <a:gd name="connsiteY9" fmla="*/ 1817855 h 1828390"/>
              <a:gd name="connsiteX10" fmla="*/ 2379704 w 2887309"/>
              <a:gd name="connsiteY10" fmla="*/ 1827288 h 1828390"/>
              <a:gd name="connsiteX11" fmla="*/ 2379704 w 2887309"/>
              <a:gd name="connsiteY11" fmla="*/ 1828390 h 1828390"/>
              <a:gd name="connsiteX12" fmla="*/ 2368768 w 2887309"/>
              <a:gd name="connsiteY12" fmla="*/ 1828390 h 1828390"/>
              <a:gd name="connsiteX13" fmla="*/ 517301 w 2887309"/>
              <a:gd name="connsiteY13" fmla="*/ 1828390 h 1828390"/>
              <a:gd name="connsiteX14" fmla="*/ 517299 w 2887309"/>
              <a:gd name="connsiteY14" fmla="*/ 1828390 h 1828390"/>
              <a:gd name="connsiteX15" fmla="*/ 413047 w 2887309"/>
              <a:gd name="connsiteY15" fmla="*/ 1817881 h 1828390"/>
              <a:gd name="connsiteX16" fmla="*/ 0 w 2887309"/>
              <a:gd name="connsiteY16" fmla="*/ 1311089 h 1828390"/>
              <a:gd name="connsiteX17" fmla="*/ 315944 w 2887309"/>
              <a:gd name="connsiteY17" fmla="*/ 834440 h 1828390"/>
              <a:gd name="connsiteX18" fmla="*/ 394546 w 2887309"/>
              <a:gd name="connsiteY18" fmla="*/ 810041 h 1828390"/>
              <a:gd name="connsiteX19" fmla="*/ 384611 w 2887309"/>
              <a:gd name="connsiteY19" fmla="*/ 711488 h 1828390"/>
              <a:gd name="connsiteX20" fmla="*/ 1096099 w 2887309"/>
              <a:gd name="connsiteY20" fmla="*/ 0 h 182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87309" h="1828390">
                <a:moveTo>
                  <a:pt x="1096099" y="0"/>
                </a:moveTo>
                <a:cubicBezTo>
                  <a:pt x="1390807" y="0"/>
                  <a:pt x="1643665" y="179181"/>
                  <a:pt x="1751675" y="434545"/>
                </a:cubicBezTo>
                <a:lnTo>
                  <a:pt x="1784181" y="539262"/>
                </a:lnTo>
                <a:lnTo>
                  <a:pt x="1802580" y="516961"/>
                </a:lnTo>
                <a:cubicBezTo>
                  <a:pt x="1858399" y="461143"/>
                  <a:pt x="1935511" y="426619"/>
                  <a:pt x="2020687" y="426619"/>
                </a:cubicBezTo>
                <a:cubicBezTo>
                  <a:pt x="2191039" y="426619"/>
                  <a:pt x="2329136" y="564716"/>
                  <a:pt x="2329136" y="735068"/>
                </a:cubicBezTo>
                <a:lnTo>
                  <a:pt x="2323119" y="794762"/>
                </a:lnTo>
                <a:lnTo>
                  <a:pt x="2368768" y="791308"/>
                </a:lnTo>
                <a:cubicBezTo>
                  <a:pt x="2655150" y="791308"/>
                  <a:pt x="2887309" y="1023467"/>
                  <a:pt x="2887309" y="1309849"/>
                </a:cubicBezTo>
                <a:cubicBezTo>
                  <a:pt x="2887309" y="1560433"/>
                  <a:pt x="2709562" y="1769503"/>
                  <a:pt x="2473272" y="1817855"/>
                </a:cubicBezTo>
                <a:lnTo>
                  <a:pt x="2379704" y="1827288"/>
                </a:lnTo>
                <a:lnTo>
                  <a:pt x="2379704" y="1828390"/>
                </a:lnTo>
                <a:lnTo>
                  <a:pt x="2368768" y="1828390"/>
                </a:lnTo>
                <a:lnTo>
                  <a:pt x="517301" y="1828390"/>
                </a:lnTo>
                <a:lnTo>
                  <a:pt x="517299" y="1828390"/>
                </a:lnTo>
                <a:lnTo>
                  <a:pt x="413047" y="1817881"/>
                </a:lnTo>
                <a:cubicBezTo>
                  <a:pt x="177322" y="1769644"/>
                  <a:pt x="0" y="1561074"/>
                  <a:pt x="0" y="1311089"/>
                </a:cubicBezTo>
                <a:cubicBezTo>
                  <a:pt x="0" y="1096816"/>
                  <a:pt x="130277" y="912971"/>
                  <a:pt x="315944" y="834440"/>
                </a:cubicBezTo>
                <a:lnTo>
                  <a:pt x="394546" y="810041"/>
                </a:lnTo>
                <a:lnTo>
                  <a:pt x="384611" y="711488"/>
                </a:lnTo>
                <a:cubicBezTo>
                  <a:pt x="384611" y="318544"/>
                  <a:pt x="703155" y="0"/>
                  <a:pt x="1096099" y="0"/>
                </a:cubicBezTo>
                <a:close/>
              </a:path>
            </a:pathLst>
          </a:custGeom>
          <a:no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80991"/>
            <a:endParaRPr lang="en-US" sz="1500" dirty="0">
              <a:solidFill>
                <a:prstClr val="white"/>
              </a:solidFill>
              <a:latin typeface="Arial"/>
            </a:endParaRPr>
          </a:p>
        </p:txBody>
      </p:sp>
      <p:grpSp>
        <p:nvGrpSpPr>
          <p:cNvPr id="55" name="Group 54">
            <a:extLst>
              <a:ext uri="{FF2B5EF4-FFF2-40B4-BE49-F238E27FC236}">
                <a16:creationId xmlns:a16="http://schemas.microsoft.com/office/drawing/2014/main" id="{843DBCF3-6319-402A-9D8F-4627105591E6}"/>
              </a:ext>
            </a:extLst>
          </p:cNvPr>
          <p:cNvGrpSpPr>
            <a:grpSpLocks noChangeAspect="1"/>
          </p:cNvGrpSpPr>
          <p:nvPr/>
        </p:nvGrpSpPr>
        <p:grpSpPr>
          <a:xfrm>
            <a:off x="6496943" y="3857343"/>
            <a:ext cx="688046" cy="685800"/>
            <a:chOff x="6631445" y="1535308"/>
            <a:chExt cx="1381619" cy="1377109"/>
          </a:xfrm>
        </p:grpSpPr>
        <p:sp>
          <p:nvSpPr>
            <p:cNvPr id="56" name="Freeform: Shape 82">
              <a:extLst>
                <a:ext uri="{FF2B5EF4-FFF2-40B4-BE49-F238E27FC236}">
                  <a16:creationId xmlns:a16="http://schemas.microsoft.com/office/drawing/2014/main" id="{823F763A-B002-4FD3-B5D5-E295689D4451}"/>
                </a:ext>
              </a:extLst>
            </p:cNvPr>
            <p:cNvSpPr/>
            <p:nvPr/>
          </p:nvSpPr>
          <p:spPr>
            <a:xfrm>
              <a:off x="6631445" y="2062447"/>
              <a:ext cx="45151" cy="338633"/>
            </a:xfrm>
            <a:custGeom>
              <a:avLst/>
              <a:gdLst>
                <a:gd name="connsiteX0" fmla="*/ 22727 w 45150"/>
                <a:gd name="connsiteY0" fmla="*/ 319596 h 338633"/>
                <a:gd name="connsiteX1" fmla="*/ 22727 w 45150"/>
                <a:gd name="connsiteY1" fmla="*/ 170597 h 338633"/>
                <a:gd name="connsiteX2" fmla="*/ 22727 w 45150"/>
                <a:gd name="connsiteY2" fmla="*/ 22727 h 338633"/>
              </a:gdLst>
              <a:ahLst/>
              <a:cxnLst>
                <a:cxn ang="0">
                  <a:pos x="connsiteX0" y="connsiteY0"/>
                </a:cxn>
                <a:cxn ang="0">
                  <a:pos x="connsiteX1" y="connsiteY1"/>
                </a:cxn>
                <a:cxn ang="0">
                  <a:pos x="connsiteX2" y="connsiteY2"/>
                </a:cxn>
              </a:cxnLst>
              <a:rect l="l" t="t" r="r" b="b"/>
              <a:pathLst>
                <a:path w="45150" h="338633">
                  <a:moveTo>
                    <a:pt x="22727" y="319596"/>
                  </a:moveTo>
                  <a:lnTo>
                    <a:pt x="22727" y="170597"/>
                  </a:lnTo>
                  <a:lnTo>
                    <a:pt x="22727" y="22727"/>
                  </a:lnTo>
                  <a:close/>
                </a:path>
              </a:pathLst>
            </a:custGeom>
            <a:noFill/>
            <a:ln w="19050" cap="flat">
              <a:solidFill>
                <a:schemeClr val="accent1"/>
              </a:solidFill>
              <a:prstDash val="solid"/>
              <a:round/>
            </a:ln>
          </p:spPr>
          <p:txBody>
            <a:bodyPr rtlCol="0" anchor="ctr"/>
            <a:lstStyle/>
            <a:p>
              <a:pPr defTabSz="685758"/>
              <a:endParaRPr lang="en-US" sz="1324">
                <a:solidFill>
                  <a:srgbClr val="FFFFFF"/>
                </a:solidFill>
                <a:latin typeface="Amazon Ember"/>
              </a:endParaRPr>
            </a:p>
          </p:txBody>
        </p:sp>
        <p:sp>
          <p:nvSpPr>
            <p:cNvPr id="57" name="Freeform: Shape 83">
              <a:extLst>
                <a:ext uri="{FF2B5EF4-FFF2-40B4-BE49-F238E27FC236}">
                  <a16:creationId xmlns:a16="http://schemas.microsoft.com/office/drawing/2014/main" id="{58D17092-7DCA-4895-AA2D-2D3DA507A677}"/>
                </a:ext>
              </a:extLst>
            </p:cNvPr>
            <p:cNvSpPr/>
            <p:nvPr/>
          </p:nvSpPr>
          <p:spPr>
            <a:xfrm>
              <a:off x="6965562" y="1785897"/>
              <a:ext cx="203179" cy="462799"/>
            </a:xfrm>
            <a:custGeom>
              <a:avLst/>
              <a:gdLst>
                <a:gd name="connsiteX0" fmla="*/ 22727 w 203179"/>
                <a:gd name="connsiteY0" fmla="*/ 447147 h 462798"/>
                <a:gd name="connsiteX1" fmla="*/ 22727 w 203179"/>
                <a:gd name="connsiteY1" fmla="*/ 273316 h 462798"/>
                <a:gd name="connsiteX2" fmla="*/ 189785 w 203179"/>
                <a:gd name="connsiteY2" fmla="*/ 189786 h 462798"/>
                <a:gd name="connsiteX3" fmla="*/ 189785 w 203179"/>
                <a:gd name="connsiteY3" fmla="*/ 22727 h 462798"/>
              </a:gdLst>
              <a:ahLst/>
              <a:cxnLst>
                <a:cxn ang="0">
                  <a:pos x="connsiteX0" y="connsiteY0"/>
                </a:cxn>
                <a:cxn ang="0">
                  <a:pos x="connsiteX1" y="connsiteY1"/>
                </a:cxn>
                <a:cxn ang="0">
                  <a:pos x="connsiteX2" y="connsiteY2"/>
                </a:cxn>
                <a:cxn ang="0">
                  <a:pos x="connsiteX3" y="connsiteY3"/>
                </a:cxn>
              </a:cxnLst>
              <a:rect l="l" t="t" r="r" b="b"/>
              <a:pathLst>
                <a:path w="203179" h="462798">
                  <a:moveTo>
                    <a:pt x="22727" y="447147"/>
                  </a:moveTo>
                  <a:lnTo>
                    <a:pt x="22727" y="273316"/>
                  </a:lnTo>
                  <a:lnTo>
                    <a:pt x="189785" y="189786"/>
                  </a:lnTo>
                  <a:lnTo>
                    <a:pt x="189785" y="22727"/>
                  </a:lnTo>
                </a:path>
              </a:pathLst>
            </a:custGeom>
            <a:noFill/>
            <a:ln w="19050" cap="flat">
              <a:solidFill>
                <a:schemeClr val="accent1"/>
              </a:solidFill>
              <a:prstDash val="solid"/>
              <a:round/>
            </a:ln>
          </p:spPr>
          <p:txBody>
            <a:bodyPr rtlCol="0" anchor="ctr"/>
            <a:lstStyle/>
            <a:p>
              <a:pPr defTabSz="685758"/>
              <a:endParaRPr lang="en-US" sz="1324">
                <a:solidFill>
                  <a:srgbClr val="FFFFFF"/>
                </a:solidFill>
                <a:latin typeface="Amazon Ember"/>
              </a:endParaRPr>
            </a:p>
          </p:txBody>
        </p:sp>
        <p:sp>
          <p:nvSpPr>
            <p:cNvPr id="58" name="Freeform: Shape 84">
              <a:extLst>
                <a:ext uri="{FF2B5EF4-FFF2-40B4-BE49-F238E27FC236}">
                  <a16:creationId xmlns:a16="http://schemas.microsoft.com/office/drawing/2014/main" id="{4E904EA0-A475-4499-9F7D-1A67C6869C0F}"/>
                </a:ext>
              </a:extLst>
            </p:cNvPr>
            <p:cNvSpPr/>
            <p:nvPr/>
          </p:nvSpPr>
          <p:spPr>
            <a:xfrm>
              <a:off x="6798504" y="1952956"/>
              <a:ext cx="203179" cy="124166"/>
            </a:xfrm>
            <a:custGeom>
              <a:avLst/>
              <a:gdLst>
                <a:gd name="connsiteX0" fmla="*/ 189785 w 203179"/>
                <a:gd name="connsiteY0" fmla="*/ 106257 h 124165"/>
                <a:gd name="connsiteX1" fmla="*/ 22727 w 203179"/>
                <a:gd name="connsiteY1" fmla="*/ 22727 h 124165"/>
              </a:gdLst>
              <a:ahLst/>
              <a:cxnLst>
                <a:cxn ang="0">
                  <a:pos x="connsiteX0" y="connsiteY0"/>
                </a:cxn>
                <a:cxn ang="0">
                  <a:pos x="connsiteX1" y="connsiteY1"/>
                </a:cxn>
              </a:cxnLst>
              <a:rect l="l" t="t" r="r" b="b"/>
              <a:pathLst>
                <a:path w="203179" h="124165">
                  <a:moveTo>
                    <a:pt x="189785" y="106257"/>
                  </a:moveTo>
                  <a:lnTo>
                    <a:pt x="22727" y="22727"/>
                  </a:lnTo>
                </a:path>
              </a:pathLst>
            </a:custGeom>
            <a:ln w="19050" cap="flat">
              <a:solidFill>
                <a:schemeClr val="accent1"/>
              </a:solidFill>
              <a:prstDash val="solid"/>
              <a:round/>
            </a:ln>
          </p:spPr>
          <p:txBody>
            <a:bodyPr rtlCol="0" anchor="ctr"/>
            <a:lstStyle/>
            <a:p>
              <a:pPr defTabSz="685758"/>
              <a:endParaRPr lang="en-US" sz="1324">
                <a:solidFill>
                  <a:srgbClr val="FFFFFF"/>
                </a:solidFill>
                <a:latin typeface="Amazon Ember"/>
              </a:endParaRPr>
            </a:p>
          </p:txBody>
        </p:sp>
        <p:sp>
          <p:nvSpPr>
            <p:cNvPr id="59" name="Freeform: Shape 85">
              <a:extLst>
                <a:ext uri="{FF2B5EF4-FFF2-40B4-BE49-F238E27FC236}">
                  <a16:creationId xmlns:a16="http://schemas.microsoft.com/office/drawing/2014/main" id="{3E7506F9-E389-475A-825A-4ACEEB2E8B4F}"/>
                </a:ext>
              </a:extLst>
            </p:cNvPr>
            <p:cNvSpPr/>
            <p:nvPr/>
          </p:nvSpPr>
          <p:spPr>
            <a:xfrm>
              <a:off x="6965562" y="1635769"/>
              <a:ext cx="45151" cy="248331"/>
            </a:xfrm>
            <a:custGeom>
              <a:avLst/>
              <a:gdLst>
                <a:gd name="connsiteX0" fmla="*/ 22727 w 45150"/>
                <a:gd name="connsiteY0" fmla="*/ 228165 h 248331"/>
                <a:gd name="connsiteX1" fmla="*/ 22727 w 45150"/>
                <a:gd name="connsiteY1" fmla="*/ 22727 h 248331"/>
              </a:gdLst>
              <a:ahLst/>
              <a:cxnLst>
                <a:cxn ang="0">
                  <a:pos x="connsiteX0" y="connsiteY0"/>
                </a:cxn>
                <a:cxn ang="0">
                  <a:pos x="connsiteX1" y="connsiteY1"/>
                </a:cxn>
              </a:cxnLst>
              <a:rect l="l" t="t" r="r" b="b"/>
              <a:pathLst>
                <a:path w="45150" h="248331">
                  <a:moveTo>
                    <a:pt x="22727" y="228165"/>
                  </a:moveTo>
                  <a:lnTo>
                    <a:pt x="22727" y="22727"/>
                  </a:lnTo>
                </a:path>
              </a:pathLst>
            </a:custGeom>
            <a:ln w="19050" cap="flat">
              <a:solidFill>
                <a:schemeClr val="accent1"/>
              </a:solidFill>
              <a:prstDash val="solid"/>
              <a:round/>
            </a:ln>
          </p:spPr>
          <p:txBody>
            <a:bodyPr rtlCol="0" anchor="ctr"/>
            <a:lstStyle/>
            <a:p>
              <a:pPr defTabSz="685758"/>
              <a:endParaRPr lang="en-US" sz="1324">
                <a:solidFill>
                  <a:srgbClr val="FFFFFF"/>
                </a:solidFill>
                <a:latin typeface="Amazon Ember"/>
              </a:endParaRPr>
            </a:p>
          </p:txBody>
        </p:sp>
        <p:sp>
          <p:nvSpPr>
            <p:cNvPr id="60" name="Freeform: Shape 86">
              <a:extLst>
                <a:ext uri="{FF2B5EF4-FFF2-40B4-BE49-F238E27FC236}">
                  <a16:creationId xmlns:a16="http://schemas.microsoft.com/office/drawing/2014/main" id="{C5DCE811-DD5B-41E2-A6A0-2963BB4FDC8D}"/>
                </a:ext>
              </a:extLst>
            </p:cNvPr>
            <p:cNvSpPr/>
            <p:nvPr/>
          </p:nvSpPr>
          <p:spPr>
            <a:xfrm>
              <a:off x="6631445" y="2117757"/>
              <a:ext cx="203179" cy="135453"/>
            </a:xfrm>
            <a:custGeom>
              <a:avLst/>
              <a:gdLst>
                <a:gd name="connsiteX0" fmla="*/ 22727 w 203179"/>
                <a:gd name="connsiteY0" fmla="*/ 117544 h 135453"/>
                <a:gd name="connsiteX1" fmla="*/ 183013 w 203179"/>
                <a:gd name="connsiteY1" fmla="*/ 22727 h 135453"/>
              </a:gdLst>
              <a:ahLst/>
              <a:cxnLst>
                <a:cxn ang="0">
                  <a:pos x="connsiteX0" y="connsiteY0"/>
                </a:cxn>
                <a:cxn ang="0">
                  <a:pos x="connsiteX1" y="connsiteY1"/>
                </a:cxn>
              </a:cxnLst>
              <a:rect l="l" t="t" r="r" b="b"/>
              <a:pathLst>
                <a:path w="203179" h="135453">
                  <a:moveTo>
                    <a:pt x="22727" y="117544"/>
                  </a:moveTo>
                  <a:lnTo>
                    <a:pt x="183013" y="22727"/>
                  </a:lnTo>
                </a:path>
              </a:pathLst>
            </a:custGeom>
            <a:ln w="19050" cap="flat">
              <a:solidFill>
                <a:schemeClr val="accent1"/>
              </a:solidFill>
              <a:prstDash val="solid"/>
              <a:round/>
            </a:ln>
          </p:spPr>
          <p:txBody>
            <a:bodyPr rtlCol="0" anchor="ctr"/>
            <a:lstStyle/>
            <a:p>
              <a:pPr defTabSz="685758"/>
              <a:endParaRPr lang="en-US" sz="1324">
                <a:solidFill>
                  <a:srgbClr val="FFFFFF"/>
                </a:solidFill>
                <a:latin typeface="Amazon Ember"/>
              </a:endParaRPr>
            </a:p>
          </p:txBody>
        </p:sp>
        <p:sp>
          <p:nvSpPr>
            <p:cNvPr id="61" name="Freeform: Shape 105">
              <a:extLst>
                <a:ext uri="{FF2B5EF4-FFF2-40B4-BE49-F238E27FC236}">
                  <a16:creationId xmlns:a16="http://schemas.microsoft.com/office/drawing/2014/main" id="{9252B380-15EF-4C7E-BC05-4F64C881EDCD}"/>
                </a:ext>
              </a:extLst>
            </p:cNvPr>
            <p:cNvSpPr/>
            <p:nvPr/>
          </p:nvSpPr>
          <p:spPr>
            <a:xfrm>
              <a:off x="6798504" y="2370604"/>
              <a:ext cx="203179" cy="146741"/>
            </a:xfrm>
            <a:custGeom>
              <a:avLst/>
              <a:gdLst>
                <a:gd name="connsiteX0" fmla="*/ 22727 w 203179"/>
                <a:gd name="connsiteY0" fmla="*/ 134476 h 146741"/>
                <a:gd name="connsiteX1" fmla="*/ 189785 w 203179"/>
                <a:gd name="connsiteY1" fmla="*/ 22727 h 146741"/>
              </a:gdLst>
              <a:ahLst/>
              <a:cxnLst>
                <a:cxn ang="0">
                  <a:pos x="connsiteX0" y="connsiteY0"/>
                </a:cxn>
                <a:cxn ang="0">
                  <a:pos x="connsiteX1" y="connsiteY1"/>
                </a:cxn>
              </a:cxnLst>
              <a:rect l="l" t="t" r="r" b="b"/>
              <a:pathLst>
                <a:path w="203179" h="146741">
                  <a:moveTo>
                    <a:pt x="22727" y="134476"/>
                  </a:moveTo>
                  <a:lnTo>
                    <a:pt x="189785" y="22727"/>
                  </a:lnTo>
                </a:path>
              </a:pathLst>
            </a:custGeom>
            <a:ln w="19050" cap="flat">
              <a:solidFill>
                <a:schemeClr val="accent1"/>
              </a:solidFill>
              <a:prstDash val="solid"/>
              <a:round/>
            </a:ln>
          </p:spPr>
          <p:txBody>
            <a:bodyPr rtlCol="0" anchor="ctr"/>
            <a:lstStyle/>
            <a:p>
              <a:pPr defTabSz="685758"/>
              <a:endParaRPr lang="en-US" sz="1324">
                <a:solidFill>
                  <a:srgbClr val="FFFFFF"/>
                </a:solidFill>
                <a:latin typeface="Amazon Ember"/>
              </a:endParaRPr>
            </a:p>
          </p:txBody>
        </p:sp>
        <p:sp>
          <p:nvSpPr>
            <p:cNvPr id="62" name="Freeform: Shape 106">
              <a:extLst>
                <a:ext uri="{FF2B5EF4-FFF2-40B4-BE49-F238E27FC236}">
                  <a16:creationId xmlns:a16="http://schemas.microsoft.com/office/drawing/2014/main" id="{0A9F8CF2-17D0-4831-B839-2B3DCAB6DDBB}"/>
                </a:ext>
              </a:extLst>
            </p:cNvPr>
            <p:cNvSpPr/>
            <p:nvPr/>
          </p:nvSpPr>
          <p:spPr>
            <a:xfrm>
              <a:off x="6950888" y="2686661"/>
              <a:ext cx="203179" cy="135453"/>
            </a:xfrm>
            <a:custGeom>
              <a:avLst/>
              <a:gdLst>
                <a:gd name="connsiteX0" fmla="*/ 22727 w 203179"/>
                <a:gd name="connsiteY0" fmla="*/ 117544 h 135453"/>
                <a:gd name="connsiteX1" fmla="*/ 184142 w 203179"/>
                <a:gd name="connsiteY1" fmla="*/ 22727 h 135453"/>
              </a:gdLst>
              <a:ahLst/>
              <a:cxnLst>
                <a:cxn ang="0">
                  <a:pos x="connsiteX0" y="connsiteY0"/>
                </a:cxn>
                <a:cxn ang="0">
                  <a:pos x="connsiteX1" y="connsiteY1"/>
                </a:cxn>
              </a:cxnLst>
              <a:rect l="l" t="t" r="r" b="b"/>
              <a:pathLst>
                <a:path w="203179" h="135453">
                  <a:moveTo>
                    <a:pt x="22727" y="117544"/>
                  </a:moveTo>
                  <a:lnTo>
                    <a:pt x="184142" y="22727"/>
                  </a:lnTo>
                </a:path>
              </a:pathLst>
            </a:custGeom>
            <a:ln w="19050" cap="flat">
              <a:solidFill>
                <a:schemeClr val="accent1"/>
              </a:solidFill>
              <a:prstDash val="solid"/>
              <a:round/>
            </a:ln>
          </p:spPr>
          <p:txBody>
            <a:bodyPr rtlCol="0" anchor="ctr"/>
            <a:lstStyle/>
            <a:p>
              <a:pPr defTabSz="685758"/>
              <a:endParaRPr lang="en-US" sz="1324">
                <a:solidFill>
                  <a:srgbClr val="FFFFFF"/>
                </a:solidFill>
                <a:latin typeface="Amazon Ember"/>
              </a:endParaRPr>
            </a:p>
          </p:txBody>
        </p:sp>
        <p:sp>
          <p:nvSpPr>
            <p:cNvPr id="63" name="Freeform: Shape 107">
              <a:extLst>
                <a:ext uri="{FF2B5EF4-FFF2-40B4-BE49-F238E27FC236}">
                  <a16:creationId xmlns:a16="http://schemas.microsoft.com/office/drawing/2014/main" id="{B71DFBE0-C1BC-4D88-B05D-0B603B04643A}"/>
                </a:ext>
              </a:extLst>
            </p:cNvPr>
            <p:cNvSpPr/>
            <p:nvPr/>
          </p:nvSpPr>
          <p:spPr>
            <a:xfrm>
              <a:off x="6937343" y="2370604"/>
              <a:ext cx="406358" cy="237043"/>
            </a:xfrm>
            <a:custGeom>
              <a:avLst/>
              <a:gdLst>
                <a:gd name="connsiteX0" fmla="*/ 22727 w 406358"/>
                <a:gd name="connsiteY0" fmla="*/ 218006 h 237043"/>
                <a:gd name="connsiteX1" fmla="*/ 385063 w 406358"/>
                <a:gd name="connsiteY1" fmla="*/ 22727 h 237043"/>
              </a:gdLst>
              <a:ahLst/>
              <a:cxnLst>
                <a:cxn ang="0">
                  <a:pos x="connsiteX0" y="connsiteY0"/>
                </a:cxn>
                <a:cxn ang="0">
                  <a:pos x="connsiteX1" y="connsiteY1"/>
                </a:cxn>
              </a:cxnLst>
              <a:rect l="l" t="t" r="r" b="b"/>
              <a:pathLst>
                <a:path w="406358" h="237043">
                  <a:moveTo>
                    <a:pt x="22727" y="218006"/>
                  </a:moveTo>
                  <a:lnTo>
                    <a:pt x="385063" y="22727"/>
                  </a:lnTo>
                </a:path>
              </a:pathLst>
            </a:custGeom>
            <a:ln w="19050" cap="flat">
              <a:solidFill>
                <a:schemeClr val="accent1"/>
              </a:solidFill>
              <a:prstDash val="solid"/>
              <a:round/>
            </a:ln>
          </p:spPr>
          <p:txBody>
            <a:bodyPr rtlCol="0" anchor="ctr"/>
            <a:lstStyle/>
            <a:p>
              <a:pPr defTabSz="685758"/>
              <a:endParaRPr lang="en-US" sz="1324">
                <a:solidFill>
                  <a:srgbClr val="FFFFFF"/>
                </a:solidFill>
                <a:latin typeface="Amazon Ember"/>
              </a:endParaRPr>
            </a:p>
          </p:txBody>
        </p:sp>
        <p:sp>
          <p:nvSpPr>
            <p:cNvPr id="64" name="Freeform: Shape 108">
              <a:extLst>
                <a:ext uri="{FF2B5EF4-FFF2-40B4-BE49-F238E27FC236}">
                  <a16:creationId xmlns:a16="http://schemas.microsoft.com/office/drawing/2014/main" id="{5E82ECC8-3924-4414-B984-6F29E7117184}"/>
                </a:ext>
              </a:extLst>
            </p:cNvPr>
            <p:cNvSpPr/>
            <p:nvPr/>
          </p:nvSpPr>
          <p:spPr>
            <a:xfrm>
              <a:off x="6798504" y="2203544"/>
              <a:ext cx="203179" cy="146741"/>
            </a:xfrm>
            <a:custGeom>
              <a:avLst/>
              <a:gdLst>
                <a:gd name="connsiteX0" fmla="*/ 22727 w 203179"/>
                <a:gd name="connsiteY0" fmla="*/ 134476 h 146741"/>
                <a:gd name="connsiteX1" fmla="*/ 189785 w 203179"/>
                <a:gd name="connsiteY1" fmla="*/ 22727 h 146741"/>
              </a:gdLst>
              <a:ahLst/>
              <a:cxnLst>
                <a:cxn ang="0">
                  <a:pos x="connsiteX0" y="connsiteY0"/>
                </a:cxn>
                <a:cxn ang="0">
                  <a:pos x="connsiteX1" y="connsiteY1"/>
                </a:cxn>
              </a:cxnLst>
              <a:rect l="l" t="t" r="r" b="b"/>
              <a:pathLst>
                <a:path w="203179" h="146741">
                  <a:moveTo>
                    <a:pt x="22727" y="134476"/>
                  </a:moveTo>
                  <a:lnTo>
                    <a:pt x="189785" y="22727"/>
                  </a:lnTo>
                </a:path>
              </a:pathLst>
            </a:custGeom>
            <a:ln w="19050" cap="flat">
              <a:solidFill>
                <a:schemeClr val="accent1"/>
              </a:solidFill>
              <a:prstDash val="solid"/>
              <a:round/>
            </a:ln>
          </p:spPr>
          <p:txBody>
            <a:bodyPr rtlCol="0" anchor="ctr"/>
            <a:lstStyle/>
            <a:p>
              <a:pPr defTabSz="685758"/>
              <a:endParaRPr lang="en-US" sz="1324">
                <a:solidFill>
                  <a:srgbClr val="FFFFFF"/>
                </a:solidFill>
                <a:latin typeface="Amazon Ember"/>
              </a:endParaRPr>
            </a:p>
          </p:txBody>
        </p:sp>
        <p:sp>
          <p:nvSpPr>
            <p:cNvPr id="65" name="Freeform: Shape 109">
              <a:extLst>
                <a:ext uri="{FF2B5EF4-FFF2-40B4-BE49-F238E27FC236}">
                  <a16:creationId xmlns:a16="http://schemas.microsoft.com/office/drawing/2014/main" id="{745F7F96-6291-45C8-9CE4-33A55ADEEA33}"/>
                </a:ext>
              </a:extLst>
            </p:cNvPr>
            <p:cNvSpPr/>
            <p:nvPr/>
          </p:nvSpPr>
          <p:spPr>
            <a:xfrm>
              <a:off x="6631445" y="1535308"/>
              <a:ext cx="711127" cy="1377109"/>
            </a:xfrm>
            <a:custGeom>
              <a:avLst/>
              <a:gdLst>
                <a:gd name="connsiteX0" fmla="*/ 690961 w 711127"/>
                <a:gd name="connsiteY0" fmla="*/ 133347 h 1377108"/>
                <a:gd name="connsiteX1" fmla="*/ 523902 w 711127"/>
                <a:gd name="connsiteY1" fmla="*/ 22727 h 1377108"/>
                <a:gd name="connsiteX2" fmla="*/ 189785 w 711127"/>
                <a:gd name="connsiteY2" fmla="*/ 216877 h 1377108"/>
                <a:gd name="connsiteX3" fmla="*/ 189785 w 711127"/>
                <a:gd name="connsiteY3" fmla="*/ 439246 h 1377108"/>
                <a:gd name="connsiteX4" fmla="*/ 22727 w 711127"/>
                <a:gd name="connsiteY4" fmla="*/ 523904 h 1377108"/>
                <a:gd name="connsiteX5" fmla="*/ 22727 w 711127"/>
                <a:gd name="connsiteY5" fmla="*/ 697736 h 1377108"/>
                <a:gd name="connsiteX6" fmla="*/ 22727 w 711127"/>
                <a:gd name="connsiteY6" fmla="*/ 858022 h 1377108"/>
                <a:gd name="connsiteX7" fmla="*/ 189785 w 711127"/>
                <a:gd name="connsiteY7" fmla="*/ 969771 h 1377108"/>
                <a:gd name="connsiteX8" fmla="*/ 189785 w 711127"/>
                <a:gd name="connsiteY8" fmla="*/ 1165050 h 1377108"/>
                <a:gd name="connsiteX9" fmla="*/ 523902 w 711127"/>
                <a:gd name="connsiteY9" fmla="*/ 1359200 h 1377108"/>
                <a:gd name="connsiteX10" fmla="*/ 690961 w 711127"/>
                <a:gd name="connsiteY10" fmla="*/ 1270026 h 1377108"/>
                <a:gd name="connsiteX11" fmla="*/ 690961 w 711127"/>
                <a:gd name="connsiteY11" fmla="*/ 690963 h 1377108"/>
                <a:gd name="connsiteX12" fmla="*/ 523902 w 711127"/>
                <a:gd name="connsiteY12" fmla="*/ 607434 h 1377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1127" h="1377108">
                  <a:moveTo>
                    <a:pt x="690961" y="133347"/>
                  </a:moveTo>
                  <a:lnTo>
                    <a:pt x="523902" y="22727"/>
                  </a:lnTo>
                  <a:lnTo>
                    <a:pt x="189785" y="216877"/>
                  </a:lnTo>
                  <a:lnTo>
                    <a:pt x="189785" y="439246"/>
                  </a:lnTo>
                  <a:lnTo>
                    <a:pt x="22727" y="523904"/>
                  </a:lnTo>
                  <a:lnTo>
                    <a:pt x="22727" y="697736"/>
                  </a:lnTo>
                  <a:lnTo>
                    <a:pt x="22727" y="858022"/>
                  </a:lnTo>
                  <a:lnTo>
                    <a:pt x="189785" y="969771"/>
                  </a:lnTo>
                  <a:lnTo>
                    <a:pt x="189785" y="1165050"/>
                  </a:lnTo>
                  <a:lnTo>
                    <a:pt x="523902" y="1359200"/>
                  </a:lnTo>
                  <a:lnTo>
                    <a:pt x="690961" y="1270026"/>
                  </a:lnTo>
                  <a:lnTo>
                    <a:pt x="690961" y="690963"/>
                  </a:lnTo>
                  <a:lnTo>
                    <a:pt x="523902" y="607434"/>
                  </a:lnTo>
                </a:path>
              </a:pathLst>
            </a:custGeom>
            <a:noFill/>
            <a:ln w="19050" cap="flat">
              <a:solidFill>
                <a:schemeClr val="accent1"/>
              </a:solidFill>
              <a:prstDash val="solid"/>
              <a:round/>
            </a:ln>
          </p:spPr>
          <p:txBody>
            <a:bodyPr rtlCol="0" anchor="ctr"/>
            <a:lstStyle/>
            <a:p>
              <a:pPr defTabSz="685758"/>
              <a:endParaRPr lang="en-US" sz="1324">
                <a:solidFill>
                  <a:srgbClr val="FFFFFF"/>
                </a:solidFill>
                <a:latin typeface="Amazon Ember"/>
              </a:endParaRPr>
            </a:p>
          </p:txBody>
        </p:sp>
        <p:sp>
          <p:nvSpPr>
            <p:cNvPr id="66" name="Freeform: Shape 110">
              <a:extLst>
                <a:ext uri="{FF2B5EF4-FFF2-40B4-BE49-F238E27FC236}">
                  <a16:creationId xmlns:a16="http://schemas.microsoft.com/office/drawing/2014/main" id="{6B208279-6232-4D95-9252-24F70B6187A0}"/>
                </a:ext>
              </a:extLst>
            </p:cNvPr>
            <p:cNvSpPr/>
            <p:nvPr/>
          </p:nvSpPr>
          <p:spPr>
            <a:xfrm>
              <a:off x="6965562" y="2203544"/>
              <a:ext cx="203179" cy="293482"/>
            </a:xfrm>
            <a:custGeom>
              <a:avLst/>
              <a:gdLst>
                <a:gd name="connsiteX0" fmla="*/ 189785 w 203179"/>
                <a:gd name="connsiteY0" fmla="*/ 273316 h 293482"/>
                <a:gd name="connsiteX1" fmla="*/ 189785 w 203179"/>
                <a:gd name="connsiteY1" fmla="*/ 134476 h 293482"/>
                <a:gd name="connsiteX2" fmla="*/ 22727 w 203179"/>
                <a:gd name="connsiteY2" fmla="*/ 22727 h 293482"/>
              </a:gdLst>
              <a:ahLst/>
              <a:cxnLst>
                <a:cxn ang="0">
                  <a:pos x="connsiteX0" y="connsiteY0"/>
                </a:cxn>
                <a:cxn ang="0">
                  <a:pos x="connsiteX1" y="connsiteY1"/>
                </a:cxn>
                <a:cxn ang="0">
                  <a:pos x="connsiteX2" y="connsiteY2"/>
                </a:cxn>
              </a:cxnLst>
              <a:rect l="l" t="t" r="r" b="b"/>
              <a:pathLst>
                <a:path w="203179" h="293482">
                  <a:moveTo>
                    <a:pt x="189785" y="273316"/>
                  </a:moveTo>
                  <a:lnTo>
                    <a:pt x="189785" y="134476"/>
                  </a:lnTo>
                  <a:lnTo>
                    <a:pt x="22727" y="22727"/>
                  </a:lnTo>
                </a:path>
              </a:pathLst>
            </a:custGeom>
            <a:noFill/>
            <a:ln w="19050" cap="flat">
              <a:solidFill>
                <a:schemeClr val="accent1"/>
              </a:solidFill>
              <a:prstDash val="solid"/>
              <a:round/>
            </a:ln>
          </p:spPr>
          <p:txBody>
            <a:bodyPr rtlCol="0" anchor="ctr"/>
            <a:lstStyle/>
            <a:p>
              <a:pPr defTabSz="685758"/>
              <a:endParaRPr lang="en-US" sz="1324">
                <a:solidFill>
                  <a:srgbClr val="FFFFFF"/>
                </a:solidFill>
                <a:latin typeface="Amazon Ember"/>
              </a:endParaRPr>
            </a:p>
          </p:txBody>
        </p:sp>
        <p:sp>
          <p:nvSpPr>
            <p:cNvPr id="67" name="Freeform: Shape 111">
              <a:extLst>
                <a:ext uri="{FF2B5EF4-FFF2-40B4-BE49-F238E27FC236}">
                  <a16:creationId xmlns:a16="http://schemas.microsoft.com/office/drawing/2014/main" id="{0A88E475-D1C7-43AF-B71F-6D705954F948}"/>
                </a:ext>
              </a:extLst>
            </p:cNvPr>
            <p:cNvSpPr/>
            <p:nvPr/>
          </p:nvSpPr>
          <p:spPr>
            <a:xfrm>
              <a:off x="7967913" y="2062447"/>
              <a:ext cx="45151" cy="338633"/>
            </a:xfrm>
            <a:custGeom>
              <a:avLst/>
              <a:gdLst>
                <a:gd name="connsiteX0" fmla="*/ 22727 w 45150"/>
                <a:gd name="connsiteY0" fmla="*/ 22727 h 338633"/>
                <a:gd name="connsiteX1" fmla="*/ 22727 w 45150"/>
                <a:gd name="connsiteY1" fmla="*/ 170597 h 338633"/>
                <a:gd name="connsiteX2" fmla="*/ 22727 w 45150"/>
                <a:gd name="connsiteY2" fmla="*/ 319596 h 338633"/>
              </a:gdLst>
              <a:ahLst/>
              <a:cxnLst>
                <a:cxn ang="0">
                  <a:pos x="connsiteX0" y="connsiteY0"/>
                </a:cxn>
                <a:cxn ang="0">
                  <a:pos x="connsiteX1" y="connsiteY1"/>
                </a:cxn>
                <a:cxn ang="0">
                  <a:pos x="connsiteX2" y="connsiteY2"/>
                </a:cxn>
              </a:cxnLst>
              <a:rect l="l" t="t" r="r" b="b"/>
              <a:pathLst>
                <a:path w="45150" h="338633">
                  <a:moveTo>
                    <a:pt x="22727" y="22727"/>
                  </a:moveTo>
                  <a:lnTo>
                    <a:pt x="22727" y="170597"/>
                  </a:lnTo>
                  <a:lnTo>
                    <a:pt x="22727" y="319596"/>
                  </a:lnTo>
                  <a:close/>
                </a:path>
              </a:pathLst>
            </a:custGeom>
            <a:noFill/>
            <a:ln w="19050" cap="flat">
              <a:solidFill>
                <a:schemeClr val="accent1"/>
              </a:solidFill>
              <a:prstDash val="solid"/>
              <a:round/>
            </a:ln>
          </p:spPr>
          <p:txBody>
            <a:bodyPr rtlCol="0" anchor="ctr"/>
            <a:lstStyle/>
            <a:p>
              <a:pPr defTabSz="685758"/>
              <a:endParaRPr lang="en-US" sz="1324">
                <a:solidFill>
                  <a:srgbClr val="FFFFFF"/>
                </a:solidFill>
                <a:latin typeface="Amazon Ember"/>
              </a:endParaRPr>
            </a:p>
          </p:txBody>
        </p:sp>
        <p:sp>
          <p:nvSpPr>
            <p:cNvPr id="68" name="Freeform: Shape 112">
              <a:extLst>
                <a:ext uri="{FF2B5EF4-FFF2-40B4-BE49-F238E27FC236}">
                  <a16:creationId xmlns:a16="http://schemas.microsoft.com/office/drawing/2014/main" id="{6C803D8A-8C03-4B18-AD5E-8E2E1F00D5AC}"/>
                </a:ext>
              </a:extLst>
            </p:cNvPr>
            <p:cNvSpPr/>
            <p:nvPr/>
          </p:nvSpPr>
          <p:spPr>
            <a:xfrm>
              <a:off x="7800854" y="2287074"/>
              <a:ext cx="203179" cy="124166"/>
            </a:xfrm>
            <a:custGeom>
              <a:avLst/>
              <a:gdLst>
                <a:gd name="connsiteX0" fmla="*/ 22727 w 203179"/>
                <a:gd name="connsiteY0" fmla="*/ 22727 h 124165"/>
                <a:gd name="connsiteX1" fmla="*/ 189785 w 203179"/>
                <a:gd name="connsiteY1" fmla="*/ 106257 h 124165"/>
              </a:gdLst>
              <a:ahLst/>
              <a:cxnLst>
                <a:cxn ang="0">
                  <a:pos x="connsiteX0" y="connsiteY0"/>
                </a:cxn>
                <a:cxn ang="0">
                  <a:pos x="connsiteX1" y="connsiteY1"/>
                </a:cxn>
              </a:cxnLst>
              <a:rect l="l" t="t" r="r" b="b"/>
              <a:pathLst>
                <a:path w="203179" h="124165">
                  <a:moveTo>
                    <a:pt x="22727" y="22727"/>
                  </a:moveTo>
                  <a:lnTo>
                    <a:pt x="189785" y="106257"/>
                  </a:lnTo>
                </a:path>
              </a:pathLst>
            </a:custGeom>
            <a:ln w="19050" cap="flat">
              <a:solidFill>
                <a:schemeClr val="accent1"/>
              </a:solidFill>
              <a:prstDash val="solid"/>
              <a:round/>
            </a:ln>
          </p:spPr>
          <p:txBody>
            <a:bodyPr rtlCol="0" anchor="ctr"/>
            <a:lstStyle/>
            <a:p>
              <a:pPr defTabSz="685758"/>
              <a:endParaRPr lang="en-US" sz="1324">
                <a:solidFill>
                  <a:srgbClr val="FFFFFF"/>
                </a:solidFill>
                <a:latin typeface="Amazon Ember"/>
              </a:endParaRPr>
            </a:p>
          </p:txBody>
        </p:sp>
        <p:sp>
          <p:nvSpPr>
            <p:cNvPr id="69" name="Freeform: Shape 113">
              <a:extLst>
                <a:ext uri="{FF2B5EF4-FFF2-40B4-BE49-F238E27FC236}">
                  <a16:creationId xmlns:a16="http://schemas.microsoft.com/office/drawing/2014/main" id="{8EB5F20C-02E1-4D40-B798-4B803DAA8DD2}"/>
                </a:ext>
              </a:extLst>
            </p:cNvPr>
            <p:cNvSpPr/>
            <p:nvPr/>
          </p:nvSpPr>
          <p:spPr>
            <a:xfrm>
              <a:off x="7690235" y="1841207"/>
              <a:ext cx="146741" cy="45151"/>
            </a:xfrm>
            <a:custGeom>
              <a:avLst/>
              <a:gdLst>
                <a:gd name="connsiteX0" fmla="*/ 133347 w 146740"/>
                <a:gd name="connsiteY0" fmla="*/ 22727 h 45151"/>
                <a:gd name="connsiteX1" fmla="*/ 22727 w 146740"/>
                <a:gd name="connsiteY1" fmla="*/ 22727 h 45151"/>
              </a:gdLst>
              <a:ahLst/>
              <a:cxnLst>
                <a:cxn ang="0">
                  <a:pos x="connsiteX0" y="connsiteY0"/>
                </a:cxn>
                <a:cxn ang="0">
                  <a:pos x="connsiteX1" y="connsiteY1"/>
                </a:cxn>
              </a:cxnLst>
              <a:rect l="l" t="t" r="r" b="b"/>
              <a:pathLst>
                <a:path w="146740" h="45151">
                  <a:moveTo>
                    <a:pt x="133347" y="22727"/>
                  </a:moveTo>
                  <a:lnTo>
                    <a:pt x="22727" y="22727"/>
                  </a:lnTo>
                </a:path>
              </a:pathLst>
            </a:custGeom>
            <a:ln w="19050" cap="flat">
              <a:solidFill>
                <a:schemeClr val="accent1"/>
              </a:solidFill>
              <a:prstDash val="solid"/>
              <a:round/>
            </a:ln>
          </p:spPr>
          <p:txBody>
            <a:bodyPr rtlCol="0" anchor="ctr"/>
            <a:lstStyle/>
            <a:p>
              <a:pPr defTabSz="685758"/>
              <a:endParaRPr lang="en-US" sz="1324">
                <a:solidFill>
                  <a:srgbClr val="FFFFFF"/>
                </a:solidFill>
                <a:latin typeface="Amazon Ember"/>
              </a:endParaRPr>
            </a:p>
          </p:txBody>
        </p:sp>
        <p:sp>
          <p:nvSpPr>
            <p:cNvPr id="70" name="Freeform: Shape 114">
              <a:extLst>
                <a:ext uri="{FF2B5EF4-FFF2-40B4-BE49-F238E27FC236}">
                  <a16:creationId xmlns:a16="http://schemas.microsoft.com/office/drawing/2014/main" id="{4C5F9778-B9B0-4D10-9027-FDADF8C0D841}"/>
                </a:ext>
              </a:extLst>
            </p:cNvPr>
            <p:cNvSpPr/>
            <p:nvPr/>
          </p:nvSpPr>
          <p:spPr>
            <a:xfrm>
              <a:off x="7299679" y="2594101"/>
              <a:ext cx="203179" cy="45151"/>
            </a:xfrm>
            <a:custGeom>
              <a:avLst/>
              <a:gdLst>
                <a:gd name="connsiteX0" fmla="*/ 22727 w 203179"/>
                <a:gd name="connsiteY0" fmla="*/ 22727 h 45151"/>
                <a:gd name="connsiteX1" fmla="*/ 189785 w 203179"/>
                <a:gd name="connsiteY1" fmla="*/ 22727 h 45151"/>
              </a:gdLst>
              <a:ahLst/>
              <a:cxnLst>
                <a:cxn ang="0">
                  <a:pos x="connsiteX0" y="connsiteY0"/>
                </a:cxn>
                <a:cxn ang="0">
                  <a:pos x="connsiteX1" y="connsiteY1"/>
                </a:cxn>
              </a:cxnLst>
              <a:rect l="l" t="t" r="r" b="b"/>
              <a:pathLst>
                <a:path w="203179" h="45151">
                  <a:moveTo>
                    <a:pt x="22727" y="22727"/>
                  </a:moveTo>
                  <a:lnTo>
                    <a:pt x="189785" y="22727"/>
                  </a:lnTo>
                </a:path>
              </a:pathLst>
            </a:custGeom>
            <a:ln w="19050" cap="flat">
              <a:solidFill>
                <a:schemeClr val="accent1"/>
              </a:solidFill>
              <a:prstDash val="solid"/>
              <a:round/>
            </a:ln>
          </p:spPr>
          <p:txBody>
            <a:bodyPr rtlCol="0" anchor="ctr"/>
            <a:lstStyle/>
            <a:p>
              <a:pPr defTabSz="685758"/>
              <a:endParaRPr lang="en-US" sz="1324">
                <a:solidFill>
                  <a:srgbClr val="FFFFFF"/>
                </a:solidFill>
                <a:latin typeface="Amazon Ember"/>
              </a:endParaRPr>
            </a:p>
          </p:txBody>
        </p:sp>
        <p:sp>
          <p:nvSpPr>
            <p:cNvPr id="71" name="Freeform: Shape 115">
              <a:extLst>
                <a:ext uri="{FF2B5EF4-FFF2-40B4-BE49-F238E27FC236}">
                  <a16:creationId xmlns:a16="http://schemas.microsoft.com/office/drawing/2014/main" id="{E2298BE9-672E-4E31-9E24-70AA251EED3A}"/>
                </a:ext>
              </a:extLst>
            </p:cNvPr>
            <p:cNvSpPr/>
            <p:nvPr/>
          </p:nvSpPr>
          <p:spPr>
            <a:xfrm>
              <a:off x="7578486" y="1785897"/>
              <a:ext cx="146741" cy="146741"/>
            </a:xfrm>
            <a:custGeom>
              <a:avLst/>
              <a:gdLst>
                <a:gd name="connsiteX0" fmla="*/ 133347 w 146740"/>
                <a:gd name="connsiteY0" fmla="*/ 78037 h 146741"/>
                <a:gd name="connsiteX1" fmla="*/ 78037 w 146740"/>
                <a:gd name="connsiteY1" fmla="*/ 133347 h 146741"/>
                <a:gd name="connsiteX2" fmla="*/ 22727 w 146740"/>
                <a:gd name="connsiteY2" fmla="*/ 78037 h 146741"/>
                <a:gd name="connsiteX3" fmla="*/ 78037 w 146740"/>
                <a:gd name="connsiteY3" fmla="*/ 22727 h 146741"/>
                <a:gd name="connsiteX4" fmla="*/ 133347 w 146740"/>
                <a:gd name="connsiteY4" fmla="*/ 78037 h 146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40" h="146741">
                  <a:moveTo>
                    <a:pt x="133347" y="78037"/>
                  </a:moveTo>
                  <a:cubicBezTo>
                    <a:pt x="133347" y="108584"/>
                    <a:pt x="108584" y="133347"/>
                    <a:pt x="78037" y="133347"/>
                  </a:cubicBezTo>
                  <a:cubicBezTo>
                    <a:pt x="47490" y="133347"/>
                    <a:pt x="22727" y="108584"/>
                    <a:pt x="22727" y="78037"/>
                  </a:cubicBezTo>
                  <a:cubicBezTo>
                    <a:pt x="22727" y="47490"/>
                    <a:pt x="47490" y="22727"/>
                    <a:pt x="78037" y="22727"/>
                  </a:cubicBezTo>
                  <a:cubicBezTo>
                    <a:pt x="108584" y="22727"/>
                    <a:pt x="133347" y="47490"/>
                    <a:pt x="133347" y="78037"/>
                  </a:cubicBezTo>
                  <a:close/>
                </a:path>
              </a:pathLst>
            </a:custGeom>
            <a:noFill/>
            <a:ln w="19050" cap="flat">
              <a:solidFill>
                <a:schemeClr val="accent1"/>
              </a:solidFill>
              <a:prstDash val="solid"/>
              <a:round/>
            </a:ln>
          </p:spPr>
          <p:txBody>
            <a:bodyPr rtlCol="0" anchor="ctr"/>
            <a:lstStyle/>
            <a:p>
              <a:pPr defTabSz="685758"/>
              <a:endParaRPr lang="en-US" sz="1324">
                <a:solidFill>
                  <a:srgbClr val="FFFFFF"/>
                </a:solidFill>
                <a:latin typeface="Amazon Ember"/>
              </a:endParaRPr>
            </a:p>
          </p:txBody>
        </p:sp>
        <p:sp>
          <p:nvSpPr>
            <p:cNvPr id="72" name="Freeform: Shape 116">
              <a:extLst>
                <a:ext uri="{FF2B5EF4-FFF2-40B4-BE49-F238E27FC236}">
                  <a16:creationId xmlns:a16="http://schemas.microsoft.com/office/drawing/2014/main" id="{6AB06ADD-41E6-4F2C-8883-78198ECF2916}"/>
                </a:ext>
              </a:extLst>
            </p:cNvPr>
            <p:cNvSpPr/>
            <p:nvPr/>
          </p:nvSpPr>
          <p:spPr>
            <a:xfrm>
              <a:off x="7690235" y="2203544"/>
              <a:ext cx="146741" cy="146741"/>
            </a:xfrm>
            <a:custGeom>
              <a:avLst/>
              <a:gdLst>
                <a:gd name="connsiteX0" fmla="*/ 133347 w 146740"/>
                <a:gd name="connsiteY0" fmla="*/ 78037 h 146741"/>
                <a:gd name="connsiteX1" fmla="*/ 78037 w 146740"/>
                <a:gd name="connsiteY1" fmla="*/ 133347 h 146741"/>
                <a:gd name="connsiteX2" fmla="*/ 22727 w 146740"/>
                <a:gd name="connsiteY2" fmla="*/ 78037 h 146741"/>
                <a:gd name="connsiteX3" fmla="*/ 78037 w 146740"/>
                <a:gd name="connsiteY3" fmla="*/ 22727 h 146741"/>
                <a:gd name="connsiteX4" fmla="*/ 133347 w 146740"/>
                <a:gd name="connsiteY4" fmla="*/ 78037 h 146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40" h="146741">
                  <a:moveTo>
                    <a:pt x="133347" y="78037"/>
                  </a:moveTo>
                  <a:cubicBezTo>
                    <a:pt x="133347" y="108584"/>
                    <a:pt x="108584" y="133347"/>
                    <a:pt x="78037" y="133347"/>
                  </a:cubicBezTo>
                  <a:cubicBezTo>
                    <a:pt x="47490" y="133347"/>
                    <a:pt x="22727" y="108584"/>
                    <a:pt x="22727" y="78037"/>
                  </a:cubicBezTo>
                  <a:cubicBezTo>
                    <a:pt x="22727" y="47490"/>
                    <a:pt x="47490" y="22727"/>
                    <a:pt x="78037" y="22727"/>
                  </a:cubicBezTo>
                  <a:cubicBezTo>
                    <a:pt x="108584" y="22727"/>
                    <a:pt x="133347" y="47490"/>
                    <a:pt x="133347" y="78037"/>
                  </a:cubicBezTo>
                  <a:close/>
                </a:path>
              </a:pathLst>
            </a:custGeom>
            <a:noFill/>
            <a:ln w="19050" cap="flat">
              <a:solidFill>
                <a:schemeClr val="accent1"/>
              </a:solidFill>
              <a:prstDash val="solid"/>
              <a:round/>
            </a:ln>
          </p:spPr>
          <p:txBody>
            <a:bodyPr rtlCol="0" anchor="ctr"/>
            <a:lstStyle/>
            <a:p>
              <a:pPr defTabSz="685758"/>
              <a:endParaRPr lang="en-US" sz="1324">
                <a:solidFill>
                  <a:srgbClr val="FFFFFF"/>
                </a:solidFill>
                <a:latin typeface="Amazon Ember"/>
              </a:endParaRPr>
            </a:p>
          </p:txBody>
        </p:sp>
        <p:sp>
          <p:nvSpPr>
            <p:cNvPr id="73" name="Freeform: Shape 117">
              <a:extLst>
                <a:ext uri="{FF2B5EF4-FFF2-40B4-BE49-F238E27FC236}">
                  <a16:creationId xmlns:a16="http://schemas.microsoft.com/office/drawing/2014/main" id="{5556A6F6-A1BD-4263-BE59-0F38C80A83F7}"/>
                </a:ext>
              </a:extLst>
            </p:cNvPr>
            <p:cNvSpPr/>
            <p:nvPr/>
          </p:nvSpPr>
          <p:spPr>
            <a:xfrm>
              <a:off x="7466738" y="2064705"/>
              <a:ext cx="146741" cy="146741"/>
            </a:xfrm>
            <a:custGeom>
              <a:avLst/>
              <a:gdLst>
                <a:gd name="connsiteX0" fmla="*/ 133347 w 146740"/>
                <a:gd name="connsiteY0" fmla="*/ 78037 h 146741"/>
                <a:gd name="connsiteX1" fmla="*/ 78037 w 146740"/>
                <a:gd name="connsiteY1" fmla="*/ 133347 h 146741"/>
                <a:gd name="connsiteX2" fmla="*/ 22727 w 146740"/>
                <a:gd name="connsiteY2" fmla="*/ 78037 h 146741"/>
                <a:gd name="connsiteX3" fmla="*/ 78037 w 146740"/>
                <a:gd name="connsiteY3" fmla="*/ 22727 h 146741"/>
                <a:gd name="connsiteX4" fmla="*/ 133347 w 146740"/>
                <a:gd name="connsiteY4" fmla="*/ 78037 h 146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40" h="146741">
                  <a:moveTo>
                    <a:pt x="133347" y="78037"/>
                  </a:moveTo>
                  <a:cubicBezTo>
                    <a:pt x="133347" y="108584"/>
                    <a:pt x="108584" y="133347"/>
                    <a:pt x="78037" y="133347"/>
                  </a:cubicBezTo>
                  <a:cubicBezTo>
                    <a:pt x="47490" y="133347"/>
                    <a:pt x="22727" y="108584"/>
                    <a:pt x="22727" y="78037"/>
                  </a:cubicBezTo>
                  <a:cubicBezTo>
                    <a:pt x="22727" y="47490"/>
                    <a:pt x="47490" y="22727"/>
                    <a:pt x="78037" y="22727"/>
                  </a:cubicBezTo>
                  <a:cubicBezTo>
                    <a:pt x="108584" y="22727"/>
                    <a:pt x="133347" y="47490"/>
                    <a:pt x="133347" y="78037"/>
                  </a:cubicBezTo>
                  <a:close/>
                </a:path>
              </a:pathLst>
            </a:custGeom>
            <a:noFill/>
            <a:ln w="19050" cap="flat">
              <a:solidFill>
                <a:schemeClr val="accent1"/>
              </a:solidFill>
              <a:prstDash val="solid"/>
              <a:round/>
            </a:ln>
          </p:spPr>
          <p:txBody>
            <a:bodyPr rtlCol="0" anchor="ctr"/>
            <a:lstStyle/>
            <a:p>
              <a:pPr defTabSz="685758"/>
              <a:endParaRPr lang="en-US" sz="1324">
                <a:solidFill>
                  <a:srgbClr val="FFFFFF"/>
                </a:solidFill>
                <a:latin typeface="Amazon Ember"/>
              </a:endParaRPr>
            </a:p>
          </p:txBody>
        </p:sp>
        <p:sp>
          <p:nvSpPr>
            <p:cNvPr id="74" name="Freeform: Shape 118">
              <a:extLst>
                <a:ext uri="{FF2B5EF4-FFF2-40B4-BE49-F238E27FC236}">
                  <a16:creationId xmlns:a16="http://schemas.microsoft.com/office/drawing/2014/main" id="{6CDE2CF4-A230-4459-971A-F0285959EDF6}"/>
                </a:ext>
              </a:extLst>
            </p:cNvPr>
            <p:cNvSpPr/>
            <p:nvPr/>
          </p:nvSpPr>
          <p:spPr>
            <a:xfrm>
              <a:off x="7466738" y="2538791"/>
              <a:ext cx="146741" cy="146741"/>
            </a:xfrm>
            <a:custGeom>
              <a:avLst/>
              <a:gdLst>
                <a:gd name="connsiteX0" fmla="*/ 133347 w 146740"/>
                <a:gd name="connsiteY0" fmla="*/ 78037 h 146741"/>
                <a:gd name="connsiteX1" fmla="*/ 78037 w 146740"/>
                <a:gd name="connsiteY1" fmla="*/ 133347 h 146741"/>
                <a:gd name="connsiteX2" fmla="*/ 22727 w 146740"/>
                <a:gd name="connsiteY2" fmla="*/ 78037 h 146741"/>
                <a:gd name="connsiteX3" fmla="*/ 78037 w 146740"/>
                <a:gd name="connsiteY3" fmla="*/ 22727 h 146741"/>
                <a:gd name="connsiteX4" fmla="*/ 133347 w 146740"/>
                <a:gd name="connsiteY4" fmla="*/ 78037 h 146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40" h="146741">
                  <a:moveTo>
                    <a:pt x="133347" y="78037"/>
                  </a:moveTo>
                  <a:cubicBezTo>
                    <a:pt x="133347" y="108584"/>
                    <a:pt x="108584" y="133347"/>
                    <a:pt x="78037" y="133347"/>
                  </a:cubicBezTo>
                  <a:cubicBezTo>
                    <a:pt x="47490" y="133347"/>
                    <a:pt x="22727" y="108584"/>
                    <a:pt x="22727" y="78037"/>
                  </a:cubicBezTo>
                  <a:cubicBezTo>
                    <a:pt x="22727" y="47490"/>
                    <a:pt x="47490" y="22727"/>
                    <a:pt x="78037" y="22727"/>
                  </a:cubicBezTo>
                  <a:cubicBezTo>
                    <a:pt x="108584" y="22727"/>
                    <a:pt x="133347" y="47490"/>
                    <a:pt x="133347" y="78037"/>
                  </a:cubicBezTo>
                  <a:close/>
                </a:path>
              </a:pathLst>
            </a:custGeom>
            <a:noFill/>
            <a:ln w="19050" cap="flat">
              <a:solidFill>
                <a:schemeClr val="accent1"/>
              </a:solidFill>
              <a:prstDash val="solid"/>
              <a:round/>
            </a:ln>
          </p:spPr>
          <p:txBody>
            <a:bodyPr rtlCol="0" anchor="ctr"/>
            <a:lstStyle/>
            <a:p>
              <a:pPr defTabSz="685758"/>
              <a:endParaRPr lang="en-US" sz="1324">
                <a:solidFill>
                  <a:srgbClr val="FFFFFF"/>
                </a:solidFill>
                <a:latin typeface="Amazon Ember"/>
              </a:endParaRPr>
            </a:p>
          </p:txBody>
        </p:sp>
        <p:sp>
          <p:nvSpPr>
            <p:cNvPr id="75" name="Freeform: Shape 119">
              <a:extLst>
                <a:ext uri="{FF2B5EF4-FFF2-40B4-BE49-F238E27FC236}">
                  <a16:creationId xmlns:a16="http://schemas.microsoft.com/office/drawing/2014/main" id="{F2B5A3B7-A5C0-406A-9DD5-6BBB918E1D6E}"/>
                </a:ext>
              </a:extLst>
            </p:cNvPr>
            <p:cNvSpPr/>
            <p:nvPr/>
          </p:nvSpPr>
          <p:spPr>
            <a:xfrm>
              <a:off x="7299679" y="1535308"/>
              <a:ext cx="711127" cy="1377109"/>
            </a:xfrm>
            <a:custGeom>
              <a:avLst/>
              <a:gdLst>
                <a:gd name="connsiteX0" fmla="*/ 189785 w 711127"/>
                <a:gd name="connsiteY0" fmla="*/ 579214 h 1377108"/>
                <a:gd name="connsiteX1" fmla="*/ 22727 w 711127"/>
                <a:gd name="connsiteY1" fmla="*/ 468594 h 1377108"/>
                <a:gd name="connsiteX2" fmla="*/ 22727 w 711127"/>
                <a:gd name="connsiteY2" fmla="*/ 133347 h 1377108"/>
                <a:gd name="connsiteX3" fmla="*/ 189785 w 711127"/>
                <a:gd name="connsiteY3" fmla="*/ 22727 h 1377108"/>
                <a:gd name="connsiteX4" fmla="*/ 523902 w 711127"/>
                <a:gd name="connsiteY4" fmla="*/ 222521 h 1377108"/>
                <a:gd name="connsiteX5" fmla="*/ 523902 w 711127"/>
                <a:gd name="connsiteY5" fmla="*/ 439246 h 1377108"/>
                <a:gd name="connsiteX6" fmla="*/ 690961 w 711127"/>
                <a:gd name="connsiteY6" fmla="*/ 534063 h 1377108"/>
                <a:gd name="connsiteX7" fmla="*/ 690961 w 711127"/>
                <a:gd name="connsiteY7" fmla="*/ 697736 h 1377108"/>
                <a:gd name="connsiteX8" fmla="*/ 690961 w 711127"/>
                <a:gd name="connsiteY8" fmla="*/ 858022 h 1377108"/>
                <a:gd name="connsiteX9" fmla="*/ 523902 w 711127"/>
                <a:gd name="connsiteY9" fmla="*/ 969771 h 1377108"/>
                <a:gd name="connsiteX10" fmla="*/ 523902 w 711127"/>
                <a:gd name="connsiteY10" fmla="*/ 1165050 h 1377108"/>
                <a:gd name="connsiteX11" fmla="*/ 189785 w 711127"/>
                <a:gd name="connsiteY11" fmla="*/ 1359200 h 1377108"/>
                <a:gd name="connsiteX12" fmla="*/ 22727 w 711127"/>
                <a:gd name="connsiteY12" fmla="*/ 1275670 h 1377108"/>
                <a:gd name="connsiteX13" fmla="*/ 22727 w 711127"/>
                <a:gd name="connsiteY13" fmla="*/ 699994 h 1377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1127" h="1377108">
                  <a:moveTo>
                    <a:pt x="189785" y="579214"/>
                  </a:moveTo>
                  <a:lnTo>
                    <a:pt x="22727" y="468594"/>
                  </a:lnTo>
                  <a:lnTo>
                    <a:pt x="22727" y="133347"/>
                  </a:lnTo>
                  <a:lnTo>
                    <a:pt x="189785" y="22727"/>
                  </a:lnTo>
                  <a:lnTo>
                    <a:pt x="523902" y="222521"/>
                  </a:lnTo>
                  <a:lnTo>
                    <a:pt x="523902" y="439246"/>
                  </a:lnTo>
                  <a:lnTo>
                    <a:pt x="690961" y="534063"/>
                  </a:lnTo>
                  <a:lnTo>
                    <a:pt x="690961" y="697736"/>
                  </a:lnTo>
                  <a:lnTo>
                    <a:pt x="690961" y="858022"/>
                  </a:lnTo>
                  <a:lnTo>
                    <a:pt x="523902" y="969771"/>
                  </a:lnTo>
                  <a:lnTo>
                    <a:pt x="523902" y="1165050"/>
                  </a:lnTo>
                  <a:lnTo>
                    <a:pt x="189785" y="1359200"/>
                  </a:lnTo>
                  <a:lnTo>
                    <a:pt x="22727" y="1275670"/>
                  </a:lnTo>
                  <a:lnTo>
                    <a:pt x="22727" y="699994"/>
                  </a:lnTo>
                </a:path>
              </a:pathLst>
            </a:custGeom>
            <a:noFill/>
            <a:ln w="19050" cap="flat">
              <a:solidFill>
                <a:schemeClr val="accent1"/>
              </a:solidFill>
              <a:prstDash val="solid"/>
              <a:round/>
            </a:ln>
          </p:spPr>
          <p:txBody>
            <a:bodyPr rtlCol="0" anchor="ctr"/>
            <a:lstStyle/>
            <a:p>
              <a:pPr defTabSz="685758"/>
              <a:endParaRPr lang="en-US" sz="1324">
                <a:solidFill>
                  <a:srgbClr val="FFFFFF"/>
                </a:solidFill>
                <a:latin typeface="Amazon Ember"/>
              </a:endParaRPr>
            </a:p>
          </p:txBody>
        </p:sp>
      </p:grpSp>
      <p:grpSp>
        <p:nvGrpSpPr>
          <p:cNvPr id="76" name="Group 75">
            <a:extLst>
              <a:ext uri="{FF2B5EF4-FFF2-40B4-BE49-F238E27FC236}">
                <a16:creationId xmlns:a16="http://schemas.microsoft.com/office/drawing/2014/main" id="{F1EA1122-C842-4657-93B1-70E672CA8372}"/>
              </a:ext>
            </a:extLst>
          </p:cNvPr>
          <p:cNvGrpSpPr>
            <a:grpSpLocks noChangeAspect="1"/>
          </p:cNvGrpSpPr>
          <p:nvPr/>
        </p:nvGrpSpPr>
        <p:grpSpPr>
          <a:xfrm>
            <a:off x="6341007" y="1163393"/>
            <a:ext cx="966848" cy="571500"/>
            <a:chOff x="1687027" y="2211725"/>
            <a:chExt cx="2013839" cy="1190374"/>
          </a:xfrm>
        </p:grpSpPr>
        <p:sp>
          <p:nvSpPr>
            <p:cNvPr id="77" name="Freeform: Shape 17">
              <a:extLst>
                <a:ext uri="{FF2B5EF4-FFF2-40B4-BE49-F238E27FC236}">
                  <a16:creationId xmlns:a16="http://schemas.microsoft.com/office/drawing/2014/main" id="{BACEE348-520C-49A9-B399-57275823E07A}"/>
                </a:ext>
              </a:extLst>
            </p:cNvPr>
            <p:cNvSpPr/>
            <p:nvPr/>
          </p:nvSpPr>
          <p:spPr>
            <a:xfrm>
              <a:off x="2534452" y="2211725"/>
              <a:ext cx="718895" cy="501047"/>
            </a:xfrm>
            <a:custGeom>
              <a:avLst/>
              <a:gdLst>
                <a:gd name="connsiteX0" fmla="*/ 18154 w 718895"/>
                <a:gd name="connsiteY0" fmla="*/ 365619 h 501047"/>
                <a:gd name="connsiteX1" fmla="*/ 18154 w 718895"/>
                <a:gd name="connsiteY1" fmla="*/ 50831 h 501047"/>
                <a:gd name="connsiteX2" fmla="*/ 50831 w 718895"/>
                <a:gd name="connsiteY2" fmla="*/ 18154 h 501047"/>
                <a:gd name="connsiteX3" fmla="*/ 670606 w 718895"/>
                <a:gd name="connsiteY3" fmla="*/ 18154 h 501047"/>
                <a:gd name="connsiteX4" fmla="*/ 703283 w 718895"/>
                <a:gd name="connsiteY4" fmla="*/ 50831 h 501047"/>
                <a:gd name="connsiteX5" fmla="*/ 703283 w 718895"/>
                <a:gd name="connsiteY5" fmla="*/ 491970 h 50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8895" h="501047">
                  <a:moveTo>
                    <a:pt x="18154" y="365619"/>
                  </a:moveTo>
                  <a:lnTo>
                    <a:pt x="18154" y="50831"/>
                  </a:lnTo>
                  <a:cubicBezTo>
                    <a:pt x="18154" y="33403"/>
                    <a:pt x="32314" y="18154"/>
                    <a:pt x="50831" y="18154"/>
                  </a:cubicBezTo>
                  <a:lnTo>
                    <a:pt x="670606" y="18154"/>
                  </a:lnTo>
                  <a:cubicBezTo>
                    <a:pt x="688033" y="18154"/>
                    <a:pt x="703283" y="32314"/>
                    <a:pt x="703283" y="50831"/>
                  </a:cubicBezTo>
                  <a:lnTo>
                    <a:pt x="703283" y="491970"/>
                  </a:lnTo>
                </a:path>
              </a:pathLst>
            </a:custGeom>
            <a:noFill/>
            <a:ln w="19050" cap="flat">
              <a:solidFill>
                <a:schemeClr val="accent6"/>
              </a:solidFill>
              <a:prstDash val="solid"/>
              <a:round/>
            </a:ln>
          </p:spPr>
          <p:txBody>
            <a:bodyPr rtlCol="0" anchor="ctr"/>
            <a:lstStyle/>
            <a:p>
              <a:pPr defTabSz="685758"/>
              <a:endParaRPr lang="en-US" sz="1324">
                <a:solidFill>
                  <a:srgbClr val="FFFFFF"/>
                </a:solidFill>
                <a:latin typeface="Amazon Ember"/>
              </a:endParaRPr>
            </a:p>
          </p:txBody>
        </p:sp>
        <p:sp>
          <p:nvSpPr>
            <p:cNvPr id="78" name="Freeform: Shape 18">
              <a:extLst>
                <a:ext uri="{FF2B5EF4-FFF2-40B4-BE49-F238E27FC236}">
                  <a16:creationId xmlns:a16="http://schemas.microsoft.com/office/drawing/2014/main" id="{C2AC55B8-14B3-4733-BFFF-D59878890FED}"/>
                </a:ext>
              </a:extLst>
            </p:cNvPr>
            <p:cNvSpPr/>
            <p:nvPr/>
          </p:nvSpPr>
          <p:spPr>
            <a:xfrm>
              <a:off x="2749032" y="3100539"/>
              <a:ext cx="283201" cy="32677"/>
            </a:xfrm>
            <a:custGeom>
              <a:avLst/>
              <a:gdLst>
                <a:gd name="connsiteX0" fmla="*/ 266499 w 283201"/>
                <a:gd name="connsiteY0" fmla="*/ 18154 h 32676"/>
                <a:gd name="connsiteX1" fmla="*/ 18154 w 283201"/>
                <a:gd name="connsiteY1" fmla="*/ 18154 h 32676"/>
              </a:gdLst>
              <a:ahLst/>
              <a:cxnLst>
                <a:cxn ang="0">
                  <a:pos x="connsiteX0" y="connsiteY0"/>
                </a:cxn>
                <a:cxn ang="0">
                  <a:pos x="connsiteX1" y="connsiteY1"/>
                </a:cxn>
              </a:cxnLst>
              <a:rect l="l" t="t" r="r" b="b"/>
              <a:pathLst>
                <a:path w="283201" h="32676">
                  <a:moveTo>
                    <a:pt x="266499" y="18154"/>
                  </a:moveTo>
                  <a:lnTo>
                    <a:pt x="18154" y="18154"/>
                  </a:lnTo>
                </a:path>
              </a:pathLst>
            </a:custGeom>
            <a:ln w="19050" cap="flat">
              <a:solidFill>
                <a:schemeClr val="accent6"/>
              </a:solidFill>
              <a:prstDash val="solid"/>
              <a:round/>
            </a:ln>
          </p:spPr>
          <p:txBody>
            <a:bodyPr rtlCol="0" anchor="ctr"/>
            <a:lstStyle/>
            <a:p>
              <a:pPr defTabSz="685758"/>
              <a:endParaRPr lang="en-US" sz="1324">
                <a:solidFill>
                  <a:srgbClr val="FFFFFF"/>
                </a:solidFill>
                <a:latin typeface="Amazon Ember"/>
              </a:endParaRPr>
            </a:p>
          </p:txBody>
        </p:sp>
        <p:sp>
          <p:nvSpPr>
            <p:cNvPr id="79" name="Freeform: Shape 19">
              <a:extLst>
                <a:ext uri="{FF2B5EF4-FFF2-40B4-BE49-F238E27FC236}">
                  <a16:creationId xmlns:a16="http://schemas.microsoft.com/office/drawing/2014/main" id="{13403DFA-0276-4E42-90A4-6149D757C823}"/>
                </a:ext>
              </a:extLst>
            </p:cNvPr>
            <p:cNvSpPr/>
            <p:nvPr/>
          </p:nvSpPr>
          <p:spPr>
            <a:xfrm>
              <a:off x="2590003" y="2268365"/>
              <a:ext cx="599079" cy="446585"/>
            </a:xfrm>
            <a:custGeom>
              <a:avLst/>
              <a:gdLst>
                <a:gd name="connsiteX0" fmla="*/ 18154 w 599079"/>
                <a:gd name="connsiteY0" fmla="*/ 308979 h 446585"/>
                <a:gd name="connsiteX1" fmla="*/ 18154 w 599079"/>
                <a:gd name="connsiteY1" fmla="*/ 42117 h 446585"/>
                <a:gd name="connsiteX2" fmla="*/ 42117 w 599079"/>
                <a:gd name="connsiteY2" fmla="*/ 18154 h 446585"/>
                <a:gd name="connsiteX3" fmla="*/ 567128 w 599079"/>
                <a:gd name="connsiteY3" fmla="*/ 18154 h 446585"/>
                <a:gd name="connsiteX4" fmla="*/ 591092 w 599079"/>
                <a:gd name="connsiteY4" fmla="*/ 42117 h 446585"/>
                <a:gd name="connsiteX5" fmla="*/ 591092 w 599079"/>
                <a:gd name="connsiteY5" fmla="*/ 434241 h 446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9079" h="446585">
                  <a:moveTo>
                    <a:pt x="18154" y="308979"/>
                  </a:moveTo>
                  <a:lnTo>
                    <a:pt x="18154" y="42117"/>
                  </a:lnTo>
                  <a:cubicBezTo>
                    <a:pt x="18154" y="29046"/>
                    <a:pt x="29046" y="18154"/>
                    <a:pt x="42117" y="18154"/>
                  </a:cubicBezTo>
                  <a:lnTo>
                    <a:pt x="567128" y="18154"/>
                  </a:lnTo>
                  <a:cubicBezTo>
                    <a:pt x="580199" y="18154"/>
                    <a:pt x="591092" y="29046"/>
                    <a:pt x="591092" y="42117"/>
                  </a:cubicBezTo>
                  <a:lnTo>
                    <a:pt x="591092" y="434241"/>
                  </a:lnTo>
                </a:path>
              </a:pathLst>
            </a:custGeom>
            <a:noFill/>
            <a:ln w="19050" cap="flat">
              <a:solidFill>
                <a:schemeClr val="accent6"/>
              </a:solidFill>
              <a:prstDash val="solid"/>
              <a:round/>
            </a:ln>
          </p:spPr>
          <p:txBody>
            <a:bodyPr rtlCol="0" anchor="ctr"/>
            <a:lstStyle/>
            <a:p>
              <a:pPr defTabSz="685758"/>
              <a:endParaRPr lang="en-US" sz="1324">
                <a:solidFill>
                  <a:srgbClr val="FFFFFF"/>
                </a:solidFill>
                <a:latin typeface="Amazon Ember"/>
              </a:endParaRPr>
            </a:p>
          </p:txBody>
        </p:sp>
        <p:sp>
          <p:nvSpPr>
            <p:cNvPr id="80" name="Freeform: Shape 20">
              <a:extLst>
                <a:ext uri="{FF2B5EF4-FFF2-40B4-BE49-F238E27FC236}">
                  <a16:creationId xmlns:a16="http://schemas.microsoft.com/office/drawing/2014/main" id="{0A034778-2E1B-433F-9807-DE6B148542A0}"/>
                </a:ext>
              </a:extLst>
            </p:cNvPr>
            <p:cNvSpPr/>
            <p:nvPr/>
          </p:nvSpPr>
          <p:spPr>
            <a:xfrm>
              <a:off x="2749032" y="2939333"/>
              <a:ext cx="283201" cy="32677"/>
            </a:xfrm>
            <a:custGeom>
              <a:avLst/>
              <a:gdLst>
                <a:gd name="connsiteX0" fmla="*/ 266499 w 283201"/>
                <a:gd name="connsiteY0" fmla="*/ 18154 h 32676"/>
                <a:gd name="connsiteX1" fmla="*/ 18154 w 283201"/>
                <a:gd name="connsiteY1" fmla="*/ 18154 h 32676"/>
              </a:gdLst>
              <a:ahLst/>
              <a:cxnLst>
                <a:cxn ang="0">
                  <a:pos x="connsiteX0" y="connsiteY0"/>
                </a:cxn>
                <a:cxn ang="0">
                  <a:pos x="connsiteX1" y="connsiteY1"/>
                </a:cxn>
              </a:cxnLst>
              <a:rect l="l" t="t" r="r" b="b"/>
              <a:pathLst>
                <a:path w="283201" h="32676">
                  <a:moveTo>
                    <a:pt x="266499" y="18154"/>
                  </a:moveTo>
                  <a:lnTo>
                    <a:pt x="18154" y="18154"/>
                  </a:lnTo>
                </a:path>
              </a:pathLst>
            </a:custGeom>
            <a:ln w="19050" cap="flat">
              <a:solidFill>
                <a:schemeClr val="accent6"/>
              </a:solidFill>
              <a:prstDash val="solid"/>
              <a:round/>
            </a:ln>
          </p:spPr>
          <p:txBody>
            <a:bodyPr rtlCol="0" anchor="ctr"/>
            <a:lstStyle/>
            <a:p>
              <a:pPr defTabSz="685758"/>
              <a:endParaRPr lang="en-US" sz="1324">
                <a:solidFill>
                  <a:srgbClr val="FFFFFF"/>
                </a:solidFill>
                <a:latin typeface="Amazon Ember"/>
              </a:endParaRPr>
            </a:p>
          </p:txBody>
        </p:sp>
        <p:sp>
          <p:nvSpPr>
            <p:cNvPr id="81" name="Freeform: Shape 21">
              <a:extLst>
                <a:ext uri="{FF2B5EF4-FFF2-40B4-BE49-F238E27FC236}">
                  <a16:creationId xmlns:a16="http://schemas.microsoft.com/office/drawing/2014/main" id="{7152A7C3-2E41-4EF4-A209-8A2F7A7E155C}"/>
                </a:ext>
              </a:extLst>
            </p:cNvPr>
            <p:cNvSpPr/>
            <p:nvPr/>
          </p:nvSpPr>
          <p:spPr>
            <a:xfrm>
              <a:off x="2841617" y="2976367"/>
              <a:ext cx="108924" cy="108923"/>
            </a:xfrm>
            <a:custGeom>
              <a:avLst/>
              <a:gdLst>
                <a:gd name="connsiteX0" fmla="*/ 94400 w 108923"/>
                <a:gd name="connsiteY0" fmla="*/ 56277 h 108923"/>
                <a:gd name="connsiteX1" fmla="*/ 56277 w 108923"/>
                <a:gd name="connsiteY1" fmla="*/ 94400 h 108923"/>
                <a:gd name="connsiteX2" fmla="*/ 18154 w 108923"/>
                <a:gd name="connsiteY2" fmla="*/ 56277 h 108923"/>
                <a:gd name="connsiteX3" fmla="*/ 56277 w 108923"/>
                <a:gd name="connsiteY3" fmla="*/ 18154 h 108923"/>
                <a:gd name="connsiteX4" fmla="*/ 94400 w 108923"/>
                <a:gd name="connsiteY4" fmla="*/ 56277 h 108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23" h="108923">
                  <a:moveTo>
                    <a:pt x="94400" y="56277"/>
                  </a:moveTo>
                  <a:cubicBezTo>
                    <a:pt x="94400" y="77332"/>
                    <a:pt x="77332" y="94400"/>
                    <a:pt x="56277" y="94400"/>
                  </a:cubicBezTo>
                  <a:cubicBezTo>
                    <a:pt x="35222" y="94400"/>
                    <a:pt x="18154" y="77332"/>
                    <a:pt x="18154" y="56277"/>
                  </a:cubicBezTo>
                  <a:cubicBezTo>
                    <a:pt x="18154" y="35222"/>
                    <a:pt x="35222" y="18154"/>
                    <a:pt x="56277" y="18154"/>
                  </a:cubicBezTo>
                  <a:cubicBezTo>
                    <a:pt x="77332" y="18154"/>
                    <a:pt x="94400" y="35222"/>
                    <a:pt x="94400" y="56277"/>
                  </a:cubicBezTo>
                  <a:close/>
                </a:path>
              </a:pathLst>
            </a:custGeom>
            <a:noFill/>
            <a:ln w="19050" cap="flat">
              <a:solidFill>
                <a:schemeClr val="accent6"/>
              </a:solidFill>
              <a:prstDash val="solid"/>
              <a:round/>
            </a:ln>
          </p:spPr>
          <p:txBody>
            <a:bodyPr rtlCol="0" anchor="ctr"/>
            <a:lstStyle/>
            <a:p>
              <a:pPr defTabSz="685758"/>
              <a:endParaRPr lang="en-US" sz="1324">
                <a:solidFill>
                  <a:srgbClr val="FFFFFF"/>
                </a:solidFill>
                <a:latin typeface="Amazon Ember"/>
              </a:endParaRPr>
            </a:p>
          </p:txBody>
        </p:sp>
        <p:sp>
          <p:nvSpPr>
            <p:cNvPr id="82" name="Freeform: Shape 22">
              <a:extLst>
                <a:ext uri="{FF2B5EF4-FFF2-40B4-BE49-F238E27FC236}">
                  <a16:creationId xmlns:a16="http://schemas.microsoft.com/office/drawing/2014/main" id="{9B14C678-9149-4A8D-BAF2-51CD3651FB7D}"/>
                </a:ext>
              </a:extLst>
            </p:cNvPr>
            <p:cNvSpPr/>
            <p:nvPr/>
          </p:nvSpPr>
          <p:spPr>
            <a:xfrm>
              <a:off x="1687027" y="3287887"/>
              <a:ext cx="1143697" cy="108923"/>
            </a:xfrm>
            <a:custGeom>
              <a:avLst/>
              <a:gdLst>
                <a:gd name="connsiteX0" fmla="*/ 18154 w 1143696"/>
                <a:gd name="connsiteY0" fmla="*/ 18154 h 108923"/>
                <a:gd name="connsiteX1" fmla="*/ 18154 w 1143696"/>
                <a:gd name="connsiteY1" fmla="*/ 72616 h 108923"/>
                <a:gd name="connsiteX2" fmla="*/ 21422 w 1143696"/>
                <a:gd name="connsiteY2" fmla="*/ 75883 h 108923"/>
                <a:gd name="connsiteX3" fmla="*/ 83508 w 1143696"/>
                <a:gd name="connsiteY3" fmla="*/ 96579 h 108923"/>
                <a:gd name="connsiteX4" fmla="*/ 1067087 w 1143696"/>
                <a:gd name="connsiteY4" fmla="*/ 96579 h 108923"/>
                <a:gd name="connsiteX5" fmla="*/ 1118281 w 1143696"/>
                <a:gd name="connsiteY5" fmla="*/ 79151 h 108923"/>
                <a:gd name="connsiteX6" fmla="*/ 1125906 w 1143696"/>
                <a:gd name="connsiteY6" fmla="*/ 73705 h 108923"/>
                <a:gd name="connsiteX7" fmla="*/ 1125906 w 1143696"/>
                <a:gd name="connsiteY7" fmla="*/ 19243 h 108923"/>
                <a:gd name="connsiteX8" fmla="*/ 18154 w 1143696"/>
                <a:gd name="connsiteY8" fmla="*/ 18154 h 10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696" h="108923">
                  <a:moveTo>
                    <a:pt x="18154" y="18154"/>
                  </a:moveTo>
                  <a:lnTo>
                    <a:pt x="18154" y="72616"/>
                  </a:lnTo>
                  <a:lnTo>
                    <a:pt x="21422" y="75883"/>
                  </a:lnTo>
                  <a:cubicBezTo>
                    <a:pt x="38849" y="88954"/>
                    <a:pt x="60634" y="96579"/>
                    <a:pt x="83508" y="96579"/>
                  </a:cubicBezTo>
                  <a:lnTo>
                    <a:pt x="1067087" y="96579"/>
                  </a:lnTo>
                  <a:cubicBezTo>
                    <a:pt x="1085604" y="96579"/>
                    <a:pt x="1104121" y="90043"/>
                    <a:pt x="1118281" y="79151"/>
                  </a:cubicBezTo>
                  <a:lnTo>
                    <a:pt x="1125906" y="73705"/>
                  </a:lnTo>
                  <a:lnTo>
                    <a:pt x="1125906" y="19243"/>
                  </a:lnTo>
                  <a:lnTo>
                    <a:pt x="18154" y="18154"/>
                  </a:lnTo>
                  <a:close/>
                </a:path>
              </a:pathLst>
            </a:custGeom>
            <a:noFill/>
            <a:ln w="19050" cap="flat">
              <a:solidFill>
                <a:schemeClr val="accent6"/>
              </a:solidFill>
              <a:prstDash val="solid"/>
              <a:round/>
            </a:ln>
          </p:spPr>
          <p:txBody>
            <a:bodyPr rtlCol="0" anchor="ctr"/>
            <a:lstStyle/>
            <a:p>
              <a:pPr defTabSz="685758"/>
              <a:endParaRPr lang="en-US" sz="1324">
                <a:solidFill>
                  <a:srgbClr val="FFFFFF"/>
                </a:solidFill>
                <a:latin typeface="Amazon Ember"/>
              </a:endParaRPr>
            </a:p>
          </p:txBody>
        </p:sp>
        <p:sp>
          <p:nvSpPr>
            <p:cNvPr id="83" name="Freeform: Shape 23">
              <a:extLst>
                <a:ext uri="{FF2B5EF4-FFF2-40B4-BE49-F238E27FC236}">
                  <a16:creationId xmlns:a16="http://schemas.microsoft.com/office/drawing/2014/main" id="{DA3D4484-5692-4C16-B169-43F0450D530D}"/>
                </a:ext>
              </a:extLst>
            </p:cNvPr>
            <p:cNvSpPr/>
            <p:nvPr/>
          </p:nvSpPr>
          <p:spPr>
            <a:xfrm>
              <a:off x="1839520" y="2665935"/>
              <a:ext cx="838711" cy="588186"/>
            </a:xfrm>
            <a:custGeom>
              <a:avLst/>
              <a:gdLst>
                <a:gd name="connsiteX0" fmla="*/ 826366 w 838710"/>
                <a:gd name="connsiteY0" fmla="*/ 549700 h 588185"/>
                <a:gd name="connsiteX1" fmla="*/ 803492 w 838710"/>
                <a:gd name="connsiteY1" fmla="*/ 572573 h 588185"/>
                <a:gd name="connsiteX2" fmla="*/ 41028 w 838710"/>
                <a:gd name="connsiteY2" fmla="*/ 572573 h 588185"/>
                <a:gd name="connsiteX3" fmla="*/ 18154 w 838710"/>
                <a:gd name="connsiteY3" fmla="*/ 549700 h 588185"/>
                <a:gd name="connsiteX4" fmla="*/ 18154 w 838710"/>
                <a:gd name="connsiteY4" fmla="*/ 41028 h 588185"/>
                <a:gd name="connsiteX5" fmla="*/ 41028 w 838710"/>
                <a:gd name="connsiteY5" fmla="*/ 18154 h 588185"/>
                <a:gd name="connsiteX6" fmla="*/ 799135 w 838710"/>
                <a:gd name="connsiteY6" fmla="*/ 18154 h 588185"/>
                <a:gd name="connsiteX7" fmla="*/ 822009 w 838710"/>
                <a:gd name="connsiteY7" fmla="*/ 41028 h 588185"/>
                <a:gd name="connsiteX8" fmla="*/ 826366 w 838710"/>
                <a:gd name="connsiteY8" fmla="*/ 549700 h 588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8710" h="588185">
                  <a:moveTo>
                    <a:pt x="826366" y="549700"/>
                  </a:moveTo>
                  <a:cubicBezTo>
                    <a:pt x="826366" y="561681"/>
                    <a:pt x="816563" y="572573"/>
                    <a:pt x="803492" y="572573"/>
                  </a:cubicBezTo>
                  <a:lnTo>
                    <a:pt x="41028" y="572573"/>
                  </a:lnTo>
                  <a:cubicBezTo>
                    <a:pt x="29046" y="572573"/>
                    <a:pt x="18154" y="562770"/>
                    <a:pt x="18154" y="549700"/>
                  </a:cubicBezTo>
                  <a:lnTo>
                    <a:pt x="18154" y="41028"/>
                  </a:lnTo>
                  <a:cubicBezTo>
                    <a:pt x="18154" y="29046"/>
                    <a:pt x="27957" y="18154"/>
                    <a:pt x="41028" y="18154"/>
                  </a:cubicBezTo>
                  <a:lnTo>
                    <a:pt x="799135" y="18154"/>
                  </a:lnTo>
                  <a:cubicBezTo>
                    <a:pt x="811117" y="18154"/>
                    <a:pt x="822009" y="27957"/>
                    <a:pt x="822009" y="41028"/>
                  </a:cubicBezTo>
                  <a:lnTo>
                    <a:pt x="826366" y="549700"/>
                  </a:lnTo>
                  <a:close/>
                </a:path>
              </a:pathLst>
            </a:custGeom>
            <a:noFill/>
            <a:ln w="19050" cap="flat">
              <a:solidFill>
                <a:schemeClr val="accent6"/>
              </a:solidFill>
              <a:prstDash val="solid"/>
              <a:round/>
            </a:ln>
          </p:spPr>
          <p:txBody>
            <a:bodyPr rtlCol="0" anchor="ctr"/>
            <a:lstStyle/>
            <a:p>
              <a:pPr defTabSz="685758"/>
              <a:endParaRPr lang="en-US" sz="1324" dirty="0">
                <a:solidFill>
                  <a:srgbClr val="FFFFFF"/>
                </a:solidFill>
                <a:latin typeface="Amazon Ember"/>
              </a:endParaRPr>
            </a:p>
          </p:txBody>
        </p:sp>
        <p:sp>
          <p:nvSpPr>
            <p:cNvPr id="84" name="Freeform: Shape 24">
              <a:extLst>
                <a:ext uri="{FF2B5EF4-FFF2-40B4-BE49-F238E27FC236}">
                  <a16:creationId xmlns:a16="http://schemas.microsoft.com/office/drawing/2014/main" id="{059B7ACC-D526-4D3A-8788-5CBA1E383470}"/>
                </a:ext>
              </a:extLst>
            </p:cNvPr>
            <p:cNvSpPr/>
            <p:nvPr/>
          </p:nvSpPr>
          <p:spPr>
            <a:xfrm>
              <a:off x="1782880" y="2613652"/>
              <a:ext cx="947634" cy="708001"/>
            </a:xfrm>
            <a:custGeom>
              <a:avLst/>
              <a:gdLst>
                <a:gd name="connsiteX0" fmla="*/ 935290 w 947634"/>
                <a:gd name="connsiteY0" fmla="*/ 667337 h 708001"/>
                <a:gd name="connsiteX1" fmla="*/ 912416 w 947634"/>
                <a:gd name="connsiteY1" fmla="*/ 690211 h 708001"/>
                <a:gd name="connsiteX2" fmla="*/ 41028 w 947634"/>
                <a:gd name="connsiteY2" fmla="*/ 690211 h 708001"/>
                <a:gd name="connsiteX3" fmla="*/ 18154 w 947634"/>
                <a:gd name="connsiteY3" fmla="*/ 667337 h 708001"/>
                <a:gd name="connsiteX4" fmla="*/ 18154 w 947634"/>
                <a:gd name="connsiteY4" fmla="*/ 41028 h 708001"/>
                <a:gd name="connsiteX5" fmla="*/ 41028 w 947634"/>
                <a:gd name="connsiteY5" fmla="*/ 18154 h 708001"/>
                <a:gd name="connsiteX6" fmla="*/ 912416 w 947634"/>
                <a:gd name="connsiteY6" fmla="*/ 18154 h 708001"/>
                <a:gd name="connsiteX7" fmla="*/ 935290 w 947634"/>
                <a:gd name="connsiteY7" fmla="*/ 41028 h 708001"/>
                <a:gd name="connsiteX8" fmla="*/ 935290 w 947634"/>
                <a:gd name="connsiteY8" fmla="*/ 667337 h 70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7634" h="708001">
                  <a:moveTo>
                    <a:pt x="935290" y="667337"/>
                  </a:moveTo>
                  <a:cubicBezTo>
                    <a:pt x="935290" y="679318"/>
                    <a:pt x="925487" y="690211"/>
                    <a:pt x="912416" y="690211"/>
                  </a:cubicBezTo>
                  <a:lnTo>
                    <a:pt x="41028" y="690211"/>
                  </a:lnTo>
                  <a:cubicBezTo>
                    <a:pt x="29046" y="690211"/>
                    <a:pt x="18154" y="680407"/>
                    <a:pt x="18154" y="667337"/>
                  </a:cubicBezTo>
                  <a:lnTo>
                    <a:pt x="18154" y="41028"/>
                  </a:lnTo>
                  <a:cubicBezTo>
                    <a:pt x="18154" y="29046"/>
                    <a:pt x="27957" y="18154"/>
                    <a:pt x="41028" y="18154"/>
                  </a:cubicBezTo>
                  <a:lnTo>
                    <a:pt x="912416" y="18154"/>
                  </a:lnTo>
                  <a:cubicBezTo>
                    <a:pt x="924397" y="18154"/>
                    <a:pt x="935290" y="27957"/>
                    <a:pt x="935290" y="41028"/>
                  </a:cubicBezTo>
                  <a:lnTo>
                    <a:pt x="935290" y="667337"/>
                  </a:lnTo>
                  <a:close/>
                </a:path>
              </a:pathLst>
            </a:custGeom>
            <a:noFill/>
            <a:ln w="19050" cap="flat">
              <a:solidFill>
                <a:schemeClr val="accent6"/>
              </a:solidFill>
              <a:prstDash val="solid"/>
              <a:round/>
            </a:ln>
          </p:spPr>
          <p:txBody>
            <a:bodyPr rtlCol="0" anchor="ctr"/>
            <a:lstStyle/>
            <a:p>
              <a:pPr defTabSz="685758"/>
              <a:endParaRPr lang="en-US" sz="1324">
                <a:solidFill>
                  <a:srgbClr val="FFFFFF"/>
                </a:solidFill>
                <a:latin typeface="Amazon Ember"/>
              </a:endParaRPr>
            </a:p>
          </p:txBody>
        </p:sp>
        <p:sp>
          <p:nvSpPr>
            <p:cNvPr id="85" name="Freeform: Shape 25">
              <a:extLst>
                <a:ext uri="{FF2B5EF4-FFF2-40B4-BE49-F238E27FC236}">
                  <a16:creationId xmlns:a16="http://schemas.microsoft.com/office/drawing/2014/main" id="{7C7B0717-B70C-4CA0-A211-75F929552F0F}"/>
                </a:ext>
              </a:extLst>
            </p:cNvPr>
            <p:cNvSpPr/>
            <p:nvPr/>
          </p:nvSpPr>
          <p:spPr>
            <a:xfrm>
              <a:off x="3047482" y="2731289"/>
              <a:ext cx="348555" cy="664432"/>
            </a:xfrm>
            <a:custGeom>
              <a:avLst/>
              <a:gdLst>
                <a:gd name="connsiteX0" fmla="*/ 338389 w 348555"/>
                <a:gd name="connsiteY0" fmla="*/ 112917 h 664431"/>
                <a:gd name="connsiteX1" fmla="*/ 338389 w 348555"/>
                <a:gd name="connsiteY1" fmla="*/ 72616 h 664431"/>
                <a:gd name="connsiteX2" fmla="*/ 283927 w 348555"/>
                <a:gd name="connsiteY2" fmla="*/ 18154 h 664431"/>
                <a:gd name="connsiteX3" fmla="*/ 72616 w 348555"/>
                <a:gd name="connsiteY3" fmla="*/ 18154 h 664431"/>
                <a:gd name="connsiteX4" fmla="*/ 18154 w 348555"/>
                <a:gd name="connsiteY4" fmla="*/ 72616 h 664431"/>
                <a:gd name="connsiteX5" fmla="*/ 18154 w 348555"/>
                <a:gd name="connsiteY5" fmla="*/ 112917 h 664431"/>
                <a:gd name="connsiteX6" fmla="*/ 18154 w 348555"/>
                <a:gd name="connsiteY6" fmla="*/ 576930 h 664431"/>
                <a:gd name="connsiteX7" fmla="*/ 18154 w 348555"/>
                <a:gd name="connsiteY7" fmla="*/ 609607 h 664431"/>
                <a:gd name="connsiteX8" fmla="*/ 72616 w 348555"/>
                <a:gd name="connsiteY8" fmla="*/ 652087 h 664431"/>
                <a:gd name="connsiteX9" fmla="*/ 283927 w 348555"/>
                <a:gd name="connsiteY9" fmla="*/ 652087 h 664431"/>
                <a:gd name="connsiteX10" fmla="*/ 338389 w 348555"/>
                <a:gd name="connsiteY10" fmla="*/ 609607 h 664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555" h="664431">
                  <a:moveTo>
                    <a:pt x="338389" y="112917"/>
                  </a:moveTo>
                  <a:lnTo>
                    <a:pt x="338389" y="72616"/>
                  </a:lnTo>
                  <a:cubicBezTo>
                    <a:pt x="338389" y="42117"/>
                    <a:pt x="314426" y="18154"/>
                    <a:pt x="283927" y="18154"/>
                  </a:cubicBezTo>
                  <a:lnTo>
                    <a:pt x="72616" y="18154"/>
                  </a:lnTo>
                  <a:cubicBezTo>
                    <a:pt x="42117" y="18154"/>
                    <a:pt x="18154" y="42117"/>
                    <a:pt x="18154" y="72616"/>
                  </a:cubicBezTo>
                  <a:lnTo>
                    <a:pt x="18154" y="112917"/>
                  </a:lnTo>
                  <a:lnTo>
                    <a:pt x="18154" y="576930"/>
                  </a:lnTo>
                  <a:lnTo>
                    <a:pt x="18154" y="609607"/>
                  </a:lnTo>
                  <a:cubicBezTo>
                    <a:pt x="18154" y="640106"/>
                    <a:pt x="42117" y="652087"/>
                    <a:pt x="72616" y="652087"/>
                  </a:cubicBezTo>
                  <a:lnTo>
                    <a:pt x="283927" y="652087"/>
                  </a:lnTo>
                  <a:cubicBezTo>
                    <a:pt x="314426" y="652087"/>
                    <a:pt x="338389" y="640106"/>
                    <a:pt x="338389" y="609607"/>
                  </a:cubicBezTo>
                </a:path>
              </a:pathLst>
            </a:custGeom>
            <a:noFill/>
            <a:ln w="19050" cap="flat">
              <a:solidFill>
                <a:schemeClr val="accent6"/>
              </a:solidFill>
              <a:prstDash val="solid"/>
              <a:round/>
            </a:ln>
          </p:spPr>
          <p:txBody>
            <a:bodyPr rtlCol="0" anchor="ctr"/>
            <a:lstStyle/>
            <a:p>
              <a:pPr defTabSz="685758"/>
              <a:endParaRPr lang="en-US" sz="1324">
                <a:solidFill>
                  <a:srgbClr val="FFFFFF"/>
                </a:solidFill>
                <a:latin typeface="Amazon Ember"/>
              </a:endParaRPr>
            </a:p>
          </p:txBody>
        </p:sp>
        <p:sp>
          <p:nvSpPr>
            <p:cNvPr id="86" name="Freeform: Shape 26">
              <a:extLst>
                <a:ext uri="{FF2B5EF4-FFF2-40B4-BE49-F238E27FC236}">
                  <a16:creationId xmlns:a16="http://schemas.microsoft.com/office/drawing/2014/main" id="{4366C631-AE67-43D8-A791-53BDE0216516}"/>
                </a:ext>
              </a:extLst>
            </p:cNvPr>
            <p:cNvSpPr/>
            <p:nvPr/>
          </p:nvSpPr>
          <p:spPr>
            <a:xfrm>
              <a:off x="3184726" y="2779216"/>
              <a:ext cx="108924" cy="32677"/>
            </a:xfrm>
            <a:custGeom>
              <a:avLst/>
              <a:gdLst>
                <a:gd name="connsiteX0" fmla="*/ 98757 w 108923"/>
                <a:gd name="connsiteY0" fmla="*/ 18154 h 32676"/>
                <a:gd name="connsiteX1" fmla="*/ 18154 w 108923"/>
                <a:gd name="connsiteY1" fmla="*/ 18154 h 32676"/>
              </a:gdLst>
              <a:ahLst/>
              <a:cxnLst>
                <a:cxn ang="0">
                  <a:pos x="connsiteX0" y="connsiteY0"/>
                </a:cxn>
                <a:cxn ang="0">
                  <a:pos x="connsiteX1" y="connsiteY1"/>
                </a:cxn>
              </a:cxnLst>
              <a:rect l="l" t="t" r="r" b="b"/>
              <a:pathLst>
                <a:path w="108923" h="32676">
                  <a:moveTo>
                    <a:pt x="98757" y="18154"/>
                  </a:moveTo>
                  <a:lnTo>
                    <a:pt x="18154" y="18154"/>
                  </a:lnTo>
                </a:path>
              </a:pathLst>
            </a:custGeom>
            <a:ln w="19050" cap="flat">
              <a:solidFill>
                <a:schemeClr val="accent6"/>
              </a:solidFill>
              <a:prstDash val="solid"/>
              <a:round/>
            </a:ln>
          </p:spPr>
          <p:txBody>
            <a:bodyPr rtlCol="0" anchor="ctr"/>
            <a:lstStyle/>
            <a:p>
              <a:pPr defTabSz="685758"/>
              <a:endParaRPr lang="en-US" sz="1324">
                <a:solidFill>
                  <a:srgbClr val="FFFFFF"/>
                </a:solidFill>
                <a:latin typeface="Amazon Ember"/>
              </a:endParaRPr>
            </a:p>
          </p:txBody>
        </p:sp>
        <p:sp>
          <p:nvSpPr>
            <p:cNvPr id="87" name="Freeform: Shape 27">
              <a:extLst>
                <a:ext uri="{FF2B5EF4-FFF2-40B4-BE49-F238E27FC236}">
                  <a16:creationId xmlns:a16="http://schemas.microsoft.com/office/drawing/2014/main" id="{784B07E7-5C26-4C71-8B89-3D6A17E2630E}"/>
                </a:ext>
              </a:extLst>
            </p:cNvPr>
            <p:cNvSpPr/>
            <p:nvPr/>
          </p:nvSpPr>
          <p:spPr>
            <a:xfrm>
              <a:off x="3144424" y="2769413"/>
              <a:ext cx="54462" cy="54462"/>
            </a:xfrm>
            <a:custGeom>
              <a:avLst/>
              <a:gdLst>
                <a:gd name="connsiteX0" fmla="*/ 37760 w 54461"/>
                <a:gd name="connsiteY0" fmla="*/ 27957 h 54461"/>
                <a:gd name="connsiteX1" fmla="*/ 27957 w 54461"/>
                <a:gd name="connsiteY1" fmla="*/ 37760 h 54461"/>
                <a:gd name="connsiteX2" fmla="*/ 18154 w 54461"/>
                <a:gd name="connsiteY2" fmla="*/ 27957 h 54461"/>
                <a:gd name="connsiteX3" fmla="*/ 27957 w 54461"/>
                <a:gd name="connsiteY3" fmla="*/ 18154 h 54461"/>
                <a:gd name="connsiteX4" fmla="*/ 37760 w 54461"/>
                <a:gd name="connsiteY4" fmla="*/ 27957 h 54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61" h="54461">
                  <a:moveTo>
                    <a:pt x="37760" y="27957"/>
                  </a:moveTo>
                  <a:cubicBezTo>
                    <a:pt x="37760" y="33371"/>
                    <a:pt x="33371" y="37760"/>
                    <a:pt x="27957" y="37760"/>
                  </a:cubicBezTo>
                  <a:cubicBezTo>
                    <a:pt x="22543" y="37760"/>
                    <a:pt x="18154" y="33371"/>
                    <a:pt x="18154" y="27957"/>
                  </a:cubicBezTo>
                  <a:cubicBezTo>
                    <a:pt x="18154" y="22543"/>
                    <a:pt x="22543" y="18154"/>
                    <a:pt x="27957" y="18154"/>
                  </a:cubicBezTo>
                  <a:cubicBezTo>
                    <a:pt x="33371" y="18154"/>
                    <a:pt x="37760" y="22543"/>
                    <a:pt x="37760" y="27957"/>
                  </a:cubicBezTo>
                  <a:close/>
                </a:path>
              </a:pathLst>
            </a:custGeom>
            <a:noFill/>
            <a:ln w="19050" cap="flat">
              <a:solidFill>
                <a:schemeClr val="accent6"/>
              </a:solidFill>
              <a:prstDash val="solid"/>
              <a:miter/>
            </a:ln>
          </p:spPr>
          <p:txBody>
            <a:bodyPr rtlCol="0" anchor="ctr"/>
            <a:lstStyle/>
            <a:p>
              <a:pPr defTabSz="685758"/>
              <a:endParaRPr lang="en-US" sz="1324">
                <a:solidFill>
                  <a:srgbClr val="FFFFFF"/>
                </a:solidFill>
                <a:latin typeface="Amazon Ember"/>
              </a:endParaRPr>
            </a:p>
          </p:txBody>
        </p:sp>
        <p:sp>
          <p:nvSpPr>
            <p:cNvPr id="88" name="Freeform: Shape 30">
              <a:extLst>
                <a:ext uri="{FF2B5EF4-FFF2-40B4-BE49-F238E27FC236}">
                  <a16:creationId xmlns:a16="http://schemas.microsoft.com/office/drawing/2014/main" id="{DB43A993-DF85-4C0F-8C46-EDD423A554A2}"/>
                </a:ext>
              </a:extLst>
            </p:cNvPr>
            <p:cNvSpPr/>
            <p:nvPr/>
          </p:nvSpPr>
          <p:spPr>
            <a:xfrm>
              <a:off x="3046393" y="2824963"/>
              <a:ext cx="348555" cy="108923"/>
            </a:xfrm>
            <a:custGeom>
              <a:avLst/>
              <a:gdLst>
                <a:gd name="connsiteX0" fmla="*/ 18154 w 348555"/>
                <a:gd name="connsiteY0" fmla="*/ 18154 h 108923"/>
                <a:gd name="connsiteX1" fmla="*/ 339478 w 348555"/>
                <a:gd name="connsiteY1" fmla="*/ 18154 h 108923"/>
                <a:gd name="connsiteX2" fmla="*/ 339478 w 348555"/>
                <a:gd name="connsiteY2" fmla="*/ 91132 h 108923"/>
              </a:gdLst>
              <a:ahLst/>
              <a:cxnLst>
                <a:cxn ang="0">
                  <a:pos x="connsiteX0" y="connsiteY0"/>
                </a:cxn>
                <a:cxn ang="0">
                  <a:pos x="connsiteX1" y="connsiteY1"/>
                </a:cxn>
                <a:cxn ang="0">
                  <a:pos x="connsiteX2" y="connsiteY2"/>
                </a:cxn>
              </a:cxnLst>
              <a:rect l="l" t="t" r="r" b="b"/>
              <a:pathLst>
                <a:path w="348555" h="108923">
                  <a:moveTo>
                    <a:pt x="18154" y="18154"/>
                  </a:moveTo>
                  <a:lnTo>
                    <a:pt x="339478" y="18154"/>
                  </a:lnTo>
                  <a:lnTo>
                    <a:pt x="339478" y="91132"/>
                  </a:lnTo>
                </a:path>
              </a:pathLst>
            </a:custGeom>
            <a:noFill/>
            <a:ln w="19050" cap="flat">
              <a:solidFill>
                <a:schemeClr val="accent6"/>
              </a:solidFill>
              <a:prstDash val="solid"/>
              <a:round/>
            </a:ln>
          </p:spPr>
          <p:txBody>
            <a:bodyPr rtlCol="0" anchor="ctr"/>
            <a:lstStyle/>
            <a:p>
              <a:pPr defTabSz="685758"/>
              <a:endParaRPr lang="en-US" sz="1324">
                <a:solidFill>
                  <a:srgbClr val="FFFFFF"/>
                </a:solidFill>
                <a:latin typeface="Amazon Ember"/>
              </a:endParaRPr>
            </a:p>
          </p:txBody>
        </p:sp>
        <p:sp>
          <p:nvSpPr>
            <p:cNvPr id="89" name="Freeform: Shape 31">
              <a:extLst>
                <a:ext uri="{FF2B5EF4-FFF2-40B4-BE49-F238E27FC236}">
                  <a16:creationId xmlns:a16="http://schemas.microsoft.com/office/drawing/2014/main" id="{13777060-5A84-4EE1-A968-2D53AEEDF1A3}"/>
                </a:ext>
              </a:extLst>
            </p:cNvPr>
            <p:cNvSpPr/>
            <p:nvPr/>
          </p:nvSpPr>
          <p:spPr>
            <a:xfrm>
              <a:off x="3046393" y="3287887"/>
              <a:ext cx="315878" cy="32677"/>
            </a:xfrm>
            <a:custGeom>
              <a:avLst/>
              <a:gdLst>
                <a:gd name="connsiteX0" fmla="*/ 18154 w 315878"/>
                <a:gd name="connsiteY0" fmla="*/ 18154 h 32676"/>
                <a:gd name="connsiteX1" fmla="*/ 300266 w 315878"/>
                <a:gd name="connsiteY1" fmla="*/ 18154 h 32676"/>
              </a:gdLst>
              <a:ahLst/>
              <a:cxnLst>
                <a:cxn ang="0">
                  <a:pos x="connsiteX0" y="connsiteY0"/>
                </a:cxn>
                <a:cxn ang="0">
                  <a:pos x="connsiteX1" y="connsiteY1"/>
                </a:cxn>
              </a:cxnLst>
              <a:rect l="l" t="t" r="r" b="b"/>
              <a:pathLst>
                <a:path w="315878" h="32676">
                  <a:moveTo>
                    <a:pt x="18154" y="18154"/>
                  </a:moveTo>
                  <a:lnTo>
                    <a:pt x="300266" y="18154"/>
                  </a:lnTo>
                </a:path>
              </a:pathLst>
            </a:custGeom>
            <a:ln w="19050" cap="flat">
              <a:solidFill>
                <a:schemeClr val="accent6"/>
              </a:solidFill>
              <a:prstDash val="solid"/>
              <a:round/>
            </a:ln>
          </p:spPr>
          <p:txBody>
            <a:bodyPr rtlCol="0" anchor="ctr"/>
            <a:lstStyle/>
            <a:p>
              <a:pPr defTabSz="685758"/>
              <a:endParaRPr lang="en-US" sz="1324">
                <a:solidFill>
                  <a:srgbClr val="FFFFFF"/>
                </a:solidFill>
                <a:latin typeface="Amazon Ember"/>
              </a:endParaRPr>
            </a:p>
          </p:txBody>
        </p:sp>
        <p:sp>
          <p:nvSpPr>
            <p:cNvPr id="90" name="Freeform: Shape 32">
              <a:extLst>
                <a:ext uri="{FF2B5EF4-FFF2-40B4-BE49-F238E27FC236}">
                  <a16:creationId xmlns:a16="http://schemas.microsoft.com/office/drawing/2014/main" id="{D0C8AC8B-2D4C-4ED8-AC36-BB97B1799D10}"/>
                </a:ext>
              </a:extLst>
            </p:cNvPr>
            <p:cNvSpPr/>
            <p:nvPr/>
          </p:nvSpPr>
          <p:spPr>
            <a:xfrm>
              <a:off x="3286957" y="3020868"/>
              <a:ext cx="413909" cy="381231"/>
            </a:xfrm>
            <a:custGeom>
              <a:avLst/>
              <a:gdLst>
                <a:gd name="connsiteX0" fmla="*/ 156644 w 413909"/>
                <a:gd name="connsiteY0" fmla="*/ 242693 h 381231"/>
                <a:gd name="connsiteX1" fmla="*/ 22668 w 413909"/>
                <a:gd name="connsiteY1" fmla="*/ 57523 h 381231"/>
                <a:gd name="connsiteX2" fmla="*/ 28114 w 413909"/>
                <a:gd name="connsiteY2" fmla="*/ 22668 h 381231"/>
                <a:gd name="connsiteX3" fmla="*/ 28114 w 413909"/>
                <a:gd name="connsiteY3" fmla="*/ 22668 h 381231"/>
                <a:gd name="connsiteX4" fmla="*/ 62970 w 413909"/>
                <a:gd name="connsiteY4" fmla="*/ 28114 h 381231"/>
                <a:gd name="connsiteX5" fmla="*/ 165358 w 413909"/>
                <a:gd name="connsiteY5" fmla="*/ 169714 h 381231"/>
                <a:gd name="connsiteX6" fmla="*/ 111985 w 413909"/>
                <a:gd name="connsiteY6" fmla="*/ 95646 h 381231"/>
                <a:gd name="connsiteX7" fmla="*/ 117431 w 413909"/>
                <a:gd name="connsiteY7" fmla="*/ 60791 h 381231"/>
                <a:gd name="connsiteX8" fmla="*/ 117431 w 413909"/>
                <a:gd name="connsiteY8" fmla="*/ 60791 h 381231"/>
                <a:gd name="connsiteX9" fmla="*/ 152287 w 413909"/>
                <a:gd name="connsiteY9" fmla="*/ 66237 h 381231"/>
                <a:gd name="connsiteX10" fmla="*/ 205659 w 413909"/>
                <a:gd name="connsiteY10" fmla="*/ 140305 h 381231"/>
                <a:gd name="connsiteX11" fmla="*/ 164268 w 413909"/>
                <a:gd name="connsiteY11" fmla="*/ 83665 h 381231"/>
                <a:gd name="connsiteX12" fmla="*/ 169715 w 413909"/>
                <a:gd name="connsiteY12" fmla="*/ 48809 h 381231"/>
                <a:gd name="connsiteX13" fmla="*/ 169715 w 413909"/>
                <a:gd name="connsiteY13" fmla="*/ 48809 h 381231"/>
                <a:gd name="connsiteX14" fmla="*/ 204570 w 413909"/>
                <a:gd name="connsiteY14" fmla="*/ 54256 h 381231"/>
                <a:gd name="connsiteX15" fmla="*/ 253586 w 413909"/>
                <a:gd name="connsiteY15" fmla="*/ 121788 h 381231"/>
                <a:gd name="connsiteX16" fmla="*/ 220909 w 413909"/>
                <a:gd name="connsiteY16" fmla="*/ 77129 h 381231"/>
                <a:gd name="connsiteX17" fmla="*/ 226355 w 413909"/>
                <a:gd name="connsiteY17" fmla="*/ 42274 h 381231"/>
                <a:gd name="connsiteX18" fmla="*/ 226355 w 413909"/>
                <a:gd name="connsiteY18" fmla="*/ 42274 h 381231"/>
                <a:gd name="connsiteX19" fmla="*/ 261210 w 413909"/>
                <a:gd name="connsiteY19" fmla="*/ 47720 h 381231"/>
                <a:gd name="connsiteX20" fmla="*/ 310226 w 413909"/>
                <a:gd name="connsiteY20" fmla="*/ 115253 h 381231"/>
                <a:gd name="connsiteX21" fmla="*/ 340725 w 413909"/>
                <a:gd name="connsiteY21" fmla="*/ 178428 h 381231"/>
                <a:gd name="connsiteX22" fmla="*/ 397365 w 413909"/>
                <a:gd name="connsiteY22" fmla="*/ 278637 h 381231"/>
                <a:gd name="connsiteX23" fmla="*/ 266657 w 413909"/>
                <a:gd name="connsiteY23" fmla="*/ 373401 h 381231"/>
                <a:gd name="connsiteX24" fmla="*/ 203481 w 413909"/>
                <a:gd name="connsiteY24" fmla="*/ 330921 h 381231"/>
                <a:gd name="connsiteX25" fmla="*/ 131591 w 413909"/>
                <a:gd name="connsiteY25" fmla="*/ 294976 h 381231"/>
                <a:gd name="connsiteX26" fmla="*/ 50988 w 413909"/>
                <a:gd name="connsiteY26" fmla="*/ 183874 h 381231"/>
                <a:gd name="connsiteX27" fmla="*/ 50988 w 413909"/>
                <a:gd name="connsiteY27" fmla="*/ 183874 h 381231"/>
                <a:gd name="connsiteX28" fmla="*/ 120699 w 413909"/>
                <a:gd name="connsiteY28" fmla="*/ 194767 h 381231"/>
                <a:gd name="connsiteX29" fmla="*/ 156644 w 413909"/>
                <a:gd name="connsiteY29" fmla="*/ 242693 h 381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13909" h="381231">
                  <a:moveTo>
                    <a:pt x="156644" y="242693"/>
                  </a:moveTo>
                  <a:lnTo>
                    <a:pt x="22668" y="57523"/>
                  </a:lnTo>
                  <a:cubicBezTo>
                    <a:pt x="15043" y="46631"/>
                    <a:pt x="17222" y="30292"/>
                    <a:pt x="28114" y="22668"/>
                  </a:cubicBezTo>
                  <a:lnTo>
                    <a:pt x="28114" y="22668"/>
                  </a:lnTo>
                  <a:cubicBezTo>
                    <a:pt x="39006" y="15043"/>
                    <a:pt x="55345" y="17222"/>
                    <a:pt x="62970" y="28114"/>
                  </a:cubicBezTo>
                  <a:lnTo>
                    <a:pt x="165358" y="169714"/>
                  </a:lnTo>
                  <a:lnTo>
                    <a:pt x="111985" y="95646"/>
                  </a:lnTo>
                  <a:cubicBezTo>
                    <a:pt x="104360" y="84754"/>
                    <a:pt x="106539" y="68416"/>
                    <a:pt x="117431" y="60791"/>
                  </a:cubicBezTo>
                  <a:lnTo>
                    <a:pt x="117431" y="60791"/>
                  </a:lnTo>
                  <a:cubicBezTo>
                    <a:pt x="128324" y="53166"/>
                    <a:pt x="144662" y="55345"/>
                    <a:pt x="152287" y="66237"/>
                  </a:cubicBezTo>
                  <a:lnTo>
                    <a:pt x="205659" y="140305"/>
                  </a:lnTo>
                  <a:lnTo>
                    <a:pt x="164268" y="83665"/>
                  </a:lnTo>
                  <a:cubicBezTo>
                    <a:pt x="156644" y="72773"/>
                    <a:pt x="158822" y="56434"/>
                    <a:pt x="169715" y="48809"/>
                  </a:cubicBezTo>
                  <a:lnTo>
                    <a:pt x="169715" y="48809"/>
                  </a:lnTo>
                  <a:cubicBezTo>
                    <a:pt x="180607" y="41185"/>
                    <a:pt x="196945" y="43363"/>
                    <a:pt x="204570" y="54256"/>
                  </a:cubicBezTo>
                  <a:lnTo>
                    <a:pt x="253586" y="121788"/>
                  </a:lnTo>
                  <a:lnTo>
                    <a:pt x="220909" y="77129"/>
                  </a:lnTo>
                  <a:cubicBezTo>
                    <a:pt x="213284" y="66237"/>
                    <a:pt x="215463" y="49899"/>
                    <a:pt x="226355" y="42274"/>
                  </a:cubicBezTo>
                  <a:lnTo>
                    <a:pt x="226355" y="42274"/>
                  </a:lnTo>
                  <a:cubicBezTo>
                    <a:pt x="237247" y="34649"/>
                    <a:pt x="253586" y="36828"/>
                    <a:pt x="261210" y="47720"/>
                  </a:cubicBezTo>
                  <a:lnTo>
                    <a:pt x="310226" y="115253"/>
                  </a:lnTo>
                  <a:cubicBezTo>
                    <a:pt x="310226" y="115253"/>
                    <a:pt x="334189" y="152287"/>
                    <a:pt x="340725" y="178428"/>
                  </a:cubicBezTo>
                  <a:cubicBezTo>
                    <a:pt x="347260" y="204570"/>
                    <a:pt x="397365" y="278637"/>
                    <a:pt x="397365" y="278637"/>
                  </a:cubicBezTo>
                  <a:lnTo>
                    <a:pt x="266657" y="373401"/>
                  </a:lnTo>
                  <a:cubicBezTo>
                    <a:pt x="266657" y="373401"/>
                    <a:pt x="247050" y="337456"/>
                    <a:pt x="203481" y="330921"/>
                  </a:cubicBezTo>
                  <a:cubicBezTo>
                    <a:pt x="159912" y="324385"/>
                    <a:pt x="131591" y="294976"/>
                    <a:pt x="131591" y="294976"/>
                  </a:cubicBezTo>
                  <a:lnTo>
                    <a:pt x="50988" y="183874"/>
                  </a:lnTo>
                  <a:lnTo>
                    <a:pt x="50988" y="183874"/>
                  </a:lnTo>
                  <a:cubicBezTo>
                    <a:pt x="73862" y="167536"/>
                    <a:pt x="104360" y="172982"/>
                    <a:pt x="120699" y="194767"/>
                  </a:cubicBezTo>
                  <a:lnTo>
                    <a:pt x="156644" y="242693"/>
                  </a:lnTo>
                  <a:close/>
                </a:path>
              </a:pathLst>
            </a:custGeom>
            <a:noFill/>
            <a:ln w="19050" cap="flat">
              <a:solidFill>
                <a:schemeClr val="accent6"/>
              </a:solidFill>
              <a:prstDash val="solid"/>
              <a:round/>
            </a:ln>
          </p:spPr>
          <p:txBody>
            <a:bodyPr rtlCol="0" anchor="ctr"/>
            <a:lstStyle/>
            <a:p>
              <a:pPr defTabSz="685758"/>
              <a:endParaRPr lang="en-US" sz="1324">
                <a:solidFill>
                  <a:srgbClr val="FFFFFF"/>
                </a:solidFill>
                <a:latin typeface="Amazon Ember"/>
              </a:endParaRPr>
            </a:p>
          </p:txBody>
        </p:sp>
        <p:sp>
          <p:nvSpPr>
            <p:cNvPr id="91" name="Freeform: Shape 33">
              <a:extLst>
                <a:ext uri="{FF2B5EF4-FFF2-40B4-BE49-F238E27FC236}">
                  <a16:creationId xmlns:a16="http://schemas.microsoft.com/office/drawing/2014/main" id="{FBC34A83-088F-4FE9-9273-2EB3FA14D2AF}"/>
                </a:ext>
              </a:extLst>
            </p:cNvPr>
            <p:cNvSpPr/>
            <p:nvPr/>
          </p:nvSpPr>
          <p:spPr>
            <a:xfrm>
              <a:off x="3363360" y="2962207"/>
              <a:ext cx="98031" cy="76246"/>
            </a:xfrm>
            <a:custGeom>
              <a:avLst/>
              <a:gdLst>
                <a:gd name="connsiteX0" fmla="*/ 18154 w 98031"/>
                <a:gd name="connsiteY0" fmla="*/ 68259 h 76246"/>
                <a:gd name="connsiteX1" fmla="*/ 87865 w 98031"/>
                <a:gd name="connsiteY1" fmla="*/ 18154 h 76246"/>
              </a:gdLst>
              <a:ahLst/>
              <a:cxnLst>
                <a:cxn ang="0">
                  <a:pos x="connsiteX0" y="connsiteY0"/>
                </a:cxn>
                <a:cxn ang="0">
                  <a:pos x="connsiteX1" y="connsiteY1"/>
                </a:cxn>
              </a:cxnLst>
              <a:rect l="l" t="t" r="r" b="b"/>
              <a:pathLst>
                <a:path w="98031" h="76246">
                  <a:moveTo>
                    <a:pt x="18154" y="68259"/>
                  </a:moveTo>
                  <a:lnTo>
                    <a:pt x="87865" y="18154"/>
                  </a:lnTo>
                </a:path>
              </a:pathLst>
            </a:custGeom>
            <a:ln w="19050" cap="flat">
              <a:solidFill>
                <a:schemeClr val="accent6"/>
              </a:solidFill>
              <a:prstDash val="solid"/>
              <a:round/>
            </a:ln>
          </p:spPr>
          <p:txBody>
            <a:bodyPr rtlCol="0" anchor="ctr"/>
            <a:lstStyle/>
            <a:p>
              <a:pPr defTabSz="685758"/>
              <a:endParaRPr lang="en-US" sz="1324">
                <a:solidFill>
                  <a:srgbClr val="FFFFFF"/>
                </a:solidFill>
                <a:latin typeface="Amazon Ember"/>
              </a:endParaRPr>
            </a:p>
          </p:txBody>
        </p:sp>
        <p:sp>
          <p:nvSpPr>
            <p:cNvPr id="92" name="Freeform: Shape 35">
              <a:extLst>
                <a:ext uri="{FF2B5EF4-FFF2-40B4-BE49-F238E27FC236}">
                  <a16:creationId xmlns:a16="http://schemas.microsoft.com/office/drawing/2014/main" id="{AC4DB3B2-5DE3-413A-8981-BBCD977321C8}"/>
                </a:ext>
              </a:extLst>
            </p:cNvPr>
            <p:cNvSpPr/>
            <p:nvPr/>
          </p:nvSpPr>
          <p:spPr>
            <a:xfrm>
              <a:off x="3194529" y="3084201"/>
              <a:ext cx="98031" cy="76246"/>
            </a:xfrm>
            <a:custGeom>
              <a:avLst/>
              <a:gdLst>
                <a:gd name="connsiteX0" fmla="*/ 18154 w 98031"/>
                <a:gd name="connsiteY0" fmla="*/ 68259 h 76246"/>
                <a:gd name="connsiteX1" fmla="*/ 87865 w 98031"/>
                <a:gd name="connsiteY1" fmla="*/ 18154 h 76246"/>
              </a:gdLst>
              <a:ahLst/>
              <a:cxnLst>
                <a:cxn ang="0">
                  <a:pos x="connsiteX0" y="connsiteY0"/>
                </a:cxn>
                <a:cxn ang="0">
                  <a:pos x="connsiteX1" y="connsiteY1"/>
                </a:cxn>
              </a:cxnLst>
              <a:rect l="l" t="t" r="r" b="b"/>
              <a:pathLst>
                <a:path w="98031" h="76246">
                  <a:moveTo>
                    <a:pt x="18154" y="68259"/>
                  </a:moveTo>
                  <a:lnTo>
                    <a:pt x="87865" y="18154"/>
                  </a:lnTo>
                </a:path>
              </a:pathLst>
            </a:custGeom>
            <a:ln w="19050" cap="flat">
              <a:solidFill>
                <a:schemeClr val="accent6"/>
              </a:solidFill>
              <a:prstDash val="solid"/>
              <a:round/>
            </a:ln>
          </p:spPr>
          <p:txBody>
            <a:bodyPr rtlCol="0" anchor="ctr"/>
            <a:lstStyle/>
            <a:p>
              <a:pPr defTabSz="685758"/>
              <a:endParaRPr lang="en-US" sz="1324">
                <a:solidFill>
                  <a:srgbClr val="FFFFFF"/>
                </a:solidFill>
                <a:latin typeface="Amazon Ember"/>
              </a:endParaRPr>
            </a:p>
          </p:txBody>
        </p:sp>
        <p:sp>
          <p:nvSpPr>
            <p:cNvPr id="93" name="Freeform: Shape 36">
              <a:extLst>
                <a:ext uri="{FF2B5EF4-FFF2-40B4-BE49-F238E27FC236}">
                  <a16:creationId xmlns:a16="http://schemas.microsoft.com/office/drawing/2014/main" id="{B41F2BD1-C33A-41B6-8D06-A8A6A5A95B63}"/>
                </a:ext>
              </a:extLst>
            </p:cNvPr>
            <p:cNvSpPr/>
            <p:nvPr/>
          </p:nvSpPr>
          <p:spPr>
            <a:xfrm>
              <a:off x="3205421" y="3028650"/>
              <a:ext cx="76246" cy="43569"/>
            </a:xfrm>
            <a:custGeom>
              <a:avLst/>
              <a:gdLst>
                <a:gd name="connsiteX0" fmla="*/ 18154 w 76246"/>
                <a:gd name="connsiteY0" fmla="*/ 18154 h 43569"/>
                <a:gd name="connsiteX1" fmla="*/ 64991 w 76246"/>
                <a:gd name="connsiteY1" fmla="*/ 25778 h 43569"/>
              </a:gdLst>
              <a:ahLst/>
              <a:cxnLst>
                <a:cxn ang="0">
                  <a:pos x="connsiteX0" y="connsiteY0"/>
                </a:cxn>
                <a:cxn ang="0">
                  <a:pos x="connsiteX1" y="connsiteY1"/>
                </a:cxn>
              </a:cxnLst>
              <a:rect l="l" t="t" r="r" b="b"/>
              <a:pathLst>
                <a:path w="76246" h="43569">
                  <a:moveTo>
                    <a:pt x="18154" y="18154"/>
                  </a:moveTo>
                  <a:lnTo>
                    <a:pt x="64991" y="25778"/>
                  </a:lnTo>
                </a:path>
              </a:pathLst>
            </a:custGeom>
            <a:ln w="19050" cap="flat">
              <a:solidFill>
                <a:schemeClr val="accent6"/>
              </a:solidFill>
              <a:prstDash val="solid"/>
              <a:round/>
            </a:ln>
          </p:spPr>
          <p:txBody>
            <a:bodyPr rtlCol="0" anchor="ctr"/>
            <a:lstStyle/>
            <a:p>
              <a:pPr defTabSz="685758"/>
              <a:endParaRPr lang="en-US" sz="1324">
                <a:solidFill>
                  <a:srgbClr val="FFFFFF"/>
                </a:solidFill>
                <a:latin typeface="Amazon Ember"/>
              </a:endParaRPr>
            </a:p>
          </p:txBody>
        </p:sp>
        <p:sp>
          <p:nvSpPr>
            <p:cNvPr id="94" name="Freeform: Shape 39">
              <a:extLst>
                <a:ext uri="{FF2B5EF4-FFF2-40B4-BE49-F238E27FC236}">
                  <a16:creationId xmlns:a16="http://schemas.microsoft.com/office/drawing/2014/main" id="{F11D4162-DF03-4DD0-B38E-18C08C03F0D4}"/>
                </a:ext>
              </a:extLst>
            </p:cNvPr>
            <p:cNvSpPr/>
            <p:nvPr/>
          </p:nvSpPr>
          <p:spPr>
            <a:xfrm>
              <a:off x="3326326" y="2936065"/>
              <a:ext cx="43569" cy="76246"/>
            </a:xfrm>
            <a:custGeom>
              <a:avLst/>
              <a:gdLst>
                <a:gd name="connsiteX0" fmla="*/ 25779 w 43569"/>
                <a:gd name="connsiteY0" fmla="*/ 18154 h 76246"/>
                <a:gd name="connsiteX1" fmla="*/ 18154 w 43569"/>
                <a:gd name="connsiteY1" fmla="*/ 64991 h 76246"/>
              </a:gdLst>
              <a:ahLst/>
              <a:cxnLst>
                <a:cxn ang="0">
                  <a:pos x="connsiteX0" y="connsiteY0"/>
                </a:cxn>
                <a:cxn ang="0">
                  <a:pos x="connsiteX1" y="connsiteY1"/>
                </a:cxn>
              </a:cxnLst>
              <a:rect l="l" t="t" r="r" b="b"/>
              <a:pathLst>
                <a:path w="43569" h="76246">
                  <a:moveTo>
                    <a:pt x="25779" y="18154"/>
                  </a:moveTo>
                  <a:lnTo>
                    <a:pt x="18154" y="64991"/>
                  </a:lnTo>
                </a:path>
              </a:pathLst>
            </a:custGeom>
            <a:ln w="19050" cap="flat">
              <a:solidFill>
                <a:schemeClr val="accent6"/>
              </a:solidFill>
              <a:prstDash val="solid"/>
              <a:round/>
            </a:ln>
          </p:spPr>
          <p:txBody>
            <a:bodyPr rtlCol="0" anchor="ctr"/>
            <a:lstStyle/>
            <a:p>
              <a:pPr defTabSz="685758"/>
              <a:endParaRPr lang="en-US" sz="1324">
                <a:solidFill>
                  <a:srgbClr val="FFFFFF"/>
                </a:solidFill>
                <a:latin typeface="Amazon Ember"/>
              </a:endParaRPr>
            </a:p>
          </p:txBody>
        </p:sp>
        <p:sp>
          <p:nvSpPr>
            <p:cNvPr id="95" name="Freeform: Shape 40">
              <a:extLst>
                <a:ext uri="{FF2B5EF4-FFF2-40B4-BE49-F238E27FC236}">
                  <a16:creationId xmlns:a16="http://schemas.microsoft.com/office/drawing/2014/main" id="{BEC8A98A-1E2D-4FD7-BC54-15E84CD749DC}"/>
                </a:ext>
              </a:extLst>
            </p:cNvPr>
            <p:cNvSpPr/>
            <p:nvPr/>
          </p:nvSpPr>
          <p:spPr>
            <a:xfrm>
              <a:off x="3227206" y="2928441"/>
              <a:ext cx="76246" cy="98031"/>
            </a:xfrm>
            <a:custGeom>
              <a:avLst/>
              <a:gdLst>
                <a:gd name="connsiteX0" fmla="*/ 18154 w 76246"/>
                <a:gd name="connsiteY0" fmla="*/ 18154 h 98030"/>
                <a:gd name="connsiteX1" fmla="*/ 68259 w 76246"/>
                <a:gd name="connsiteY1" fmla="*/ 87865 h 98030"/>
              </a:gdLst>
              <a:ahLst/>
              <a:cxnLst>
                <a:cxn ang="0">
                  <a:pos x="connsiteX0" y="connsiteY0"/>
                </a:cxn>
                <a:cxn ang="0">
                  <a:pos x="connsiteX1" y="connsiteY1"/>
                </a:cxn>
              </a:cxnLst>
              <a:rect l="l" t="t" r="r" b="b"/>
              <a:pathLst>
                <a:path w="76246" h="98030">
                  <a:moveTo>
                    <a:pt x="18154" y="18154"/>
                  </a:moveTo>
                  <a:lnTo>
                    <a:pt x="68259" y="87865"/>
                  </a:lnTo>
                </a:path>
              </a:pathLst>
            </a:custGeom>
            <a:ln w="19050" cap="flat">
              <a:solidFill>
                <a:schemeClr val="accent6"/>
              </a:solidFill>
              <a:prstDash val="solid"/>
              <a:round/>
            </a:ln>
          </p:spPr>
          <p:txBody>
            <a:bodyPr rtlCol="0" anchor="ctr"/>
            <a:lstStyle/>
            <a:p>
              <a:pPr defTabSz="685758"/>
              <a:endParaRPr lang="en-US" sz="1324">
                <a:solidFill>
                  <a:srgbClr val="FFFFFF"/>
                </a:solidFill>
                <a:latin typeface="Amazon Ember"/>
              </a:endParaRPr>
            </a:p>
          </p:txBody>
        </p:sp>
      </p:grpSp>
      <p:sp>
        <p:nvSpPr>
          <p:cNvPr id="96" name="TextBox 95">
            <a:extLst>
              <a:ext uri="{FF2B5EF4-FFF2-40B4-BE49-F238E27FC236}">
                <a16:creationId xmlns:a16="http://schemas.microsoft.com/office/drawing/2014/main" id="{2B2B8A04-D42C-4EF3-97CB-BB5BEF97A86E}"/>
              </a:ext>
            </a:extLst>
          </p:cNvPr>
          <p:cNvSpPr txBox="1"/>
          <p:nvPr/>
        </p:nvSpPr>
        <p:spPr>
          <a:xfrm>
            <a:off x="346827" y="2149689"/>
            <a:ext cx="5736867" cy="1658146"/>
          </a:xfrm>
          <a:prstGeom prst="rect">
            <a:avLst/>
          </a:prstGeom>
          <a:noFill/>
        </p:spPr>
        <p:txBody>
          <a:bodyPr wrap="square" lIns="0" tIns="0" rIns="0" bIns="0" rtlCol="0">
            <a:spAutoFit/>
          </a:bodyPr>
          <a:lstStyle/>
          <a:p>
            <a:pPr marL="395883" indent="-395883" defTabSz="685758">
              <a:lnSpc>
                <a:spcPct val="90000"/>
              </a:lnSpc>
              <a:spcBef>
                <a:spcPts val="840"/>
              </a:spcBef>
              <a:buFont typeface="+mj-lt"/>
              <a:buAutoNum type="arabicPeriod" startAt="5"/>
            </a:pPr>
            <a:r>
              <a:rPr lang="en-US" sz="1625" dirty="0">
                <a:gradFill>
                  <a:gsLst>
                    <a:gs pos="2917">
                      <a:srgbClr val="FFFFFF"/>
                    </a:gs>
                    <a:gs pos="30000">
                      <a:srgbClr val="FFFFFF"/>
                    </a:gs>
                  </a:gsLst>
                  <a:lin ang="5400000" scaled="0"/>
                </a:gradFill>
                <a:latin typeface="Amazon Ember"/>
              </a:rPr>
              <a:t>VMware Cloud on AWS M6/ VMC on Outposts </a:t>
            </a:r>
          </a:p>
          <a:p>
            <a:pPr marL="395883" indent="-395883" defTabSz="685758">
              <a:lnSpc>
                <a:spcPct val="90000"/>
              </a:lnSpc>
              <a:spcBef>
                <a:spcPts val="840"/>
              </a:spcBef>
              <a:buFont typeface="+mj-lt"/>
              <a:buAutoNum type="arabicPeriod" startAt="5"/>
            </a:pPr>
            <a:r>
              <a:rPr lang="en-US" sz="1625" dirty="0">
                <a:gradFill>
                  <a:gsLst>
                    <a:gs pos="2917">
                      <a:srgbClr val="FFFFFF"/>
                    </a:gs>
                    <a:gs pos="30000">
                      <a:srgbClr val="FFFFFF"/>
                    </a:gs>
                  </a:gsLst>
                  <a:lin ang="5400000" scaled="0"/>
                </a:gradFill>
                <a:latin typeface="Amazon Ember"/>
              </a:rPr>
              <a:t>Application migration using AWS Server Migration Service (AWS SMS)</a:t>
            </a:r>
          </a:p>
          <a:p>
            <a:pPr marL="395883" indent="-395883" defTabSz="685758">
              <a:lnSpc>
                <a:spcPct val="90000"/>
              </a:lnSpc>
              <a:spcBef>
                <a:spcPts val="840"/>
              </a:spcBef>
              <a:buFont typeface="+mj-lt"/>
              <a:buAutoNum type="arabicPeriod" startAt="5"/>
            </a:pPr>
            <a:r>
              <a:rPr lang="en-US" sz="1625" dirty="0">
                <a:gradFill>
                  <a:gsLst>
                    <a:gs pos="2917">
                      <a:srgbClr val="FFFFFF"/>
                    </a:gs>
                    <a:gs pos="30000">
                      <a:srgbClr val="FFFFFF"/>
                    </a:gs>
                  </a:gsLst>
                  <a:lin ang="5400000" scaled="0"/>
                </a:gradFill>
                <a:latin typeface="Amazon Ember"/>
              </a:rPr>
              <a:t>Azure to </a:t>
            </a:r>
            <a:r>
              <a:rPr lang="en-US" sz="1625" dirty="0">
                <a:solidFill>
                  <a:srgbClr val="FFFFFF"/>
                </a:solidFill>
                <a:latin typeface="Amazon Ember"/>
              </a:rPr>
              <a:t>AWS</a:t>
            </a:r>
            <a:r>
              <a:rPr lang="en-US" sz="1625" dirty="0">
                <a:gradFill>
                  <a:gsLst>
                    <a:gs pos="2917">
                      <a:srgbClr val="FFFFFF"/>
                    </a:gs>
                    <a:gs pos="30000">
                      <a:srgbClr val="FFFFFF"/>
                    </a:gs>
                  </a:gsLst>
                  <a:lin ang="5400000" scaled="0"/>
                </a:gradFill>
                <a:latin typeface="Amazon Ember"/>
              </a:rPr>
              <a:t> Migration Tool</a:t>
            </a:r>
          </a:p>
          <a:p>
            <a:pPr marL="395883" indent="-395883" defTabSz="685758">
              <a:lnSpc>
                <a:spcPct val="90000"/>
              </a:lnSpc>
              <a:spcBef>
                <a:spcPts val="840"/>
              </a:spcBef>
              <a:buFont typeface="+mj-lt"/>
              <a:buAutoNum type="arabicPeriod" startAt="5"/>
            </a:pPr>
            <a:r>
              <a:rPr lang="en-US" sz="1625" dirty="0">
                <a:gradFill>
                  <a:gsLst>
                    <a:gs pos="2917">
                      <a:srgbClr val="FFFFFF"/>
                    </a:gs>
                    <a:gs pos="30000">
                      <a:srgbClr val="FFFFFF"/>
                    </a:gs>
                  </a:gsLst>
                  <a:lin ang="5400000" scaled="0"/>
                </a:gradFill>
                <a:latin typeface="Amazon Ember"/>
              </a:rPr>
              <a:t>Amazon Elastic Container Service for Kubernetes (Amazon EKS) for Windows </a:t>
            </a:r>
          </a:p>
        </p:txBody>
      </p:sp>
      <p:sp>
        <p:nvSpPr>
          <p:cNvPr id="97" name="TextBox 96">
            <a:extLst>
              <a:ext uri="{FF2B5EF4-FFF2-40B4-BE49-F238E27FC236}">
                <a16:creationId xmlns:a16="http://schemas.microsoft.com/office/drawing/2014/main" id="{D672B1B1-31AD-4CAA-BFE2-9E24F0587FB5}"/>
              </a:ext>
            </a:extLst>
          </p:cNvPr>
          <p:cNvSpPr txBox="1"/>
          <p:nvPr/>
        </p:nvSpPr>
        <p:spPr>
          <a:xfrm>
            <a:off x="346827" y="3924338"/>
            <a:ext cx="4226919" cy="552715"/>
          </a:xfrm>
          <a:prstGeom prst="rect">
            <a:avLst/>
          </a:prstGeom>
          <a:noFill/>
        </p:spPr>
        <p:txBody>
          <a:bodyPr wrap="square" lIns="0" tIns="0" rIns="0" bIns="0" rtlCol="0">
            <a:spAutoFit/>
          </a:bodyPr>
          <a:lstStyle/>
          <a:p>
            <a:pPr marL="395883" indent="-395883" defTabSz="685758">
              <a:lnSpc>
                <a:spcPct val="90000"/>
              </a:lnSpc>
              <a:spcBef>
                <a:spcPts val="840"/>
              </a:spcBef>
              <a:buFont typeface="+mj-lt"/>
              <a:buAutoNum type="arabicPeriod" startAt="9"/>
            </a:pPr>
            <a:r>
              <a:rPr lang="en-US" sz="1625" dirty="0">
                <a:gradFill>
                  <a:gsLst>
                    <a:gs pos="2917">
                      <a:srgbClr val="FFFFFF"/>
                    </a:gs>
                    <a:gs pos="30000">
                      <a:srgbClr val="FFFFFF"/>
                    </a:gs>
                  </a:gsLst>
                  <a:lin ang="5400000" scaled="0"/>
                </a:gradFill>
                <a:latin typeface="Amazon Ember"/>
              </a:rPr>
              <a:t>Amazon </a:t>
            </a:r>
            <a:r>
              <a:rPr lang="en-US" sz="1625" dirty="0" err="1">
                <a:gradFill>
                  <a:gsLst>
                    <a:gs pos="2917">
                      <a:srgbClr val="FFFFFF"/>
                    </a:gs>
                    <a:gs pos="30000">
                      <a:srgbClr val="FFFFFF"/>
                    </a:gs>
                  </a:gsLst>
                  <a:lin ang="5400000" scaled="0"/>
                </a:gradFill>
                <a:latin typeface="Amazon Ember"/>
              </a:rPr>
              <a:t>FSx</a:t>
            </a:r>
            <a:r>
              <a:rPr lang="en-US" sz="1625" dirty="0">
                <a:gradFill>
                  <a:gsLst>
                    <a:gs pos="2917">
                      <a:srgbClr val="FFFFFF"/>
                    </a:gs>
                    <a:gs pos="30000">
                      <a:srgbClr val="FFFFFF"/>
                    </a:gs>
                  </a:gsLst>
                  <a:lin ang="5400000" scaled="0"/>
                </a:gradFill>
                <a:latin typeface="Amazon Ember"/>
              </a:rPr>
              <a:t> for Windows File Server</a:t>
            </a:r>
          </a:p>
          <a:p>
            <a:pPr marL="395883" indent="-395883" defTabSz="685758">
              <a:lnSpc>
                <a:spcPct val="90000"/>
              </a:lnSpc>
              <a:spcBef>
                <a:spcPts val="840"/>
              </a:spcBef>
              <a:buFont typeface="+mj-lt"/>
              <a:buAutoNum type="arabicPeriod" startAt="9"/>
            </a:pPr>
            <a:r>
              <a:rPr lang="en-US" sz="1625" dirty="0">
                <a:gradFill>
                  <a:gsLst>
                    <a:gs pos="2917">
                      <a:srgbClr val="FFFFFF"/>
                    </a:gs>
                    <a:gs pos="30000">
                      <a:srgbClr val="FFFFFF"/>
                    </a:gs>
                  </a:gsLst>
                  <a:lin ang="5400000" scaled="0"/>
                </a:gradFill>
                <a:latin typeface="Amazon Ember"/>
              </a:rPr>
              <a:t>Active Directory Cross VPC Support</a:t>
            </a:r>
          </a:p>
        </p:txBody>
      </p:sp>
      <p:sp>
        <p:nvSpPr>
          <p:cNvPr id="2" name="Title 1">
            <a:extLst>
              <a:ext uri="{FF2B5EF4-FFF2-40B4-BE49-F238E27FC236}">
                <a16:creationId xmlns:a16="http://schemas.microsoft.com/office/drawing/2014/main" id="{B9A8D5C5-6BAA-4838-B7CF-718F8EC478BB}"/>
              </a:ext>
            </a:extLst>
          </p:cNvPr>
          <p:cNvSpPr>
            <a:spLocks noGrp="1"/>
          </p:cNvSpPr>
          <p:nvPr>
            <p:ph type="title"/>
          </p:nvPr>
        </p:nvSpPr>
        <p:spPr/>
        <p:txBody>
          <a:bodyPr/>
          <a:lstStyle/>
          <a:p>
            <a:r>
              <a:rPr lang="en-US" dirty="0"/>
              <a:t>The top 10 launches</a:t>
            </a:r>
          </a:p>
        </p:txBody>
      </p:sp>
    </p:spTree>
    <p:extLst>
      <p:ext uri="{BB962C8B-B14F-4D97-AF65-F5344CB8AC3E}">
        <p14:creationId xmlns:p14="http://schemas.microsoft.com/office/powerpoint/2010/main" val="2320328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35" presetClass="path" presetSubtype="0" decel="100000" fill="hold" grpId="1" nodeType="withEffect">
                                  <p:stCondLst>
                                    <p:cond delay="0"/>
                                  </p:stCondLst>
                                  <p:childTnLst>
                                    <p:animMotion origin="layout" path="M 1.38778E-17 -1.48148E-6 L -0.00729 -1.48148E-6 " pathEditMode="relative" rAng="0" ptsTypes="AA">
                                      <p:cBhvr>
                                        <p:cTn id="9" dur="500" spd="-100000" fill="hold"/>
                                        <p:tgtEl>
                                          <p:spTgt spid="3"/>
                                        </p:tgtEl>
                                        <p:attrNameLst>
                                          <p:attrName>ppt_x</p:attrName>
                                          <p:attrName>ppt_y</p:attrName>
                                        </p:attrNameLst>
                                      </p:cBhvr>
                                      <p:rCtr x="-365" y="0"/>
                                    </p:animMotion>
                                  </p:childTnLst>
                                </p:cTn>
                              </p:par>
                              <p:par>
                                <p:cTn id="10" presetID="10" presetClass="entr" presetSubtype="0" fill="hold" grpId="0" nodeType="withEffect">
                                  <p:stCondLst>
                                    <p:cond delay="3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300"/>
                                  </p:stCondLst>
                                  <p:childTnLst>
                                    <p:animMotion origin="layout" path="M 2.77556E-17 -1.48148E-6 L 0.00768 -1.48148E-6 " pathEditMode="relative" rAng="0" ptsTypes="AA">
                                      <p:cBhvr>
                                        <p:cTn id="14" dur="500" spd="-100000" fill="hold"/>
                                        <p:tgtEl>
                                          <p:spTgt spid="4"/>
                                        </p:tgtEl>
                                        <p:attrNameLst>
                                          <p:attrName>ppt_x</p:attrName>
                                          <p:attrName>ppt_y</p:attrName>
                                        </p:attrNameLst>
                                      </p:cBhvr>
                                      <p:rCtr x="378" y="0"/>
                                    </p:animMotion>
                                  </p:childTnLst>
                                </p:cTn>
                              </p:par>
                              <p:par>
                                <p:cTn id="15" presetID="10" presetClass="entr" presetSubtype="0" fill="hold" nodeType="withEffect">
                                  <p:stCondLst>
                                    <p:cond delay="400"/>
                                  </p:stCondLst>
                                  <p:childTnLst>
                                    <p:set>
                                      <p:cBhvr>
                                        <p:cTn id="16" dur="1" fill="hold">
                                          <p:stCondLst>
                                            <p:cond delay="0"/>
                                          </p:stCondLst>
                                        </p:cTn>
                                        <p:tgtEl>
                                          <p:spTgt spid="76"/>
                                        </p:tgtEl>
                                        <p:attrNameLst>
                                          <p:attrName>style.visibility</p:attrName>
                                        </p:attrNameLst>
                                      </p:cBhvr>
                                      <p:to>
                                        <p:strVal val="visible"/>
                                      </p:to>
                                    </p:set>
                                    <p:animEffect transition="in" filter="fade">
                                      <p:cBhvr>
                                        <p:cTn id="17" dur="500"/>
                                        <p:tgtEl>
                                          <p:spTgt spid="76"/>
                                        </p:tgtEl>
                                      </p:cBhvr>
                                    </p:animEffect>
                                  </p:childTnLst>
                                </p:cTn>
                              </p:par>
                              <p:par>
                                <p:cTn id="18" presetID="35" presetClass="path" presetSubtype="0" decel="100000" fill="hold" nodeType="withEffect">
                                  <p:stCondLst>
                                    <p:cond delay="400"/>
                                  </p:stCondLst>
                                  <p:childTnLst>
                                    <p:animMotion origin="layout" path="M 2.77556E-17 -1.48148E-6 L 0.00768 -1.48148E-6 " pathEditMode="relative" rAng="0" ptsTypes="AA">
                                      <p:cBhvr>
                                        <p:cTn id="19" dur="500" spd="-100000" fill="hold"/>
                                        <p:tgtEl>
                                          <p:spTgt spid="76"/>
                                        </p:tgtEl>
                                        <p:attrNameLst>
                                          <p:attrName>ppt_x</p:attrName>
                                          <p:attrName>ppt_y</p:attrName>
                                        </p:attrNameLst>
                                      </p:cBhvr>
                                      <p:rCtr x="378" y="0"/>
                                    </p:animMotion>
                                  </p:childTnLst>
                                </p:cTn>
                              </p:par>
                              <p:par>
                                <p:cTn id="20" presetID="10" presetClass="entr" presetSubtype="0" fill="hold" grpId="0" nodeType="withEffect">
                                  <p:stCondLst>
                                    <p:cond delay="54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35" presetClass="path" presetSubtype="0" decel="100000" fill="hold" grpId="1" nodeType="withEffect">
                                  <p:stCondLst>
                                    <p:cond delay="540"/>
                                  </p:stCondLst>
                                  <p:childTnLst>
                                    <p:animMotion origin="layout" path="M 3.4375E-6 6.17284E-8 L 0.0077 6.17284E-8 " pathEditMode="relative" rAng="0" ptsTypes="AA">
                                      <p:cBhvr>
                                        <p:cTn id="24" dur="500" spd="-100000" fill="hold"/>
                                        <p:tgtEl>
                                          <p:spTgt spid="5"/>
                                        </p:tgtEl>
                                        <p:attrNameLst>
                                          <p:attrName>ppt_x</p:attrName>
                                          <p:attrName>ppt_y</p:attrName>
                                        </p:attrNameLst>
                                      </p:cBhvr>
                                      <p:rCtr x="380" y="0"/>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6"/>
                                        </p:tgtEl>
                                        <p:attrNameLst>
                                          <p:attrName>style.visibility</p:attrName>
                                        </p:attrNameLst>
                                      </p:cBhvr>
                                      <p:to>
                                        <p:strVal val="visible"/>
                                      </p:to>
                                    </p:set>
                                    <p:animEffect transition="in" filter="fade">
                                      <p:cBhvr>
                                        <p:cTn id="29" dur="500"/>
                                        <p:tgtEl>
                                          <p:spTgt spid="96"/>
                                        </p:tgtEl>
                                      </p:cBhvr>
                                    </p:animEffect>
                                  </p:childTnLst>
                                </p:cTn>
                              </p:par>
                              <p:par>
                                <p:cTn id="30" presetID="35" presetClass="path" presetSubtype="0" decel="100000" fill="hold" grpId="1" nodeType="withEffect">
                                  <p:stCondLst>
                                    <p:cond delay="0"/>
                                  </p:stCondLst>
                                  <p:childTnLst>
                                    <p:animMotion origin="layout" path="M 1.38778E-17 -1.48148E-6 L -0.00729 -1.48148E-6 " pathEditMode="relative" rAng="0" ptsTypes="AA">
                                      <p:cBhvr>
                                        <p:cTn id="31" dur="500" spd="-100000" fill="hold"/>
                                        <p:tgtEl>
                                          <p:spTgt spid="96"/>
                                        </p:tgtEl>
                                        <p:attrNameLst>
                                          <p:attrName>ppt_x</p:attrName>
                                          <p:attrName>ppt_y</p:attrName>
                                        </p:attrNameLst>
                                      </p:cBhvr>
                                      <p:rCtr x="-365" y="0"/>
                                    </p:animMotion>
                                  </p:childTnLst>
                                </p:cTn>
                              </p:par>
                              <p:par>
                                <p:cTn id="32" presetID="10" presetClass="entr" presetSubtype="0" fill="hold" grpId="0" nodeType="withEffect">
                                  <p:stCondLst>
                                    <p:cond delay="30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35" presetClass="path" presetSubtype="0" decel="100000" fill="hold" grpId="1" nodeType="withEffect">
                                  <p:stCondLst>
                                    <p:cond delay="300"/>
                                  </p:stCondLst>
                                  <p:childTnLst>
                                    <p:animMotion origin="layout" path="M 2.77556E-17 -1.48148E-6 L 0.00768 -1.48148E-6 " pathEditMode="relative" rAng="0" ptsTypes="AA">
                                      <p:cBhvr>
                                        <p:cTn id="36" dur="500" spd="-100000" fill="hold"/>
                                        <p:tgtEl>
                                          <p:spTgt spid="9"/>
                                        </p:tgtEl>
                                        <p:attrNameLst>
                                          <p:attrName>ppt_x</p:attrName>
                                          <p:attrName>ppt_y</p:attrName>
                                        </p:attrNameLst>
                                      </p:cBhvr>
                                      <p:rCtr x="378" y="0"/>
                                    </p:animMotion>
                                  </p:childTnLst>
                                </p:cTn>
                              </p:par>
                              <p:par>
                                <p:cTn id="37" presetID="10" presetClass="entr" presetSubtype="0" fill="hold" grpId="0" nodeType="withEffect">
                                  <p:stCondLst>
                                    <p:cond delay="400"/>
                                  </p:stCondLst>
                                  <p:childTnLst>
                                    <p:set>
                                      <p:cBhvr>
                                        <p:cTn id="38" dur="1" fill="hold">
                                          <p:stCondLst>
                                            <p:cond delay="0"/>
                                          </p:stCondLst>
                                        </p:cTn>
                                        <p:tgtEl>
                                          <p:spTgt spid="54"/>
                                        </p:tgtEl>
                                        <p:attrNameLst>
                                          <p:attrName>style.visibility</p:attrName>
                                        </p:attrNameLst>
                                      </p:cBhvr>
                                      <p:to>
                                        <p:strVal val="visible"/>
                                      </p:to>
                                    </p:set>
                                    <p:animEffect transition="in" filter="fade">
                                      <p:cBhvr>
                                        <p:cTn id="39" dur="500"/>
                                        <p:tgtEl>
                                          <p:spTgt spid="54"/>
                                        </p:tgtEl>
                                      </p:cBhvr>
                                    </p:animEffect>
                                  </p:childTnLst>
                                </p:cTn>
                              </p:par>
                              <p:par>
                                <p:cTn id="40" presetID="35" presetClass="path" presetSubtype="0" decel="100000" fill="hold" grpId="1" nodeType="withEffect">
                                  <p:stCondLst>
                                    <p:cond delay="400"/>
                                  </p:stCondLst>
                                  <p:childTnLst>
                                    <p:animMotion origin="layout" path="M 2.77556E-17 -1.48148E-6 L 0.00768 -1.48148E-6 " pathEditMode="relative" rAng="0" ptsTypes="AA">
                                      <p:cBhvr>
                                        <p:cTn id="41" dur="500" spd="-100000" fill="hold"/>
                                        <p:tgtEl>
                                          <p:spTgt spid="54"/>
                                        </p:tgtEl>
                                        <p:attrNameLst>
                                          <p:attrName>ppt_x</p:attrName>
                                          <p:attrName>ppt_y</p:attrName>
                                        </p:attrNameLst>
                                      </p:cBhvr>
                                      <p:rCtr x="378" y="0"/>
                                    </p:animMotion>
                                  </p:childTnLst>
                                </p:cTn>
                              </p:par>
                              <p:par>
                                <p:cTn id="42" presetID="10" presetClass="entr" presetSubtype="0" fill="hold" grpId="0" nodeType="withEffect">
                                  <p:stCondLst>
                                    <p:cond delay="54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par>
                                <p:cTn id="45" presetID="35" presetClass="path" presetSubtype="0" decel="100000" fill="hold" grpId="1" nodeType="withEffect">
                                  <p:stCondLst>
                                    <p:cond delay="540"/>
                                  </p:stCondLst>
                                  <p:childTnLst>
                                    <p:animMotion origin="layout" path="M 2.77556E-17 -1.48148E-6 L 0.00768 -1.48148E-6 " pathEditMode="relative" rAng="0" ptsTypes="AA">
                                      <p:cBhvr>
                                        <p:cTn id="46" dur="500" spd="-100000" fill="hold"/>
                                        <p:tgtEl>
                                          <p:spTgt spid="8"/>
                                        </p:tgtEl>
                                        <p:attrNameLst>
                                          <p:attrName>ppt_x</p:attrName>
                                          <p:attrName>ppt_y</p:attrName>
                                        </p:attrNameLst>
                                      </p:cBhvr>
                                      <p:rCtr x="378" y="0"/>
                                    </p:animMotion>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97"/>
                                        </p:tgtEl>
                                        <p:attrNameLst>
                                          <p:attrName>style.visibility</p:attrName>
                                        </p:attrNameLst>
                                      </p:cBhvr>
                                      <p:to>
                                        <p:strVal val="visible"/>
                                      </p:to>
                                    </p:set>
                                    <p:animEffect transition="in" filter="fade">
                                      <p:cBhvr>
                                        <p:cTn id="51" dur="500"/>
                                        <p:tgtEl>
                                          <p:spTgt spid="97"/>
                                        </p:tgtEl>
                                      </p:cBhvr>
                                    </p:animEffect>
                                  </p:childTnLst>
                                </p:cTn>
                              </p:par>
                              <p:par>
                                <p:cTn id="52" presetID="35" presetClass="path" presetSubtype="0" decel="100000" fill="hold" grpId="1" nodeType="withEffect">
                                  <p:stCondLst>
                                    <p:cond delay="0"/>
                                  </p:stCondLst>
                                  <p:childTnLst>
                                    <p:animMotion origin="layout" path="M -2.32639E-6 4.25926E-6 L -0.00727 4.25926E-6 " pathEditMode="relative" rAng="0" ptsTypes="AA">
                                      <p:cBhvr>
                                        <p:cTn id="53" dur="500" spd="-100000" fill="hold"/>
                                        <p:tgtEl>
                                          <p:spTgt spid="97"/>
                                        </p:tgtEl>
                                        <p:attrNameLst>
                                          <p:attrName>ppt_x</p:attrName>
                                          <p:attrName>ppt_y</p:attrName>
                                        </p:attrNameLst>
                                      </p:cBhvr>
                                      <p:rCtr x="-369" y="0"/>
                                    </p:animMotion>
                                  </p:childTnLst>
                                </p:cTn>
                              </p:par>
                              <p:par>
                                <p:cTn id="54" presetID="10" presetClass="entr" presetSubtype="0" fill="hold" grpId="0" nodeType="withEffect">
                                  <p:stCondLst>
                                    <p:cond delay="30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500"/>
                                        <p:tgtEl>
                                          <p:spTgt spid="6"/>
                                        </p:tgtEl>
                                      </p:cBhvr>
                                    </p:animEffect>
                                  </p:childTnLst>
                                </p:cTn>
                              </p:par>
                              <p:par>
                                <p:cTn id="57" presetID="35" presetClass="path" presetSubtype="0" decel="100000" fill="hold" grpId="1" nodeType="withEffect">
                                  <p:stCondLst>
                                    <p:cond delay="300"/>
                                  </p:stCondLst>
                                  <p:childTnLst>
                                    <p:animMotion origin="layout" path="M 2.77556E-17 -1.48148E-6 L 0.00768 -1.48148E-6 " pathEditMode="relative" rAng="0" ptsTypes="AA">
                                      <p:cBhvr>
                                        <p:cTn id="58" dur="500" spd="-100000" fill="hold"/>
                                        <p:tgtEl>
                                          <p:spTgt spid="6"/>
                                        </p:tgtEl>
                                        <p:attrNameLst>
                                          <p:attrName>ppt_x</p:attrName>
                                          <p:attrName>ppt_y</p:attrName>
                                        </p:attrNameLst>
                                      </p:cBhvr>
                                      <p:rCtr x="378" y="0"/>
                                    </p:animMotion>
                                  </p:childTnLst>
                                </p:cTn>
                              </p:par>
                              <p:par>
                                <p:cTn id="59" presetID="10" presetClass="entr" presetSubtype="0" fill="hold" nodeType="withEffect">
                                  <p:stCondLst>
                                    <p:cond delay="400"/>
                                  </p:stCondLst>
                                  <p:childTnLst>
                                    <p:set>
                                      <p:cBhvr>
                                        <p:cTn id="60" dur="1" fill="hold">
                                          <p:stCondLst>
                                            <p:cond delay="0"/>
                                          </p:stCondLst>
                                        </p:cTn>
                                        <p:tgtEl>
                                          <p:spTgt spid="55"/>
                                        </p:tgtEl>
                                        <p:attrNameLst>
                                          <p:attrName>style.visibility</p:attrName>
                                        </p:attrNameLst>
                                      </p:cBhvr>
                                      <p:to>
                                        <p:strVal val="visible"/>
                                      </p:to>
                                    </p:set>
                                    <p:animEffect transition="in" filter="fade">
                                      <p:cBhvr>
                                        <p:cTn id="61" dur="500"/>
                                        <p:tgtEl>
                                          <p:spTgt spid="55"/>
                                        </p:tgtEl>
                                      </p:cBhvr>
                                    </p:animEffect>
                                  </p:childTnLst>
                                </p:cTn>
                              </p:par>
                              <p:par>
                                <p:cTn id="62" presetID="35" presetClass="path" presetSubtype="0" decel="100000" fill="hold" nodeType="withEffect">
                                  <p:stCondLst>
                                    <p:cond delay="400"/>
                                  </p:stCondLst>
                                  <p:childTnLst>
                                    <p:animMotion origin="layout" path="M 2.77556E-17 -1.48148E-6 L 0.00768 -1.48148E-6 " pathEditMode="relative" rAng="0" ptsTypes="AA">
                                      <p:cBhvr>
                                        <p:cTn id="63" dur="500" spd="-100000" fill="hold"/>
                                        <p:tgtEl>
                                          <p:spTgt spid="55"/>
                                        </p:tgtEl>
                                        <p:attrNameLst>
                                          <p:attrName>ppt_x</p:attrName>
                                          <p:attrName>ppt_y</p:attrName>
                                        </p:attrNameLst>
                                      </p:cBhvr>
                                      <p:rCtr x="378" y="0"/>
                                    </p:animMotion>
                                  </p:childTnLst>
                                </p:cTn>
                              </p:par>
                              <p:par>
                                <p:cTn id="64" presetID="10" presetClass="entr" presetSubtype="0" fill="hold" grpId="0" nodeType="withEffect">
                                  <p:stCondLst>
                                    <p:cond delay="54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500"/>
                                        <p:tgtEl>
                                          <p:spTgt spid="7"/>
                                        </p:tgtEl>
                                      </p:cBhvr>
                                    </p:animEffect>
                                  </p:childTnLst>
                                </p:cTn>
                              </p:par>
                              <p:par>
                                <p:cTn id="67" presetID="35" presetClass="path" presetSubtype="0" decel="100000" fill="hold" grpId="1" nodeType="withEffect">
                                  <p:stCondLst>
                                    <p:cond delay="540"/>
                                  </p:stCondLst>
                                  <p:childTnLst>
                                    <p:animMotion origin="layout" path="M 1.18056E-6 -2.53086E-6 L 0.0077 -2.53086E-6 " pathEditMode="relative" rAng="0" ptsTypes="AA">
                                      <p:cBhvr>
                                        <p:cTn id="68" dur="500" spd="-100000" fill="hold"/>
                                        <p:tgtEl>
                                          <p:spTgt spid="7"/>
                                        </p:tgtEl>
                                        <p:attrNameLst>
                                          <p:attrName>ppt_x</p:attrName>
                                          <p:attrName>ppt_y</p:attrName>
                                        </p:attrNameLst>
                                      </p:cBhvr>
                                      <p:rCtr x="38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animBg="1"/>
      <p:bldP spid="4" grpId="1" animBg="1"/>
      <p:bldP spid="5" grpId="0"/>
      <p:bldP spid="5" grpId="1"/>
      <p:bldP spid="6" grpId="0" animBg="1"/>
      <p:bldP spid="6" grpId="1" animBg="1"/>
      <p:bldP spid="7" grpId="0"/>
      <p:bldP spid="7" grpId="1"/>
      <p:bldP spid="8" grpId="0"/>
      <p:bldP spid="8" grpId="1"/>
      <p:bldP spid="9" grpId="0" animBg="1"/>
      <p:bldP spid="9" grpId="1" animBg="1"/>
      <p:bldP spid="54" grpId="0" animBg="1"/>
      <p:bldP spid="54" grpId="1" animBg="1"/>
      <p:bldP spid="96" grpId="0"/>
      <p:bldP spid="96" grpId="1"/>
      <p:bldP spid="97" grpId="0"/>
      <p:bldP spid="97"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ED2417C-A308-524D-8589-0FFBE69ABFC7}"/>
              </a:ext>
            </a:extLst>
          </p:cNvPr>
          <p:cNvSpPr/>
          <p:nvPr/>
        </p:nvSpPr>
        <p:spPr>
          <a:xfrm>
            <a:off x="390647" y="916484"/>
            <a:ext cx="8222456" cy="400110"/>
          </a:xfrm>
          <a:prstGeom prst="rect">
            <a:avLst/>
          </a:prstGeom>
        </p:spPr>
        <p:txBody>
          <a:bodyPr wrap="square">
            <a:spAutoFit/>
          </a:bodyPr>
          <a:lstStyle/>
          <a:p>
            <a:pPr marL="6350">
              <a:spcBef>
                <a:spcPts val="3600"/>
              </a:spcBef>
            </a:pPr>
            <a:r>
              <a:rPr lang="en-US" sz="2000" b="1" dirty="0">
                <a:solidFill>
                  <a:schemeClr val="accent1">
                    <a:lumMod val="60000"/>
                    <a:lumOff val="40000"/>
                  </a:schemeClr>
                </a:solidFill>
                <a:latin typeface="Amazon Ember Regular"/>
              </a:rPr>
              <a:t>2. </a:t>
            </a:r>
            <a:r>
              <a:rPr lang="en-US" sz="2000" dirty="0">
                <a:solidFill>
                  <a:schemeClr val="bg2"/>
                </a:solidFill>
                <a:latin typeface="Amazon Ember Regular"/>
              </a:rPr>
              <a:t>Why migrate to the cloud</a:t>
            </a:r>
          </a:p>
        </p:txBody>
      </p:sp>
      <p:sp>
        <p:nvSpPr>
          <p:cNvPr id="32" name="Rectangle 31">
            <a:extLst>
              <a:ext uri="{FF2B5EF4-FFF2-40B4-BE49-F238E27FC236}">
                <a16:creationId xmlns:a16="http://schemas.microsoft.com/office/drawing/2014/main" id="{DFEA4FFE-33AD-274B-8BA8-192D77E1E437}"/>
              </a:ext>
            </a:extLst>
          </p:cNvPr>
          <p:cNvSpPr/>
          <p:nvPr/>
        </p:nvSpPr>
        <p:spPr>
          <a:xfrm>
            <a:off x="390647" y="1921373"/>
            <a:ext cx="8222456" cy="400110"/>
          </a:xfrm>
          <a:prstGeom prst="rect">
            <a:avLst/>
          </a:prstGeom>
        </p:spPr>
        <p:txBody>
          <a:bodyPr wrap="square">
            <a:spAutoFit/>
          </a:bodyPr>
          <a:lstStyle/>
          <a:p>
            <a:pPr marL="6350" lvl="0">
              <a:spcBef>
                <a:spcPts val="3600"/>
              </a:spcBef>
            </a:pPr>
            <a:r>
              <a:rPr lang="en-US" sz="2000" b="1" dirty="0">
                <a:solidFill>
                  <a:schemeClr val="bg1">
                    <a:lumMod val="50000"/>
                  </a:schemeClr>
                </a:solidFill>
                <a:latin typeface="Amazon Ember Regular"/>
              </a:rPr>
              <a:t>4. </a:t>
            </a:r>
            <a:r>
              <a:rPr lang="en-US" sz="2000" dirty="0">
                <a:solidFill>
                  <a:schemeClr val="bg1">
                    <a:lumMod val="50000"/>
                  </a:schemeClr>
                </a:solidFill>
                <a:latin typeface="Amazon Ember Regular"/>
              </a:rPr>
              <a:t>Benefits of AWS for Windows workloads</a:t>
            </a:r>
          </a:p>
        </p:txBody>
      </p:sp>
      <p:sp>
        <p:nvSpPr>
          <p:cNvPr id="34" name="Rectangle 33">
            <a:extLst>
              <a:ext uri="{FF2B5EF4-FFF2-40B4-BE49-F238E27FC236}">
                <a16:creationId xmlns:a16="http://schemas.microsoft.com/office/drawing/2014/main" id="{40008E3C-9042-2A4F-86F2-FF445EFC16EF}"/>
              </a:ext>
            </a:extLst>
          </p:cNvPr>
          <p:cNvSpPr/>
          <p:nvPr/>
        </p:nvSpPr>
        <p:spPr>
          <a:xfrm>
            <a:off x="390647" y="2415912"/>
            <a:ext cx="8222456" cy="400110"/>
          </a:xfrm>
          <a:prstGeom prst="rect">
            <a:avLst/>
          </a:prstGeom>
        </p:spPr>
        <p:txBody>
          <a:bodyPr wrap="square">
            <a:spAutoFit/>
          </a:bodyPr>
          <a:lstStyle/>
          <a:p>
            <a:pPr marL="6350" lvl="0">
              <a:spcBef>
                <a:spcPts val="3600"/>
              </a:spcBef>
            </a:pPr>
            <a:r>
              <a:rPr lang="en-US" sz="2000" b="1" dirty="0">
                <a:solidFill>
                  <a:schemeClr val="bg1">
                    <a:lumMod val="50000"/>
                  </a:schemeClr>
                </a:solidFill>
                <a:latin typeface="Amazon Ember Regular"/>
              </a:rPr>
              <a:t>5. </a:t>
            </a:r>
            <a:r>
              <a:rPr lang="en-US" sz="2000" dirty="0">
                <a:solidFill>
                  <a:schemeClr val="bg1">
                    <a:lumMod val="50000"/>
                  </a:schemeClr>
                </a:solidFill>
                <a:latin typeface="Amazon Ember Regular"/>
              </a:rPr>
              <a:t>Flexible licensing options</a:t>
            </a:r>
          </a:p>
        </p:txBody>
      </p:sp>
      <p:sp>
        <p:nvSpPr>
          <p:cNvPr id="36" name="Rectangle 35">
            <a:extLst>
              <a:ext uri="{FF2B5EF4-FFF2-40B4-BE49-F238E27FC236}">
                <a16:creationId xmlns:a16="http://schemas.microsoft.com/office/drawing/2014/main" id="{A6D582BC-5BE2-CA42-842B-6E0583F0180B}"/>
              </a:ext>
            </a:extLst>
          </p:cNvPr>
          <p:cNvSpPr/>
          <p:nvPr/>
        </p:nvSpPr>
        <p:spPr>
          <a:xfrm>
            <a:off x="390647" y="2940757"/>
            <a:ext cx="8222456" cy="400110"/>
          </a:xfrm>
          <a:prstGeom prst="rect">
            <a:avLst/>
          </a:prstGeom>
        </p:spPr>
        <p:txBody>
          <a:bodyPr wrap="square">
            <a:spAutoFit/>
          </a:bodyPr>
          <a:lstStyle/>
          <a:p>
            <a:pPr marL="6350" lvl="0">
              <a:spcBef>
                <a:spcPts val="3600"/>
              </a:spcBef>
            </a:pPr>
            <a:r>
              <a:rPr lang="en-US" sz="2000" b="1" dirty="0">
                <a:solidFill>
                  <a:schemeClr val="bg1">
                    <a:lumMod val="50000"/>
                  </a:schemeClr>
                </a:solidFill>
                <a:latin typeface="Amazon Ember Regular"/>
              </a:rPr>
              <a:t>6. </a:t>
            </a:r>
            <a:r>
              <a:rPr lang="en-US" sz="2000" dirty="0">
                <a:solidFill>
                  <a:schemeClr val="bg1">
                    <a:lumMod val="50000"/>
                  </a:schemeClr>
                </a:solidFill>
                <a:latin typeface="Amazon Ember Regular"/>
              </a:rPr>
              <a:t>Jumpstart cloud migration</a:t>
            </a:r>
          </a:p>
        </p:txBody>
      </p:sp>
      <p:sp>
        <p:nvSpPr>
          <p:cNvPr id="38" name="Rectangle 37">
            <a:extLst>
              <a:ext uri="{FF2B5EF4-FFF2-40B4-BE49-F238E27FC236}">
                <a16:creationId xmlns:a16="http://schemas.microsoft.com/office/drawing/2014/main" id="{C0530590-26F2-8E48-8277-FDCF3334E597}"/>
              </a:ext>
            </a:extLst>
          </p:cNvPr>
          <p:cNvSpPr/>
          <p:nvPr/>
        </p:nvSpPr>
        <p:spPr>
          <a:xfrm>
            <a:off x="390647" y="3467751"/>
            <a:ext cx="8222456" cy="400110"/>
          </a:xfrm>
          <a:prstGeom prst="rect">
            <a:avLst/>
          </a:prstGeom>
        </p:spPr>
        <p:txBody>
          <a:bodyPr wrap="square">
            <a:spAutoFit/>
          </a:bodyPr>
          <a:lstStyle/>
          <a:p>
            <a:pPr marL="6350" lvl="0">
              <a:spcBef>
                <a:spcPts val="3600"/>
              </a:spcBef>
            </a:pPr>
            <a:r>
              <a:rPr lang="en-US" sz="2000" b="1" dirty="0">
                <a:solidFill>
                  <a:schemeClr val="bg1">
                    <a:lumMod val="50000"/>
                  </a:schemeClr>
                </a:solidFill>
                <a:latin typeface="Amazon Ember Regular"/>
              </a:rPr>
              <a:t>7. </a:t>
            </a:r>
            <a:r>
              <a:rPr lang="en-US" sz="2000" dirty="0">
                <a:solidFill>
                  <a:schemeClr val="bg1">
                    <a:lumMod val="50000"/>
                  </a:schemeClr>
                </a:solidFill>
                <a:latin typeface="Amazon Ember Regular"/>
              </a:rPr>
              <a:t>Migration tools &amp; programs</a:t>
            </a:r>
          </a:p>
        </p:txBody>
      </p:sp>
      <p:pic>
        <p:nvPicPr>
          <p:cNvPr id="6" name="Picture 5">
            <a:extLst>
              <a:ext uri="{FF2B5EF4-FFF2-40B4-BE49-F238E27FC236}">
                <a16:creationId xmlns:a16="http://schemas.microsoft.com/office/drawing/2014/main" id="{076BBBFD-7226-6445-8329-251C30666A4F}"/>
              </a:ext>
            </a:extLst>
          </p:cNvPr>
          <p:cNvPicPr>
            <a:picLocks noChangeAspect="1"/>
          </p:cNvPicPr>
          <p:nvPr/>
        </p:nvPicPr>
        <p:blipFill>
          <a:blip r:embed="rId3"/>
          <a:stretch>
            <a:fillRect/>
          </a:stretch>
        </p:blipFill>
        <p:spPr>
          <a:xfrm>
            <a:off x="7768359" y="238562"/>
            <a:ext cx="949614" cy="542338"/>
          </a:xfrm>
          <a:prstGeom prst="rect">
            <a:avLst/>
          </a:prstGeom>
        </p:spPr>
      </p:pic>
      <p:sp>
        <p:nvSpPr>
          <p:cNvPr id="8" name="Rectangle 7">
            <a:extLst>
              <a:ext uri="{FF2B5EF4-FFF2-40B4-BE49-F238E27FC236}">
                <a16:creationId xmlns:a16="http://schemas.microsoft.com/office/drawing/2014/main" id="{6EE3BA29-24AA-0547-BD6D-F799EE24B784}"/>
              </a:ext>
            </a:extLst>
          </p:cNvPr>
          <p:cNvSpPr/>
          <p:nvPr/>
        </p:nvSpPr>
        <p:spPr>
          <a:xfrm>
            <a:off x="390647" y="309676"/>
            <a:ext cx="8222456" cy="400110"/>
          </a:xfrm>
          <a:prstGeom prst="rect">
            <a:avLst/>
          </a:prstGeom>
        </p:spPr>
        <p:txBody>
          <a:bodyPr wrap="square">
            <a:spAutoFit/>
          </a:bodyPr>
          <a:lstStyle/>
          <a:p>
            <a:pPr marL="6350">
              <a:spcBef>
                <a:spcPts val="3600"/>
              </a:spcBef>
            </a:pPr>
            <a:r>
              <a:rPr lang="en-US" sz="2000" b="1" dirty="0">
                <a:solidFill>
                  <a:schemeClr val="bg1">
                    <a:lumMod val="50000"/>
                  </a:schemeClr>
                </a:solidFill>
                <a:latin typeface="Amazon Ember Regular"/>
              </a:rPr>
              <a:t>1. </a:t>
            </a:r>
            <a:r>
              <a:rPr lang="en-US" sz="2000" dirty="0">
                <a:solidFill>
                  <a:schemeClr val="bg1">
                    <a:lumMod val="50000"/>
                  </a:schemeClr>
                </a:solidFill>
                <a:latin typeface="Amazon Ember Regular"/>
              </a:rPr>
              <a:t>Infrastructure Modernization Challenges</a:t>
            </a:r>
          </a:p>
        </p:txBody>
      </p:sp>
      <p:sp>
        <p:nvSpPr>
          <p:cNvPr id="9" name="Rectangle 8">
            <a:extLst>
              <a:ext uri="{FF2B5EF4-FFF2-40B4-BE49-F238E27FC236}">
                <a16:creationId xmlns:a16="http://schemas.microsoft.com/office/drawing/2014/main" id="{B5EA5E56-A6BD-0C46-A6EC-52002455FFFE}"/>
              </a:ext>
            </a:extLst>
          </p:cNvPr>
          <p:cNvSpPr/>
          <p:nvPr/>
        </p:nvSpPr>
        <p:spPr>
          <a:xfrm>
            <a:off x="390647" y="1441329"/>
            <a:ext cx="8222456" cy="400110"/>
          </a:xfrm>
          <a:prstGeom prst="rect">
            <a:avLst/>
          </a:prstGeom>
        </p:spPr>
        <p:txBody>
          <a:bodyPr wrap="square">
            <a:spAutoFit/>
          </a:bodyPr>
          <a:lstStyle/>
          <a:p>
            <a:pPr marL="6350" lvl="0">
              <a:spcBef>
                <a:spcPts val="3600"/>
              </a:spcBef>
            </a:pPr>
            <a:r>
              <a:rPr lang="en-US" sz="2000" b="1" dirty="0">
                <a:solidFill>
                  <a:schemeClr val="bg1">
                    <a:lumMod val="50000"/>
                  </a:schemeClr>
                </a:solidFill>
                <a:latin typeface="Amazon Ember Regular"/>
              </a:rPr>
              <a:t>3. </a:t>
            </a:r>
            <a:r>
              <a:rPr lang="en-US" sz="2000" dirty="0">
                <a:solidFill>
                  <a:schemeClr val="bg1">
                    <a:lumMod val="50000"/>
                  </a:schemeClr>
                </a:solidFill>
                <a:latin typeface="Amazon Ember Regular"/>
              </a:rPr>
              <a:t>Migration Vs Hybrid Approach</a:t>
            </a:r>
          </a:p>
        </p:txBody>
      </p:sp>
    </p:spTree>
    <p:extLst>
      <p:ext uri="{BB962C8B-B14F-4D97-AF65-F5344CB8AC3E}">
        <p14:creationId xmlns:p14="http://schemas.microsoft.com/office/powerpoint/2010/main" val="951079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2F7E2C79-D7D6-4A6B-BB27-A067C4AD3637}"/>
              </a:ext>
            </a:extLst>
          </p:cNvPr>
          <p:cNvSpPr txBox="1"/>
          <p:nvPr/>
        </p:nvSpPr>
        <p:spPr>
          <a:xfrm>
            <a:off x="370396" y="303428"/>
            <a:ext cx="5961184" cy="461665"/>
          </a:xfrm>
          <a:prstGeom prst="rect">
            <a:avLst/>
          </a:prstGeom>
          <a:noFill/>
        </p:spPr>
        <p:txBody>
          <a:bodyPr wrap="none" rtlCol="0">
            <a:spAutoFit/>
          </a:bodyPr>
          <a:lstStyle/>
          <a:p>
            <a:pPr defTabSz="685800">
              <a:defRPr/>
            </a:pPr>
            <a:r>
              <a:rPr lang="en-US" sz="2400" dirty="0">
                <a:solidFill>
                  <a:srgbClr val="FFFFFF"/>
                </a:solidFill>
                <a:latin typeface="Arial"/>
              </a:rPr>
              <a:t>The Value of Microsoft Workloads on AWS</a:t>
            </a:r>
          </a:p>
        </p:txBody>
      </p:sp>
      <p:sp>
        <p:nvSpPr>
          <p:cNvPr id="15" name="Text Placeholder 3">
            <a:extLst>
              <a:ext uri="{FF2B5EF4-FFF2-40B4-BE49-F238E27FC236}">
                <a16:creationId xmlns:a16="http://schemas.microsoft.com/office/drawing/2014/main" id="{27A4B90D-4EC1-3844-A85E-77865193E949}"/>
              </a:ext>
            </a:extLst>
          </p:cNvPr>
          <p:cNvSpPr txBox="1">
            <a:spLocks/>
          </p:cNvSpPr>
          <p:nvPr/>
        </p:nvSpPr>
        <p:spPr>
          <a:xfrm>
            <a:off x="4534394" y="2536548"/>
            <a:ext cx="1347788" cy="255705"/>
          </a:xfrm>
          <a:prstGeom prst="rect">
            <a:avLst/>
          </a:prstGeom>
          <a:ln>
            <a:noFill/>
          </a:ln>
        </p:spPr>
        <p:txBody>
          <a:bodyPr>
            <a:noAutofit/>
          </a:bodyPr>
          <a:lstStyle>
            <a:lvl1pPr marL="0" indent="0" algn="ctr" defTabSz="457200" rtl="0" eaLnBrk="1" latinLnBrk="0" hangingPunct="1">
              <a:spcBef>
                <a:spcPct val="20000"/>
              </a:spcBef>
              <a:buFontTx/>
              <a:buNone/>
              <a:defRPr sz="1400" b="0" i="0" kern="1200">
                <a:solidFill>
                  <a:schemeClr val="bg1"/>
                </a:solidFill>
                <a:latin typeface="Amazon Ember Regular" charset="0"/>
                <a:ea typeface="+mn-ea"/>
                <a:cs typeface="Amazon Ember Regular" charset="0"/>
              </a:defRPr>
            </a:lvl1pPr>
            <a:lvl2pPr marL="457200" indent="0" algn="l" defTabSz="457200" rtl="0" eaLnBrk="1" latinLnBrk="0" hangingPunct="1">
              <a:spcBef>
                <a:spcPct val="20000"/>
              </a:spcBef>
              <a:buFont typeface="Arial"/>
              <a:buNone/>
              <a:defRPr sz="1200" b="0" i="0" kern="1200">
                <a:solidFill>
                  <a:schemeClr val="bg1"/>
                </a:solidFill>
                <a:latin typeface="Amazon Ember Regular" charset="0"/>
                <a:ea typeface="+mn-ea"/>
                <a:cs typeface="Amazon Ember Regular" charset="0"/>
              </a:defRPr>
            </a:lvl2pPr>
            <a:lvl3pPr marL="914400" indent="0" algn="l" defTabSz="457200" rtl="0" eaLnBrk="1" latinLnBrk="0" hangingPunct="1">
              <a:spcBef>
                <a:spcPct val="20000"/>
              </a:spcBef>
              <a:buFont typeface="Arial"/>
              <a:buNone/>
              <a:defRPr sz="1000" b="0" i="0" kern="1200">
                <a:solidFill>
                  <a:schemeClr val="bg1"/>
                </a:solidFill>
                <a:latin typeface="Amazon Ember Regular" charset="0"/>
                <a:ea typeface="+mn-ea"/>
                <a:cs typeface="Amazon Ember Regular" charset="0"/>
              </a:defRPr>
            </a:lvl3pPr>
            <a:lvl4pPr marL="1371600" indent="0" algn="l" defTabSz="457200" rtl="0" eaLnBrk="1" latinLnBrk="0" hangingPunct="1">
              <a:spcBef>
                <a:spcPct val="20000"/>
              </a:spcBef>
              <a:buFont typeface="Arial"/>
              <a:buNone/>
              <a:defRPr sz="900" b="0" i="0" kern="1200">
                <a:solidFill>
                  <a:schemeClr val="bg1"/>
                </a:solidFill>
                <a:latin typeface="Amazon Ember Regular" charset="0"/>
                <a:ea typeface="+mn-ea"/>
                <a:cs typeface="Amazon Ember Regular" charset="0"/>
              </a:defRPr>
            </a:lvl4pPr>
            <a:lvl5pPr marL="1828800" indent="0" algn="l" defTabSz="457200" rtl="0" eaLnBrk="1" latinLnBrk="0" hangingPunct="1">
              <a:spcBef>
                <a:spcPct val="20000"/>
              </a:spcBef>
              <a:buFont typeface="Arial"/>
              <a:buNone/>
              <a:defRPr sz="900" b="0" i="0" kern="1200">
                <a:solidFill>
                  <a:schemeClr val="bg1"/>
                </a:solidFill>
                <a:latin typeface="Amazon Ember Regular" charset="0"/>
                <a:ea typeface="+mn-ea"/>
                <a:cs typeface="Amazon Ember Regular" charset="0"/>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sz="1050" dirty="0"/>
              <a:t>Lower Cost/TCO</a:t>
            </a:r>
          </a:p>
        </p:txBody>
      </p:sp>
      <p:sp>
        <p:nvSpPr>
          <p:cNvPr id="16" name="Text Placeholder 3">
            <a:extLst>
              <a:ext uri="{FF2B5EF4-FFF2-40B4-BE49-F238E27FC236}">
                <a16:creationId xmlns:a16="http://schemas.microsoft.com/office/drawing/2014/main" id="{6953D705-E721-904E-BC2E-801B955FBC6C}"/>
              </a:ext>
            </a:extLst>
          </p:cNvPr>
          <p:cNvSpPr txBox="1">
            <a:spLocks/>
          </p:cNvSpPr>
          <p:nvPr/>
        </p:nvSpPr>
        <p:spPr>
          <a:xfrm>
            <a:off x="2015856" y="2522786"/>
            <a:ext cx="1347788" cy="255705"/>
          </a:xfrm>
          <a:prstGeom prst="rect">
            <a:avLst/>
          </a:prstGeom>
          <a:ln>
            <a:noFill/>
          </a:ln>
        </p:spPr>
        <p:txBody>
          <a:bodyPr>
            <a:noAutofit/>
          </a:bodyPr>
          <a:lstStyle>
            <a:lvl1pPr marL="0" indent="0" algn="ctr" defTabSz="457200" rtl="0" eaLnBrk="1" latinLnBrk="0" hangingPunct="1">
              <a:spcBef>
                <a:spcPct val="20000"/>
              </a:spcBef>
              <a:buFontTx/>
              <a:buNone/>
              <a:defRPr sz="1400" b="0" i="0" kern="1200">
                <a:solidFill>
                  <a:schemeClr val="bg1"/>
                </a:solidFill>
                <a:latin typeface="Amazon Ember Regular" charset="0"/>
                <a:ea typeface="+mn-ea"/>
                <a:cs typeface="Amazon Ember Regular" charset="0"/>
              </a:defRPr>
            </a:lvl1pPr>
            <a:lvl2pPr marL="457200" indent="0" algn="l" defTabSz="457200" rtl="0" eaLnBrk="1" latinLnBrk="0" hangingPunct="1">
              <a:spcBef>
                <a:spcPct val="20000"/>
              </a:spcBef>
              <a:buFont typeface="Arial"/>
              <a:buNone/>
              <a:defRPr sz="1200" b="0" i="0" kern="1200">
                <a:solidFill>
                  <a:schemeClr val="bg1"/>
                </a:solidFill>
                <a:latin typeface="Amazon Ember Regular" charset="0"/>
                <a:ea typeface="+mn-ea"/>
                <a:cs typeface="Amazon Ember Regular" charset="0"/>
              </a:defRPr>
            </a:lvl2pPr>
            <a:lvl3pPr marL="914400" indent="0" algn="l" defTabSz="457200" rtl="0" eaLnBrk="1" latinLnBrk="0" hangingPunct="1">
              <a:spcBef>
                <a:spcPct val="20000"/>
              </a:spcBef>
              <a:buFont typeface="Arial"/>
              <a:buNone/>
              <a:defRPr sz="1000" b="0" i="0" kern="1200">
                <a:solidFill>
                  <a:schemeClr val="bg1"/>
                </a:solidFill>
                <a:latin typeface="Amazon Ember Regular" charset="0"/>
                <a:ea typeface="+mn-ea"/>
                <a:cs typeface="Amazon Ember Regular" charset="0"/>
              </a:defRPr>
            </a:lvl3pPr>
            <a:lvl4pPr marL="1371600" indent="0" algn="l" defTabSz="457200" rtl="0" eaLnBrk="1" latinLnBrk="0" hangingPunct="1">
              <a:spcBef>
                <a:spcPct val="20000"/>
              </a:spcBef>
              <a:buFont typeface="Arial"/>
              <a:buNone/>
              <a:defRPr sz="900" b="0" i="0" kern="1200">
                <a:solidFill>
                  <a:schemeClr val="bg1"/>
                </a:solidFill>
                <a:latin typeface="Amazon Ember Regular" charset="0"/>
                <a:ea typeface="+mn-ea"/>
                <a:cs typeface="Amazon Ember Regular" charset="0"/>
              </a:defRPr>
            </a:lvl4pPr>
            <a:lvl5pPr marL="1828800" indent="0" algn="l" defTabSz="457200" rtl="0" eaLnBrk="1" latinLnBrk="0" hangingPunct="1">
              <a:spcBef>
                <a:spcPct val="20000"/>
              </a:spcBef>
              <a:buFont typeface="Arial"/>
              <a:buNone/>
              <a:defRPr sz="900" b="0" i="0" kern="1200">
                <a:solidFill>
                  <a:schemeClr val="bg1"/>
                </a:solidFill>
                <a:latin typeface="Amazon Ember Regular" charset="0"/>
                <a:ea typeface="+mn-ea"/>
                <a:cs typeface="Amazon Ember Regular" charset="0"/>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sz="1050" dirty="0"/>
              <a:t>Better Performance</a:t>
            </a:r>
          </a:p>
        </p:txBody>
      </p:sp>
      <p:sp>
        <p:nvSpPr>
          <p:cNvPr id="17" name="Text Placeholder 3">
            <a:extLst>
              <a:ext uri="{FF2B5EF4-FFF2-40B4-BE49-F238E27FC236}">
                <a16:creationId xmlns:a16="http://schemas.microsoft.com/office/drawing/2014/main" id="{12744D06-E017-7146-A321-354295ED8A33}"/>
              </a:ext>
            </a:extLst>
          </p:cNvPr>
          <p:cNvSpPr txBox="1">
            <a:spLocks/>
          </p:cNvSpPr>
          <p:nvPr/>
        </p:nvSpPr>
        <p:spPr>
          <a:xfrm>
            <a:off x="578277" y="2516463"/>
            <a:ext cx="1468904" cy="255705"/>
          </a:xfrm>
          <a:prstGeom prst="rect">
            <a:avLst/>
          </a:prstGeom>
          <a:ln>
            <a:noFill/>
          </a:ln>
        </p:spPr>
        <p:txBody>
          <a:bodyPr>
            <a:noAutofit/>
          </a:bodyPr>
          <a:lstStyle>
            <a:lvl1pPr marL="0" indent="0" algn="ctr" defTabSz="457200" rtl="0" eaLnBrk="1" latinLnBrk="0" hangingPunct="1">
              <a:spcBef>
                <a:spcPct val="20000"/>
              </a:spcBef>
              <a:buFontTx/>
              <a:buNone/>
              <a:defRPr sz="1400" b="0" i="0" kern="1200">
                <a:solidFill>
                  <a:schemeClr val="bg1"/>
                </a:solidFill>
                <a:latin typeface="Amazon Ember Regular" charset="0"/>
                <a:ea typeface="+mn-ea"/>
                <a:cs typeface="Amazon Ember Regular" charset="0"/>
              </a:defRPr>
            </a:lvl1pPr>
            <a:lvl2pPr marL="457200" indent="0" algn="l" defTabSz="457200" rtl="0" eaLnBrk="1" latinLnBrk="0" hangingPunct="1">
              <a:spcBef>
                <a:spcPct val="20000"/>
              </a:spcBef>
              <a:buFont typeface="Arial"/>
              <a:buNone/>
              <a:defRPr sz="1200" b="0" i="0" kern="1200">
                <a:solidFill>
                  <a:schemeClr val="bg1"/>
                </a:solidFill>
                <a:latin typeface="Amazon Ember Regular" charset="0"/>
                <a:ea typeface="+mn-ea"/>
                <a:cs typeface="Amazon Ember Regular" charset="0"/>
              </a:defRPr>
            </a:lvl2pPr>
            <a:lvl3pPr marL="914400" indent="0" algn="l" defTabSz="457200" rtl="0" eaLnBrk="1" latinLnBrk="0" hangingPunct="1">
              <a:spcBef>
                <a:spcPct val="20000"/>
              </a:spcBef>
              <a:buFont typeface="Arial"/>
              <a:buNone/>
              <a:defRPr sz="1000" b="0" i="0" kern="1200">
                <a:solidFill>
                  <a:schemeClr val="bg1"/>
                </a:solidFill>
                <a:latin typeface="Amazon Ember Regular" charset="0"/>
                <a:ea typeface="+mn-ea"/>
                <a:cs typeface="Amazon Ember Regular" charset="0"/>
              </a:defRPr>
            </a:lvl3pPr>
            <a:lvl4pPr marL="1371600" indent="0" algn="l" defTabSz="457200" rtl="0" eaLnBrk="1" latinLnBrk="0" hangingPunct="1">
              <a:spcBef>
                <a:spcPct val="20000"/>
              </a:spcBef>
              <a:buFont typeface="Arial"/>
              <a:buNone/>
              <a:defRPr sz="900" b="0" i="0" kern="1200">
                <a:solidFill>
                  <a:schemeClr val="bg1"/>
                </a:solidFill>
                <a:latin typeface="Amazon Ember Regular" charset="0"/>
                <a:ea typeface="+mn-ea"/>
                <a:cs typeface="Amazon Ember Regular" charset="0"/>
              </a:defRPr>
            </a:lvl4pPr>
            <a:lvl5pPr marL="1828800" indent="0" algn="l" defTabSz="457200" rtl="0" eaLnBrk="1" latinLnBrk="0" hangingPunct="1">
              <a:spcBef>
                <a:spcPct val="20000"/>
              </a:spcBef>
              <a:buFont typeface="Arial"/>
              <a:buNone/>
              <a:defRPr sz="900" b="0" i="0" kern="1200">
                <a:solidFill>
                  <a:schemeClr val="bg1"/>
                </a:solidFill>
                <a:latin typeface="Amazon Ember Regular" charset="0"/>
                <a:ea typeface="+mn-ea"/>
                <a:cs typeface="Amazon Ember Regular" charset="0"/>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sz="1050" dirty="0"/>
              <a:t>Greater Reliability</a:t>
            </a:r>
          </a:p>
        </p:txBody>
      </p:sp>
      <p:sp>
        <p:nvSpPr>
          <p:cNvPr id="18" name="Text Placeholder 3">
            <a:extLst>
              <a:ext uri="{FF2B5EF4-FFF2-40B4-BE49-F238E27FC236}">
                <a16:creationId xmlns:a16="http://schemas.microsoft.com/office/drawing/2014/main" id="{AF74ECD1-41D2-5940-8564-5B353B2C9350}"/>
              </a:ext>
            </a:extLst>
          </p:cNvPr>
          <p:cNvSpPr txBox="1">
            <a:spLocks/>
          </p:cNvSpPr>
          <p:nvPr/>
        </p:nvSpPr>
        <p:spPr>
          <a:xfrm>
            <a:off x="6931170" y="2548625"/>
            <a:ext cx="1200976" cy="255705"/>
          </a:xfrm>
          <a:prstGeom prst="rect">
            <a:avLst/>
          </a:prstGeom>
          <a:ln>
            <a:noFill/>
          </a:ln>
        </p:spPr>
        <p:txBody>
          <a:bodyPr>
            <a:noAutofit/>
          </a:bodyPr>
          <a:lstStyle>
            <a:lvl1pPr marL="0" indent="0" algn="ctr" defTabSz="457200" rtl="0" eaLnBrk="1" latinLnBrk="0" hangingPunct="1">
              <a:spcBef>
                <a:spcPct val="20000"/>
              </a:spcBef>
              <a:buFontTx/>
              <a:buNone/>
              <a:defRPr sz="1400" b="0" i="0" kern="1200">
                <a:solidFill>
                  <a:schemeClr val="bg1"/>
                </a:solidFill>
                <a:latin typeface="Amazon Ember Regular" charset="0"/>
                <a:ea typeface="+mn-ea"/>
                <a:cs typeface="Amazon Ember Regular" charset="0"/>
              </a:defRPr>
            </a:lvl1pPr>
            <a:lvl2pPr marL="457200" indent="0" algn="l" defTabSz="457200" rtl="0" eaLnBrk="1" latinLnBrk="0" hangingPunct="1">
              <a:spcBef>
                <a:spcPct val="20000"/>
              </a:spcBef>
              <a:buFont typeface="Arial"/>
              <a:buNone/>
              <a:defRPr sz="1200" b="0" i="0" kern="1200">
                <a:solidFill>
                  <a:schemeClr val="bg1"/>
                </a:solidFill>
                <a:latin typeface="Amazon Ember Regular" charset="0"/>
                <a:ea typeface="+mn-ea"/>
                <a:cs typeface="Amazon Ember Regular" charset="0"/>
              </a:defRPr>
            </a:lvl2pPr>
            <a:lvl3pPr marL="914400" indent="0" algn="l" defTabSz="457200" rtl="0" eaLnBrk="1" latinLnBrk="0" hangingPunct="1">
              <a:spcBef>
                <a:spcPct val="20000"/>
              </a:spcBef>
              <a:buFont typeface="Arial"/>
              <a:buNone/>
              <a:defRPr sz="1000" b="0" i="0" kern="1200">
                <a:solidFill>
                  <a:schemeClr val="bg1"/>
                </a:solidFill>
                <a:latin typeface="Amazon Ember Regular" charset="0"/>
                <a:ea typeface="+mn-ea"/>
                <a:cs typeface="Amazon Ember Regular" charset="0"/>
              </a:defRPr>
            </a:lvl3pPr>
            <a:lvl4pPr marL="1371600" indent="0" algn="l" defTabSz="457200" rtl="0" eaLnBrk="1" latinLnBrk="0" hangingPunct="1">
              <a:spcBef>
                <a:spcPct val="20000"/>
              </a:spcBef>
              <a:buFont typeface="Arial"/>
              <a:buNone/>
              <a:defRPr sz="900" b="0" i="0" kern="1200">
                <a:solidFill>
                  <a:schemeClr val="bg1"/>
                </a:solidFill>
                <a:latin typeface="Amazon Ember Regular" charset="0"/>
                <a:ea typeface="+mn-ea"/>
                <a:cs typeface="Amazon Ember Regular" charset="0"/>
              </a:defRPr>
            </a:lvl4pPr>
            <a:lvl5pPr marL="1828800" indent="0" algn="l" defTabSz="457200" rtl="0" eaLnBrk="1" latinLnBrk="0" hangingPunct="1">
              <a:spcBef>
                <a:spcPct val="20000"/>
              </a:spcBef>
              <a:buFont typeface="Arial"/>
              <a:buNone/>
              <a:defRPr sz="900" b="0" i="0" kern="1200">
                <a:solidFill>
                  <a:schemeClr val="bg1"/>
                </a:solidFill>
                <a:latin typeface="Amazon Ember Regular" charset="0"/>
                <a:ea typeface="+mn-ea"/>
                <a:cs typeface="Amazon Ember Regular" charset="0"/>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sz="1050" dirty="0"/>
              <a:t>More Experience</a:t>
            </a:r>
          </a:p>
        </p:txBody>
      </p:sp>
      <p:sp>
        <p:nvSpPr>
          <p:cNvPr id="20" name="Arc 19">
            <a:extLst>
              <a:ext uri="{FF2B5EF4-FFF2-40B4-BE49-F238E27FC236}">
                <a16:creationId xmlns:a16="http://schemas.microsoft.com/office/drawing/2014/main" id="{96418E30-DE07-E145-8442-A2BD64D62A97}"/>
              </a:ext>
            </a:extLst>
          </p:cNvPr>
          <p:cNvSpPr/>
          <p:nvPr/>
        </p:nvSpPr>
        <p:spPr>
          <a:xfrm flipH="1">
            <a:off x="1456503" y="1154220"/>
            <a:ext cx="1358066" cy="1160126"/>
          </a:xfrm>
          <a:prstGeom prst="arc">
            <a:avLst/>
          </a:prstGeom>
          <a:ln w="12700">
            <a:headEnd type="none"/>
            <a:tailEnd type="oval"/>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160" dirty="0"/>
          </a:p>
        </p:txBody>
      </p:sp>
      <p:sp>
        <p:nvSpPr>
          <p:cNvPr id="21" name="Arc 20">
            <a:extLst>
              <a:ext uri="{FF2B5EF4-FFF2-40B4-BE49-F238E27FC236}">
                <a16:creationId xmlns:a16="http://schemas.microsoft.com/office/drawing/2014/main" id="{F02B326F-0703-A946-BC92-911B0BC7941A}"/>
              </a:ext>
            </a:extLst>
          </p:cNvPr>
          <p:cNvSpPr/>
          <p:nvPr/>
        </p:nvSpPr>
        <p:spPr>
          <a:xfrm flipH="1">
            <a:off x="3925144" y="1312878"/>
            <a:ext cx="513020" cy="413341"/>
          </a:xfrm>
          <a:prstGeom prst="arc">
            <a:avLst/>
          </a:prstGeom>
          <a:ln w="12700"/>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22" name="Straight Connector 21">
            <a:extLst>
              <a:ext uri="{FF2B5EF4-FFF2-40B4-BE49-F238E27FC236}">
                <a16:creationId xmlns:a16="http://schemas.microsoft.com/office/drawing/2014/main" id="{3AA7FB37-F717-704B-ABB9-DCF3940DCAC2}"/>
              </a:ext>
            </a:extLst>
          </p:cNvPr>
          <p:cNvCxnSpPr>
            <a:cxnSpLocks/>
            <a:stCxn id="20" idx="0"/>
          </p:cNvCxnSpPr>
          <p:nvPr/>
        </p:nvCxnSpPr>
        <p:spPr>
          <a:xfrm>
            <a:off x="2135537" y="1154219"/>
            <a:ext cx="1915248" cy="0"/>
          </a:xfrm>
          <a:prstGeom prst="line">
            <a:avLst/>
          </a:prstGeom>
          <a:ln w="12700">
            <a:tailEnd type="triangle"/>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29DEED08-F0F6-6842-A188-54FFD2E588D1}"/>
              </a:ext>
            </a:extLst>
          </p:cNvPr>
          <p:cNvCxnSpPr>
            <a:cxnSpLocks/>
            <a:stCxn id="21" idx="2"/>
          </p:cNvCxnSpPr>
          <p:nvPr/>
        </p:nvCxnSpPr>
        <p:spPr>
          <a:xfrm>
            <a:off x="3925144" y="1519549"/>
            <a:ext cx="0" cy="206671"/>
          </a:xfrm>
          <a:prstGeom prst="line">
            <a:avLst/>
          </a:prstGeom>
          <a:ln w="12700">
            <a:solidFill>
              <a:srgbClr val="FCB64C"/>
            </a:solidFill>
            <a:tailEnd type="oval"/>
          </a:ln>
        </p:spPr>
        <p:style>
          <a:lnRef idx="2">
            <a:schemeClr val="accent1"/>
          </a:lnRef>
          <a:fillRef idx="0">
            <a:schemeClr val="accent1"/>
          </a:fillRef>
          <a:effectRef idx="1">
            <a:schemeClr val="accent1"/>
          </a:effectRef>
          <a:fontRef idx="minor">
            <a:schemeClr val="tx1"/>
          </a:fontRef>
        </p:style>
      </p:cxnSp>
      <p:sp>
        <p:nvSpPr>
          <p:cNvPr id="25" name="Arc 24">
            <a:extLst>
              <a:ext uri="{FF2B5EF4-FFF2-40B4-BE49-F238E27FC236}">
                <a16:creationId xmlns:a16="http://schemas.microsoft.com/office/drawing/2014/main" id="{3D618ACF-6257-154E-B51F-B0E5A086F016}"/>
              </a:ext>
            </a:extLst>
          </p:cNvPr>
          <p:cNvSpPr/>
          <p:nvPr/>
        </p:nvSpPr>
        <p:spPr>
          <a:xfrm>
            <a:off x="6251728" y="1154220"/>
            <a:ext cx="1319330" cy="1160126"/>
          </a:xfrm>
          <a:prstGeom prst="arc">
            <a:avLst/>
          </a:prstGeom>
          <a:ln w="12700">
            <a:miter lim="800000"/>
            <a:headEnd type="none"/>
            <a:tailEnd type="oval"/>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160" dirty="0"/>
          </a:p>
        </p:txBody>
      </p:sp>
      <p:sp>
        <p:nvSpPr>
          <p:cNvPr id="26" name="Arc 25">
            <a:extLst>
              <a:ext uri="{FF2B5EF4-FFF2-40B4-BE49-F238E27FC236}">
                <a16:creationId xmlns:a16="http://schemas.microsoft.com/office/drawing/2014/main" id="{A50C0124-A964-FB48-B4B1-CAA0EB478C96}"/>
              </a:ext>
            </a:extLst>
          </p:cNvPr>
          <p:cNvSpPr/>
          <p:nvPr/>
        </p:nvSpPr>
        <p:spPr>
          <a:xfrm>
            <a:off x="4729215" y="1338467"/>
            <a:ext cx="498387" cy="413341"/>
          </a:xfrm>
          <a:prstGeom prst="arc">
            <a:avLst/>
          </a:prstGeom>
          <a:noFill/>
          <a:ln w="12700">
            <a:solidFill>
              <a:srgbClr val="FCB64C"/>
            </a:solidFill>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27" name="Straight Connector 26">
            <a:extLst>
              <a:ext uri="{FF2B5EF4-FFF2-40B4-BE49-F238E27FC236}">
                <a16:creationId xmlns:a16="http://schemas.microsoft.com/office/drawing/2014/main" id="{C720D451-EDBD-C241-B5EC-22E5B77D6BD9}"/>
              </a:ext>
            </a:extLst>
          </p:cNvPr>
          <p:cNvCxnSpPr>
            <a:cxnSpLocks/>
            <a:stCxn id="25" idx="0"/>
          </p:cNvCxnSpPr>
          <p:nvPr/>
        </p:nvCxnSpPr>
        <p:spPr>
          <a:xfrm flipH="1">
            <a:off x="5075993" y="1154219"/>
            <a:ext cx="1835399" cy="0"/>
          </a:xfrm>
          <a:prstGeom prst="line">
            <a:avLst/>
          </a:prstGeom>
          <a:ln w="12700">
            <a:tailEnd type="none"/>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4FE58F3C-8536-9548-8A45-D757A3297EEC}"/>
              </a:ext>
            </a:extLst>
          </p:cNvPr>
          <p:cNvCxnSpPr>
            <a:cxnSpLocks/>
            <a:stCxn id="26" idx="2"/>
          </p:cNvCxnSpPr>
          <p:nvPr/>
        </p:nvCxnSpPr>
        <p:spPr>
          <a:xfrm>
            <a:off x="5227601" y="1545138"/>
            <a:ext cx="0" cy="202366"/>
          </a:xfrm>
          <a:prstGeom prst="line">
            <a:avLst/>
          </a:prstGeom>
          <a:ln w="12700">
            <a:solidFill>
              <a:srgbClr val="FCB64C"/>
            </a:solidFill>
            <a:tailEnd type="oval"/>
          </a:ln>
        </p:spPr>
        <p:style>
          <a:lnRef idx="2">
            <a:schemeClr val="accent1"/>
          </a:lnRef>
          <a:fillRef idx="0">
            <a:schemeClr val="accent1"/>
          </a:fillRef>
          <a:effectRef idx="1">
            <a:schemeClr val="accent1"/>
          </a:effectRef>
          <a:fontRef idx="minor">
            <a:schemeClr val="tx1"/>
          </a:fontRef>
        </p:style>
      </p:cxnSp>
      <p:sp useBgFill="1">
        <p:nvSpPr>
          <p:cNvPr id="29" name="Freeform 108">
            <a:extLst>
              <a:ext uri="{FF2B5EF4-FFF2-40B4-BE49-F238E27FC236}">
                <a16:creationId xmlns:a16="http://schemas.microsoft.com/office/drawing/2014/main" id="{DA647F67-A7A8-C745-A42C-12731F717572}"/>
              </a:ext>
            </a:extLst>
          </p:cNvPr>
          <p:cNvSpPr>
            <a:spLocks/>
          </p:cNvSpPr>
          <p:nvPr/>
        </p:nvSpPr>
        <p:spPr bwMode="auto">
          <a:xfrm>
            <a:off x="3923262" y="809912"/>
            <a:ext cx="1285026" cy="627754"/>
          </a:xfrm>
          <a:custGeom>
            <a:avLst/>
            <a:gdLst>
              <a:gd name="T0" fmla="*/ 67 w 486"/>
              <a:gd name="T1" fmla="*/ 152 h 328"/>
              <a:gd name="T2" fmla="*/ 66 w 486"/>
              <a:gd name="T3" fmla="*/ 137 h 328"/>
              <a:gd name="T4" fmla="*/ 139 w 486"/>
              <a:gd name="T5" fmla="*/ 23 h 328"/>
              <a:gd name="T6" fmla="*/ 278 w 486"/>
              <a:gd name="T7" fmla="*/ 51 h 328"/>
              <a:gd name="T8" fmla="*/ 312 w 486"/>
              <a:gd name="T9" fmla="*/ 107 h 328"/>
              <a:gd name="T10" fmla="*/ 312 w 486"/>
              <a:gd name="T11" fmla="*/ 107 h 328"/>
              <a:gd name="T12" fmla="*/ 408 w 486"/>
              <a:gd name="T13" fmla="*/ 150 h 328"/>
              <a:gd name="T14" fmla="*/ 407 w 486"/>
              <a:gd name="T15" fmla="*/ 151 h 328"/>
              <a:gd name="T16" fmla="*/ 486 w 486"/>
              <a:gd name="T17" fmla="*/ 239 h 328"/>
              <a:gd name="T18" fmla="*/ 405 w 486"/>
              <a:gd name="T19" fmla="*/ 328 h 328"/>
              <a:gd name="T20" fmla="*/ 89 w 486"/>
              <a:gd name="T21" fmla="*/ 327 h 328"/>
              <a:gd name="T22" fmla="*/ 0 w 486"/>
              <a:gd name="T23" fmla="*/ 243 h 328"/>
              <a:gd name="T24" fmla="*/ 0 w 486"/>
              <a:gd name="T25" fmla="*/ 238 h 328"/>
              <a:gd name="T26" fmla="*/ 67 w 486"/>
              <a:gd name="T27" fmla="*/ 15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6" h="328">
                <a:moveTo>
                  <a:pt x="67" y="152"/>
                </a:moveTo>
                <a:cubicBezTo>
                  <a:pt x="66" y="147"/>
                  <a:pt x="66" y="142"/>
                  <a:pt x="66" y="137"/>
                </a:cubicBezTo>
                <a:cubicBezTo>
                  <a:pt x="66" y="92"/>
                  <a:pt x="96" y="41"/>
                  <a:pt x="139" y="23"/>
                </a:cubicBezTo>
                <a:cubicBezTo>
                  <a:pt x="194" y="0"/>
                  <a:pt x="244" y="18"/>
                  <a:pt x="278" y="51"/>
                </a:cubicBezTo>
                <a:cubicBezTo>
                  <a:pt x="293" y="66"/>
                  <a:pt x="304" y="86"/>
                  <a:pt x="312" y="107"/>
                </a:cubicBezTo>
                <a:cubicBezTo>
                  <a:pt x="312" y="107"/>
                  <a:pt x="312" y="107"/>
                  <a:pt x="312" y="107"/>
                </a:cubicBezTo>
                <a:cubicBezTo>
                  <a:pt x="340" y="69"/>
                  <a:pt x="403" y="81"/>
                  <a:pt x="408" y="150"/>
                </a:cubicBezTo>
                <a:cubicBezTo>
                  <a:pt x="407" y="151"/>
                  <a:pt x="407" y="151"/>
                  <a:pt x="407" y="151"/>
                </a:cubicBezTo>
                <a:cubicBezTo>
                  <a:pt x="436" y="156"/>
                  <a:pt x="486" y="176"/>
                  <a:pt x="486" y="239"/>
                </a:cubicBezTo>
                <a:cubicBezTo>
                  <a:pt x="486" y="321"/>
                  <a:pt x="405" y="328"/>
                  <a:pt x="405" y="328"/>
                </a:cubicBezTo>
                <a:cubicBezTo>
                  <a:pt x="89" y="327"/>
                  <a:pt x="89" y="327"/>
                  <a:pt x="89" y="327"/>
                </a:cubicBezTo>
                <a:cubicBezTo>
                  <a:pt x="42" y="327"/>
                  <a:pt x="1" y="290"/>
                  <a:pt x="0" y="243"/>
                </a:cubicBezTo>
                <a:cubicBezTo>
                  <a:pt x="0" y="241"/>
                  <a:pt x="0" y="240"/>
                  <a:pt x="0" y="238"/>
                </a:cubicBezTo>
                <a:cubicBezTo>
                  <a:pt x="0" y="184"/>
                  <a:pt x="35" y="160"/>
                  <a:pt x="67" y="152"/>
                </a:cubicBezTo>
                <a:close/>
              </a:path>
            </a:pathLst>
          </a:custGeom>
          <a:ln w="19050">
            <a:solidFill>
              <a:schemeClr val="tx1"/>
            </a:solidFill>
          </a:ln>
        </p:spPr>
        <p:txBody>
          <a:bodyPr vert="horz" wrap="square" lIns="68580" tIns="34290" rIns="68580" bIns="34290" numCol="1" anchor="t" anchorCtr="0" compatLnSpc="1">
            <a:prstTxWarp prst="textNoShape">
              <a:avLst/>
            </a:prstTxWarp>
          </a:bodyPr>
          <a:lstStyle/>
          <a:p>
            <a:endParaRPr lang="en-US" sz="2160" dirty="0"/>
          </a:p>
        </p:txBody>
      </p:sp>
      <p:grpSp>
        <p:nvGrpSpPr>
          <p:cNvPr id="30" name="Graphic 12">
            <a:extLst>
              <a:ext uri="{FF2B5EF4-FFF2-40B4-BE49-F238E27FC236}">
                <a16:creationId xmlns:a16="http://schemas.microsoft.com/office/drawing/2014/main" id="{53868628-C061-4CB0-A3FD-A72C47376219}"/>
              </a:ext>
            </a:extLst>
          </p:cNvPr>
          <p:cNvGrpSpPr/>
          <p:nvPr/>
        </p:nvGrpSpPr>
        <p:grpSpPr>
          <a:xfrm>
            <a:off x="4826731" y="1921237"/>
            <a:ext cx="760800" cy="554794"/>
            <a:chOff x="-483343" y="2280011"/>
            <a:chExt cx="1329690" cy="969644"/>
          </a:xfrm>
        </p:grpSpPr>
        <p:sp>
          <p:nvSpPr>
            <p:cNvPr id="31" name="Freeform: Shape 16">
              <a:extLst>
                <a:ext uri="{FF2B5EF4-FFF2-40B4-BE49-F238E27FC236}">
                  <a16:creationId xmlns:a16="http://schemas.microsoft.com/office/drawing/2014/main" id="{478BF9CF-2C58-4324-A869-D7BDECCDF9A3}"/>
                </a:ext>
              </a:extLst>
            </p:cNvPr>
            <p:cNvSpPr/>
            <p:nvPr/>
          </p:nvSpPr>
          <p:spPr>
            <a:xfrm>
              <a:off x="-181401" y="2280011"/>
              <a:ext cx="714375" cy="638175"/>
            </a:xfrm>
            <a:custGeom>
              <a:avLst/>
              <a:gdLst>
                <a:gd name="connsiteX0" fmla="*/ 14288 w 714375"/>
                <a:gd name="connsiteY0" fmla="*/ 213360 h 638175"/>
                <a:gd name="connsiteX1" fmla="*/ 14288 w 714375"/>
                <a:gd name="connsiteY1" fmla="*/ 46673 h 638175"/>
                <a:gd name="connsiteX2" fmla="*/ 46672 w 714375"/>
                <a:gd name="connsiteY2" fmla="*/ 14288 h 638175"/>
                <a:gd name="connsiteX3" fmla="*/ 684848 w 714375"/>
                <a:gd name="connsiteY3" fmla="*/ 14288 h 638175"/>
                <a:gd name="connsiteX4" fmla="*/ 706755 w 714375"/>
                <a:gd name="connsiteY4" fmla="*/ 36195 h 638175"/>
                <a:gd name="connsiteX5" fmla="*/ 706755 w 714375"/>
                <a:gd name="connsiteY5" fmla="*/ 623888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4375" h="638175">
                  <a:moveTo>
                    <a:pt x="14288" y="213360"/>
                  </a:moveTo>
                  <a:lnTo>
                    <a:pt x="14288" y="46673"/>
                  </a:lnTo>
                  <a:cubicBezTo>
                    <a:pt x="14288" y="28575"/>
                    <a:pt x="28575" y="14288"/>
                    <a:pt x="46672" y="14288"/>
                  </a:cubicBezTo>
                  <a:lnTo>
                    <a:pt x="684848" y="14288"/>
                  </a:lnTo>
                  <a:cubicBezTo>
                    <a:pt x="697230" y="14288"/>
                    <a:pt x="706755" y="23813"/>
                    <a:pt x="706755" y="36195"/>
                  </a:cubicBezTo>
                  <a:lnTo>
                    <a:pt x="706755" y="623888"/>
                  </a:lnTo>
                </a:path>
              </a:pathLst>
            </a:custGeom>
            <a:noFill/>
            <a:ln w="19050" cap="flat">
              <a:solidFill>
                <a:srgbClr val="FCB64C"/>
              </a:solidFill>
              <a:prstDash val="solid"/>
              <a:miter/>
            </a:ln>
          </p:spPr>
          <p:txBody>
            <a:bodyPr rtlCol="0" anchor="ctr"/>
            <a:lstStyle/>
            <a:p>
              <a:endParaRPr lang="en-US" dirty="0"/>
            </a:p>
          </p:txBody>
        </p:sp>
        <p:sp>
          <p:nvSpPr>
            <p:cNvPr id="32" name="Freeform: Shape 17">
              <a:extLst>
                <a:ext uri="{FF2B5EF4-FFF2-40B4-BE49-F238E27FC236}">
                  <a16:creationId xmlns:a16="http://schemas.microsoft.com/office/drawing/2014/main" id="{49217544-D0B4-4B5A-AD5B-B6B9D913265A}"/>
                </a:ext>
              </a:extLst>
            </p:cNvPr>
            <p:cNvSpPr/>
            <p:nvPr/>
          </p:nvSpPr>
          <p:spPr>
            <a:xfrm>
              <a:off x="-181401" y="2878180"/>
              <a:ext cx="714375" cy="371475"/>
            </a:xfrm>
            <a:custGeom>
              <a:avLst/>
              <a:gdLst>
                <a:gd name="connsiteX0" fmla="*/ 14288 w 714375"/>
                <a:gd name="connsiteY0" fmla="*/ 14288 h 371475"/>
                <a:gd name="connsiteX1" fmla="*/ 14288 w 714375"/>
                <a:gd name="connsiteY1" fmla="*/ 332422 h 371475"/>
                <a:gd name="connsiteX2" fmla="*/ 46672 w 714375"/>
                <a:gd name="connsiteY2" fmla="*/ 364808 h 371475"/>
                <a:gd name="connsiteX3" fmla="*/ 674370 w 714375"/>
                <a:gd name="connsiteY3" fmla="*/ 364808 h 371475"/>
                <a:gd name="connsiteX4" fmla="*/ 706755 w 714375"/>
                <a:gd name="connsiteY4" fmla="*/ 332422 h 371475"/>
                <a:gd name="connsiteX5" fmla="*/ 706755 w 714375"/>
                <a:gd name="connsiteY5" fmla="*/ 231458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4375" h="371475">
                  <a:moveTo>
                    <a:pt x="14288" y="14288"/>
                  </a:moveTo>
                  <a:lnTo>
                    <a:pt x="14288" y="332422"/>
                  </a:lnTo>
                  <a:cubicBezTo>
                    <a:pt x="14288" y="350520"/>
                    <a:pt x="28575" y="364808"/>
                    <a:pt x="46672" y="364808"/>
                  </a:cubicBezTo>
                  <a:lnTo>
                    <a:pt x="674370" y="364808"/>
                  </a:lnTo>
                  <a:cubicBezTo>
                    <a:pt x="692468" y="364808"/>
                    <a:pt x="706755" y="350520"/>
                    <a:pt x="706755" y="332422"/>
                  </a:cubicBezTo>
                  <a:lnTo>
                    <a:pt x="706755" y="231458"/>
                  </a:lnTo>
                </a:path>
              </a:pathLst>
            </a:custGeom>
            <a:noFill/>
            <a:ln w="19050" cap="flat">
              <a:solidFill>
                <a:srgbClr val="FCB64C"/>
              </a:solidFill>
              <a:prstDash val="solid"/>
              <a:miter/>
            </a:ln>
          </p:spPr>
          <p:txBody>
            <a:bodyPr rtlCol="0" anchor="ctr"/>
            <a:lstStyle/>
            <a:p>
              <a:endParaRPr lang="en-US" dirty="0"/>
            </a:p>
          </p:txBody>
        </p:sp>
        <p:sp>
          <p:nvSpPr>
            <p:cNvPr id="33" name="Freeform: Shape 18">
              <a:extLst>
                <a:ext uri="{FF2B5EF4-FFF2-40B4-BE49-F238E27FC236}">
                  <a16:creationId xmlns:a16="http://schemas.microsoft.com/office/drawing/2014/main" id="{FB6B1562-19A4-46BF-824D-D0390F1D2591}"/>
                </a:ext>
              </a:extLst>
            </p:cNvPr>
            <p:cNvSpPr/>
            <p:nvPr/>
          </p:nvSpPr>
          <p:spPr>
            <a:xfrm>
              <a:off x="509162" y="2884848"/>
              <a:ext cx="180975" cy="28575"/>
            </a:xfrm>
            <a:custGeom>
              <a:avLst/>
              <a:gdLst>
                <a:gd name="connsiteX0" fmla="*/ 14288 w 180975"/>
                <a:gd name="connsiteY0" fmla="*/ 14288 h 28575"/>
                <a:gd name="connsiteX1" fmla="*/ 175260 w 180975"/>
                <a:gd name="connsiteY1" fmla="*/ 14288 h 28575"/>
              </a:gdLst>
              <a:ahLst/>
              <a:cxnLst>
                <a:cxn ang="0">
                  <a:pos x="connsiteX0" y="connsiteY0"/>
                </a:cxn>
                <a:cxn ang="0">
                  <a:pos x="connsiteX1" y="connsiteY1"/>
                </a:cxn>
              </a:cxnLst>
              <a:rect l="l" t="t" r="r" b="b"/>
              <a:pathLst>
                <a:path w="180975" h="28575">
                  <a:moveTo>
                    <a:pt x="14288" y="14288"/>
                  </a:moveTo>
                  <a:lnTo>
                    <a:pt x="175260" y="14288"/>
                  </a:lnTo>
                </a:path>
              </a:pathLst>
            </a:custGeom>
            <a:ln w="19050" cap="flat">
              <a:solidFill>
                <a:srgbClr val="FCB64C"/>
              </a:solidFill>
              <a:prstDash val="solid"/>
              <a:miter/>
            </a:ln>
          </p:spPr>
          <p:txBody>
            <a:bodyPr rtlCol="0" anchor="ctr"/>
            <a:lstStyle/>
            <a:p>
              <a:endParaRPr lang="en-US" dirty="0"/>
            </a:p>
          </p:txBody>
        </p:sp>
        <p:sp>
          <p:nvSpPr>
            <p:cNvPr id="34" name="Freeform: Shape 19">
              <a:extLst>
                <a:ext uri="{FF2B5EF4-FFF2-40B4-BE49-F238E27FC236}">
                  <a16:creationId xmlns:a16="http://schemas.microsoft.com/office/drawing/2014/main" id="{F2140B2A-08B9-4590-9175-54C69C62EA34}"/>
                </a:ext>
              </a:extLst>
            </p:cNvPr>
            <p:cNvSpPr/>
            <p:nvPr/>
          </p:nvSpPr>
          <p:spPr>
            <a:xfrm>
              <a:off x="665372" y="2817221"/>
              <a:ext cx="180975" cy="161925"/>
            </a:xfrm>
            <a:custGeom>
              <a:avLst/>
              <a:gdLst>
                <a:gd name="connsiteX0" fmla="*/ 52388 w 180975"/>
                <a:gd name="connsiteY0" fmla="*/ 148590 h 161925"/>
                <a:gd name="connsiteX1" fmla="*/ 130492 w 180975"/>
                <a:gd name="connsiteY1" fmla="*/ 148590 h 161925"/>
                <a:gd name="connsiteX2" fmla="*/ 168592 w 180975"/>
                <a:gd name="connsiteY2" fmla="*/ 81915 h 161925"/>
                <a:gd name="connsiteX3" fmla="*/ 129540 w 180975"/>
                <a:gd name="connsiteY3" fmla="*/ 14288 h 161925"/>
                <a:gd name="connsiteX4" fmla="*/ 52388 w 180975"/>
                <a:gd name="connsiteY4" fmla="*/ 15240 h 161925"/>
                <a:gd name="connsiteX5" fmla="*/ 14288 w 180975"/>
                <a:gd name="connsiteY5" fmla="*/ 81915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975" h="161925">
                  <a:moveTo>
                    <a:pt x="52388" y="148590"/>
                  </a:moveTo>
                  <a:lnTo>
                    <a:pt x="130492" y="148590"/>
                  </a:lnTo>
                  <a:lnTo>
                    <a:pt x="168592" y="81915"/>
                  </a:lnTo>
                  <a:lnTo>
                    <a:pt x="129540" y="14288"/>
                  </a:lnTo>
                  <a:lnTo>
                    <a:pt x="52388" y="15240"/>
                  </a:lnTo>
                  <a:lnTo>
                    <a:pt x="14288" y="81915"/>
                  </a:lnTo>
                  <a:close/>
                </a:path>
              </a:pathLst>
            </a:custGeom>
            <a:noFill/>
            <a:ln w="19050" cap="flat">
              <a:solidFill>
                <a:srgbClr val="FCB64C"/>
              </a:solidFill>
              <a:prstDash val="solid"/>
              <a:miter/>
            </a:ln>
          </p:spPr>
          <p:txBody>
            <a:bodyPr rtlCol="0" anchor="ctr"/>
            <a:lstStyle/>
            <a:p>
              <a:endParaRPr lang="en-US" dirty="0"/>
            </a:p>
          </p:txBody>
        </p:sp>
        <p:sp>
          <p:nvSpPr>
            <p:cNvPr id="35" name="Freeform: Shape 20">
              <a:extLst>
                <a:ext uri="{FF2B5EF4-FFF2-40B4-BE49-F238E27FC236}">
                  <a16:creationId xmlns:a16="http://schemas.microsoft.com/office/drawing/2014/main" id="{A6B0540B-3BF1-4182-99CC-ED30D2ABFCB3}"/>
                </a:ext>
              </a:extLst>
            </p:cNvPr>
            <p:cNvSpPr/>
            <p:nvPr/>
          </p:nvSpPr>
          <p:spPr>
            <a:xfrm>
              <a:off x="-334754" y="2474321"/>
              <a:ext cx="180975" cy="28575"/>
            </a:xfrm>
            <a:custGeom>
              <a:avLst/>
              <a:gdLst>
                <a:gd name="connsiteX0" fmla="*/ 171450 w 180975"/>
                <a:gd name="connsiteY0" fmla="*/ 15240 h 28575"/>
                <a:gd name="connsiteX1" fmla="*/ 14287 w 180975"/>
                <a:gd name="connsiteY1" fmla="*/ 14287 h 28575"/>
              </a:gdLst>
              <a:ahLst/>
              <a:cxnLst>
                <a:cxn ang="0">
                  <a:pos x="connsiteX0" y="connsiteY0"/>
                </a:cxn>
                <a:cxn ang="0">
                  <a:pos x="connsiteX1" y="connsiteY1"/>
                </a:cxn>
              </a:cxnLst>
              <a:rect l="l" t="t" r="r" b="b"/>
              <a:pathLst>
                <a:path w="180975" h="28575">
                  <a:moveTo>
                    <a:pt x="171450" y="15240"/>
                  </a:moveTo>
                  <a:lnTo>
                    <a:pt x="14287" y="14287"/>
                  </a:lnTo>
                </a:path>
              </a:pathLst>
            </a:custGeom>
            <a:ln w="19050" cap="flat">
              <a:solidFill>
                <a:srgbClr val="FCB64C"/>
              </a:solidFill>
              <a:prstDash val="solid"/>
              <a:miter/>
            </a:ln>
          </p:spPr>
          <p:txBody>
            <a:bodyPr rtlCol="0" anchor="ctr"/>
            <a:lstStyle/>
            <a:p>
              <a:endParaRPr lang="en-US" dirty="0"/>
            </a:p>
          </p:txBody>
        </p:sp>
        <p:sp>
          <p:nvSpPr>
            <p:cNvPr id="36" name="Freeform: Shape 21">
              <a:extLst>
                <a:ext uri="{FF2B5EF4-FFF2-40B4-BE49-F238E27FC236}">
                  <a16:creationId xmlns:a16="http://schemas.microsoft.com/office/drawing/2014/main" id="{EF0C01B5-827A-4AA8-BD42-05060E9F9A77}"/>
                </a:ext>
              </a:extLst>
            </p:cNvPr>
            <p:cNvSpPr/>
            <p:nvPr/>
          </p:nvSpPr>
          <p:spPr>
            <a:xfrm>
              <a:off x="-483343" y="2407645"/>
              <a:ext cx="180975" cy="161925"/>
            </a:xfrm>
            <a:custGeom>
              <a:avLst/>
              <a:gdLst>
                <a:gd name="connsiteX0" fmla="*/ 129540 w 180975"/>
                <a:gd name="connsiteY0" fmla="*/ 14288 h 161925"/>
                <a:gd name="connsiteX1" fmla="*/ 52387 w 180975"/>
                <a:gd name="connsiteY1" fmla="*/ 14288 h 161925"/>
                <a:gd name="connsiteX2" fmla="*/ 14288 w 180975"/>
                <a:gd name="connsiteY2" fmla="*/ 80963 h 161925"/>
                <a:gd name="connsiteX3" fmla="*/ 52387 w 180975"/>
                <a:gd name="connsiteY3" fmla="*/ 148590 h 161925"/>
                <a:gd name="connsiteX4" fmla="*/ 129540 w 180975"/>
                <a:gd name="connsiteY4" fmla="*/ 148590 h 161925"/>
                <a:gd name="connsiteX5" fmla="*/ 168593 w 180975"/>
                <a:gd name="connsiteY5" fmla="*/ 80963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975" h="161925">
                  <a:moveTo>
                    <a:pt x="129540" y="14288"/>
                  </a:moveTo>
                  <a:lnTo>
                    <a:pt x="52387" y="14288"/>
                  </a:lnTo>
                  <a:lnTo>
                    <a:pt x="14288" y="80963"/>
                  </a:lnTo>
                  <a:lnTo>
                    <a:pt x="52387" y="148590"/>
                  </a:lnTo>
                  <a:lnTo>
                    <a:pt x="129540" y="148590"/>
                  </a:lnTo>
                  <a:lnTo>
                    <a:pt x="168593" y="80963"/>
                  </a:lnTo>
                  <a:close/>
                </a:path>
              </a:pathLst>
            </a:custGeom>
            <a:noFill/>
            <a:ln w="19050" cap="flat">
              <a:solidFill>
                <a:srgbClr val="FCB64C"/>
              </a:solidFill>
              <a:prstDash val="solid"/>
              <a:miter/>
            </a:ln>
          </p:spPr>
          <p:txBody>
            <a:bodyPr rtlCol="0" anchor="ctr"/>
            <a:lstStyle/>
            <a:p>
              <a:endParaRPr lang="en-US" dirty="0"/>
            </a:p>
          </p:txBody>
        </p:sp>
        <p:sp>
          <p:nvSpPr>
            <p:cNvPr id="37" name="Freeform: Shape 22">
              <a:extLst>
                <a:ext uri="{FF2B5EF4-FFF2-40B4-BE49-F238E27FC236}">
                  <a16:creationId xmlns:a16="http://schemas.microsoft.com/office/drawing/2014/main" id="{0E8AFB45-9758-4BB1-976E-84B1F7EB59B0}"/>
                </a:ext>
              </a:extLst>
            </p:cNvPr>
            <p:cNvSpPr/>
            <p:nvPr/>
          </p:nvSpPr>
          <p:spPr>
            <a:xfrm>
              <a:off x="-131871" y="2738163"/>
              <a:ext cx="619125" cy="85725"/>
            </a:xfrm>
            <a:custGeom>
              <a:avLst/>
              <a:gdLst>
                <a:gd name="connsiteX0" fmla="*/ 238125 w 619125"/>
                <a:gd name="connsiteY0" fmla="*/ 16193 h 85725"/>
                <a:gd name="connsiteX1" fmla="*/ 66675 w 619125"/>
                <a:gd name="connsiteY1" fmla="*/ 15240 h 85725"/>
                <a:gd name="connsiteX2" fmla="*/ 14288 w 619125"/>
                <a:gd name="connsiteY2" fmla="*/ 44768 h 85725"/>
                <a:gd name="connsiteX3" fmla="*/ 14288 w 619125"/>
                <a:gd name="connsiteY3" fmla="*/ 44768 h 85725"/>
                <a:gd name="connsiteX4" fmla="*/ 66675 w 619125"/>
                <a:gd name="connsiteY4" fmla="*/ 74295 h 85725"/>
                <a:gd name="connsiteX5" fmla="*/ 562928 w 619125"/>
                <a:gd name="connsiteY5" fmla="*/ 73343 h 85725"/>
                <a:gd name="connsiteX6" fmla="*/ 612458 w 619125"/>
                <a:gd name="connsiteY6" fmla="*/ 43815 h 85725"/>
                <a:gd name="connsiteX7" fmla="*/ 561975 w 619125"/>
                <a:gd name="connsiteY7" fmla="*/ 14288 h 85725"/>
                <a:gd name="connsiteX8" fmla="*/ 407670 w 619125"/>
                <a:gd name="connsiteY8" fmla="*/ 14288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125" h="85725">
                  <a:moveTo>
                    <a:pt x="238125" y="16193"/>
                  </a:moveTo>
                  <a:lnTo>
                    <a:pt x="66675" y="15240"/>
                  </a:lnTo>
                  <a:cubicBezTo>
                    <a:pt x="38100" y="15240"/>
                    <a:pt x="14288" y="28575"/>
                    <a:pt x="14288" y="44768"/>
                  </a:cubicBezTo>
                  <a:lnTo>
                    <a:pt x="14288" y="44768"/>
                  </a:lnTo>
                  <a:cubicBezTo>
                    <a:pt x="14288" y="60960"/>
                    <a:pt x="38100" y="74295"/>
                    <a:pt x="66675" y="74295"/>
                  </a:cubicBezTo>
                  <a:lnTo>
                    <a:pt x="562928" y="73343"/>
                  </a:lnTo>
                  <a:cubicBezTo>
                    <a:pt x="590550" y="73343"/>
                    <a:pt x="612458" y="60008"/>
                    <a:pt x="612458" y="43815"/>
                  </a:cubicBezTo>
                  <a:cubicBezTo>
                    <a:pt x="612458" y="27623"/>
                    <a:pt x="589598" y="14288"/>
                    <a:pt x="561975" y="14288"/>
                  </a:cubicBezTo>
                  <a:lnTo>
                    <a:pt x="407670" y="14288"/>
                  </a:lnTo>
                </a:path>
              </a:pathLst>
            </a:custGeom>
            <a:noFill/>
            <a:ln w="19050" cap="flat">
              <a:solidFill>
                <a:srgbClr val="FCB64C"/>
              </a:solidFill>
              <a:prstDash val="solid"/>
              <a:miter/>
            </a:ln>
          </p:spPr>
          <p:txBody>
            <a:bodyPr rtlCol="0" anchor="ctr"/>
            <a:lstStyle/>
            <a:p>
              <a:endParaRPr lang="en-US" dirty="0"/>
            </a:p>
          </p:txBody>
        </p:sp>
        <p:sp>
          <p:nvSpPr>
            <p:cNvPr id="38" name="Freeform: Shape 23">
              <a:extLst>
                <a:ext uri="{FF2B5EF4-FFF2-40B4-BE49-F238E27FC236}">
                  <a16:creationId xmlns:a16="http://schemas.microsoft.com/office/drawing/2014/main" id="{6EE4200E-63A8-4209-BEBB-49261755FC94}"/>
                </a:ext>
              </a:extLst>
            </p:cNvPr>
            <p:cNvSpPr/>
            <p:nvPr/>
          </p:nvSpPr>
          <p:spPr>
            <a:xfrm>
              <a:off x="63391" y="2826746"/>
              <a:ext cx="219075" cy="133350"/>
            </a:xfrm>
            <a:custGeom>
              <a:avLst/>
              <a:gdLst>
                <a:gd name="connsiteX0" fmla="*/ 124777 w 219075"/>
                <a:gd name="connsiteY0" fmla="*/ 124777 h 133350"/>
                <a:gd name="connsiteX1" fmla="*/ 124777 w 219075"/>
                <a:gd name="connsiteY1" fmla="*/ 77152 h 133350"/>
                <a:gd name="connsiteX2" fmla="*/ 187643 w 219075"/>
                <a:gd name="connsiteY2" fmla="*/ 49530 h 133350"/>
                <a:gd name="connsiteX3" fmla="*/ 206693 w 219075"/>
                <a:gd name="connsiteY3" fmla="*/ 15240 h 133350"/>
                <a:gd name="connsiteX4" fmla="*/ 166688 w 219075"/>
                <a:gd name="connsiteY4" fmla="*/ 15240 h 133350"/>
                <a:gd name="connsiteX5" fmla="*/ 159068 w 219075"/>
                <a:gd name="connsiteY5" fmla="*/ 26670 h 133350"/>
                <a:gd name="connsiteX6" fmla="*/ 123825 w 219075"/>
                <a:gd name="connsiteY6" fmla="*/ 42863 h 133350"/>
                <a:gd name="connsiteX7" fmla="*/ 123825 w 219075"/>
                <a:gd name="connsiteY7" fmla="*/ 14288 h 133350"/>
                <a:gd name="connsiteX8" fmla="*/ 97155 w 219075"/>
                <a:gd name="connsiteY8" fmla="*/ 14288 h 133350"/>
                <a:gd name="connsiteX9" fmla="*/ 97155 w 219075"/>
                <a:gd name="connsiteY9" fmla="*/ 42863 h 133350"/>
                <a:gd name="connsiteX10" fmla="*/ 60008 w 219075"/>
                <a:gd name="connsiteY10" fmla="*/ 35242 h 133350"/>
                <a:gd name="connsiteX11" fmla="*/ 14288 w 219075"/>
                <a:gd name="connsiteY11" fmla="*/ 16192 h 133350"/>
                <a:gd name="connsiteX12" fmla="*/ 14288 w 219075"/>
                <a:gd name="connsiteY12" fmla="*/ 51435 h 133350"/>
                <a:gd name="connsiteX13" fmla="*/ 97155 w 219075"/>
                <a:gd name="connsiteY13" fmla="*/ 77152 h 133350"/>
                <a:gd name="connsiteX14" fmla="*/ 97155 w 219075"/>
                <a:gd name="connsiteY14" fmla="*/ 124777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9075" h="133350">
                  <a:moveTo>
                    <a:pt x="124777" y="124777"/>
                  </a:moveTo>
                  <a:lnTo>
                    <a:pt x="124777" y="77152"/>
                  </a:lnTo>
                  <a:cubicBezTo>
                    <a:pt x="151448" y="74295"/>
                    <a:pt x="172402" y="64770"/>
                    <a:pt x="187643" y="49530"/>
                  </a:cubicBezTo>
                  <a:cubicBezTo>
                    <a:pt x="197168" y="40005"/>
                    <a:pt x="203835" y="28575"/>
                    <a:pt x="206693" y="15240"/>
                  </a:cubicBezTo>
                  <a:lnTo>
                    <a:pt x="166688" y="15240"/>
                  </a:lnTo>
                  <a:cubicBezTo>
                    <a:pt x="164783" y="20002"/>
                    <a:pt x="161925" y="23813"/>
                    <a:pt x="159068" y="26670"/>
                  </a:cubicBezTo>
                  <a:cubicBezTo>
                    <a:pt x="150495" y="36195"/>
                    <a:pt x="139065" y="40957"/>
                    <a:pt x="123825" y="42863"/>
                  </a:cubicBezTo>
                  <a:lnTo>
                    <a:pt x="123825" y="14288"/>
                  </a:lnTo>
                  <a:lnTo>
                    <a:pt x="97155" y="14288"/>
                  </a:lnTo>
                  <a:lnTo>
                    <a:pt x="97155" y="42863"/>
                  </a:lnTo>
                  <a:cubicBezTo>
                    <a:pt x="85725" y="41910"/>
                    <a:pt x="73343" y="39052"/>
                    <a:pt x="60008" y="35242"/>
                  </a:cubicBezTo>
                  <a:cubicBezTo>
                    <a:pt x="46673" y="31432"/>
                    <a:pt x="31433" y="24765"/>
                    <a:pt x="14288" y="16192"/>
                  </a:cubicBezTo>
                  <a:lnTo>
                    <a:pt x="14288" y="51435"/>
                  </a:lnTo>
                  <a:cubicBezTo>
                    <a:pt x="40005" y="66675"/>
                    <a:pt x="67627" y="75248"/>
                    <a:pt x="97155" y="77152"/>
                  </a:cubicBezTo>
                  <a:lnTo>
                    <a:pt x="97155" y="124777"/>
                  </a:lnTo>
                </a:path>
              </a:pathLst>
            </a:custGeom>
            <a:noFill/>
            <a:ln w="19050" cap="flat">
              <a:solidFill>
                <a:srgbClr val="FCB64C"/>
              </a:solidFill>
              <a:prstDash val="solid"/>
              <a:miter/>
            </a:ln>
          </p:spPr>
          <p:txBody>
            <a:bodyPr rtlCol="0" anchor="ctr"/>
            <a:lstStyle/>
            <a:p>
              <a:endParaRPr lang="en-US" dirty="0"/>
            </a:p>
          </p:txBody>
        </p:sp>
        <p:sp>
          <p:nvSpPr>
            <p:cNvPr id="39" name="Freeform: Shape 24">
              <a:extLst>
                <a:ext uri="{FF2B5EF4-FFF2-40B4-BE49-F238E27FC236}">
                  <a16:creationId xmlns:a16="http://schemas.microsoft.com/office/drawing/2014/main" id="{3693E82E-B61A-48F2-8BEA-DEDF94C629B3}"/>
                </a:ext>
              </a:extLst>
            </p:cNvPr>
            <p:cNvSpPr/>
            <p:nvPr/>
          </p:nvSpPr>
          <p:spPr>
            <a:xfrm>
              <a:off x="62439" y="2533376"/>
              <a:ext cx="219075" cy="257175"/>
            </a:xfrm>
            <a:custGeom>
              <a:avLst/>
              <a:gdLst>
                <a:gd name="connsiteX0" fmla="*/ 99060 w 219075"/>
                <a:gd name="connsiteY0" fmla="*/ 15240 h 257175"/>
                <a:gd name="connsiteX1" fmla="*/ 99060 w 219075"/>
                <a:gd name="connsiteY1" fmla="*/ 51435 h 257175"/>
                <a:gd name="connsiteX2" fmla="*/ 54293 w 219075"/>
                <a:gd name="connsiteY2" fmla="*/ 64770 h 257175"/>
                <a:gd name="connsiteX3" fmla="*/ 24765 w 219075"/>
                <a:gd name="connsiteY3" fmla="*/ 94298 h 257175"/>
                <a:gd name="connsiteX4" fmla="*/ 14288 w 219075"/>
                <a:gd name="connsiteY4" fmla="*/ 135255 h 257175"/>
                <a:gd name="connsiteX5" fmla="*/ 30480 w 219075"/>
                <a:gd name="connsiteY5" fmla="*/ 180023 h 257175"/>
                <a:gd name="connsiteX6" fmla="*/ 80963 w 219075"/>
                <a:gd name="connsiteY6" fmla="*/ 211455 h 257175"/>
                <a:gd name="connsiteX7" fmla="*/ 99060 w 219075"/>
                <a:gd name="connsiteY7" fmla="*/ 218123 h 257175"/>
                <a:gd name="connsiteX8" fmla="*/ 99060 w 219075"/>
                <a:gd name="connsiteY8" fmla="*/ 247650 h 257175"/>
                <a:gd name="connsiteX9" fmla="*/ 125730 w 219075"/>
                <a:gd name="connsiteY9" fmla="*/ 247650 h 257175"/>
                <a:gd name="connsiteX10" fmla="*/ 125730 w 219075"/>
                <a:gd name="connsiteY10" fmla="*/ 224790 h 257175"/>
                <a:gd name="connsiteX11" fmla="*/ 162877 w 219075"/>
                <a:gd name="connsiteY11" fmla="*/ 244792 h 257175"/>
                <a:gd name="connsiteX12" fmla="*/ 164783 w 219075"/>
                <a:gd name="connsiteY12" fmla="*/ 246698 h 257175"/>
                <a:gd name="connsiteX13" fmla="*/ 208598 w 219075"/>
                <a:gd name="connsiteY13" fmla="*/ 246698 h 257175"/>
                <a:gd name="connsiteX14" fmla="*/ 196215 w 219075"/>
                <a:gd name="connsiteY14" fmla="*/ 225742 h 257175"/>
                <a:gd name="connsiteX15" fmla="*/ 144780 w 219075"/>
                <a:gd name="connsiteY15" fmla="*/ 195262 h 257175"/>
                <a:gd name="connsiteX16" fmla="*/ 125730 w 219075"/>
                <a:gd name="connsiteY16" fmla="*/ 188595 h 257175"/>
                <a:gd name="connsiteX17" fmla="*/ 125730 w 219075"/>
                <a:gd name="connsiteY17" fmla="*/ 84773 h 257175"/>
                <a:gd name="connsiteX18" fmla="*/ 193358 w 219075"/>
                <a:gd name="connsiteY18" fmla="*/ 108585 h 257175"/>
                <a:gd name="connsiteX19" fmla="*/ 193358 w 219075"/>
                <a:gd name="connsiteY19" fmla="*/ 74295 h 257175"/>
                <a:gd name="connsiteX20" fmla="*/ 125730 w 219075"/>
                <a:gd name="connsiteY20" fmla="*/ 51435 h 257175"/>
                <a:gd name="connsiteX21" fmla="*/ 125730 w 219075"/>
                <a:gd name="connsiteY21" fmla="*/ 14288 h 257175"/>
                <a:gd name="connsiteX22" fmla="*/ 99060 w 219075"/>
                <a:gd name="connsiteY22" fmla="*/ 181928 h 257175"/>
                <a:gd name="connsiteX23" fmla="*/ 62865 w 219075"/>
                <a:gd name="connsiteY23" fmla="*/ 161925 h 257175"/>
                <a:gd name="connsiteX24" fmla="*/ 51435 w 219075"/>
                <a:gd name="connsiteY24" fmla="*/ 134303 h 257175"/>
                <a:gd name="connsiteX25" fmla="*/ 63818 w 219075"/>
                <a:gd name="connsiteY25" fmla="*/ 100012 h 257175"/>
                <a:gd name="connsiteX26" fmla="*/ 98108 w 219075"/>
                <a:gd name="connsiteY26" fmla="*/ 85725 h 257175"/>
                <a:gd name="connsiteX27" fmla="*/ 99060 w 219075"/>
                <a:gd name="connsiteY27" fmla="*/ 181928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9075" h="257175">
                  <a:moveTo>
                    <a:pt x="99060" y="15240"/>
                  </a:moveTo>
                  <a:lnTo>
                    <a:pt x="99060" y="51435"/>
                  </a:lnTo>
                  <a:cubicBezTo>
                    <a:pt x="81915" y="52388"/>
                    <a:pt x="66675" y="57150"/>
                    <a:pt x="54293" y="64770"/>
                  </a:cubicBezTo>
                  <a:cubicBezTo>
                    <a:pt x="40957" y="72390"/>
                    <a:pt x="31432" y="81915"/>
                    <a:pt x="24765" y="94298"/>
                  </a:cubicBezTo>
                  <a:cubicBezTo>
                    <a:pt x="18098" y="106680"/>
                    <a:pt x="14288" y="120967"/>
                    <a:pt x="14288" y="135255"/>
                  </a:cubicBezTo>
                  <a:cubicBezTo>
                    <a:pt x="14288" y="152400"/>
                    <a:pt x="20002" y="167640"/>
                    <a:pt x="30480" y="180023"/>
                  </a:cubicBezTo>
                  <a:cubicBezTo>
                    <a:pt x="40957" y="192405"/>
                    <a:pt x="58102" y="202883"/>
                    <a:pt x="80963" y="211455"/>
                  </a:cubicBezTo>
                  <a:lnTo>
                    <a:pt x="99060" y="218123"/>
                  </a:lnTo>
                  <a:lnTo>
                    <a:pt x="99060" y="247650"/>
                  </a:lnTo>
                  <a:lnTo>
                    <a:pt x="125730" y="247650"/>
                  </a:lnTo>
                  <a:lnTo>
                    <a:pt x="125730" y="224790"/>
                  </a:lnTo>
                  <a:cubicBezTo>
                    <a:pt x="142875" y="230505"/>
                    <a:pt x="155258" y="238125"/>
                    <a:pt x="162877" y="244792"/>
                  </a:cubicBezTo>
                  <a:cubicBezTo>
                    <a:pt x="163830" y="245745"/>
                    <a:pt x="163830" y="246698"/>
                    <a:pt x="164783" y="246698"/>
                  </a:cubicBezTo>
                  <a:lnTo>
                    <a:pt x="208598" y="246698"/>
                  </a:lnTo>
                  <a:cubicBezTo>
                    <a:pt x="205740" y="239078"/>
                    <a:pt x="201930" y="231458"/>
                    <a:pt x="196215" y="225742"/>
                  </a:cubicBezTo>
                  <a:cubicBezTo>
                    <a:pt x="185738" y="213360"/>
                    <a:pt x="168592" y="203835"/>
                    <a:pt x="144780" y="195262"/>
                  </a:cubicBezTo>
                  <a:lnTo>
                    <a:pt x="125730" y="188595"/>
                  </a:lnTo>
                  <a:lnTo>
                    <a:pt x="125730" y="84773"/>
                  </a:lnTo>
                  <a:cubicBezTo>
                    <a:pt x="146685" y="86678"/>
                    <a:pt x="169545" y="95250"/>
                    <a:pt x="193358" y="108585"/>
                  </a:cubicBezTo>
                  <a:lnTo>
                    <a:pt x="193358" y="74295"/>
                  </a:lnTo>
                  <a:cubicBezTo>
                    <a:pt x="172402" y="61912"/>
                    <a:pt x="149542" y="54292"/>
                    <a:pt x="125730" y="51435"/>
                  </a:cubicBezTo>
                  <a:lnTo>
                    <a:pt x="125730" y="14288"/>
                  </a:lnTo>
                  <a:moveTo>
                    <a:pt x="99060" y="181928"/>
                  </a:moveTo>
                  <a:cubicBezTo>
                    <a:pt x="82867" y="176212"/>
                    <a:pt x="70485" y="169545"/>
                    <a:pt x="62865" y="161925"/>
                  </a:cubicBezTo>
                  <a:cubicBezTo>
                    <a:pt x="55245" y="154305"/>
                    <a:pt x="51435" y="144780"/>
                    <a:pt x="51435" y="134303"/>
                  </a:cubicBezTo>
                  <a:cubicBezTo>
                    <a:pt x="51435" y="120015"/>
                    <a:pt x="55245" y="108585"/>
                    <a:pt x="63818" y="100012"/>
                  </a:cubicBezTo>
                  <a:cubicBezTo>
                    <a:pt x="72390" y="91440"/>
                    <a:pt x="83820" y="86678"/>
                    <a:pt x="98108" y="85725"/>
                  </a:cubicBezTo>
                  <a:lnTo>
                    <a:pt x="99060" y="181928"/>
                  </a:lnTo>
                  <a:close/>
                </a:path>
              </a:pathLst>
            </a:custGeom>
            <a:noFill/>
            <a:ln w="19050" cap="flat">
              <a:solidFill>
                <a:srgbClr val="FCB64C"/>
              </a:solidFill>
              <a:prstDash val="solid"/>
              <a:miter/>
            </a:ln>
          </p:spPr>
          <p:txBody>
            <a:bodyPr rtlCol="0" anchor="ctr"/>
            <a:lstStyle/>
            <a:p>
              <a:endParaRPr lang="en-US" dirty="0"/>
            </a:p>
          </p:txBody>
        </p:sp>
      </p:grpSp>
      <p:grpSp>
        <p:nvGrpSpPr>
          <p:cNvPr id="40" name="Graphic 6">
            <a:extLst>
              <a:ext uri="{FF2B5EF4-FFF2-40B4-BE49-F238E27FC236}">
                <a16:creationId xmlns:a16="http://schemas.microsoft.com/office/drawing/2014/main" id="{E54460E0-CCD4-49CC-A716-83A5AA608D5C}"/>
              </a:ext>
            </a:extLst>
          </p:cNvPr>
          <p:cNvGrpSpPr/>
          <p:nvPr/>
        </p:nvGrpSpPr>
        <p:grpSpPr>
          <a:xfrm>
            <a:off x="2333615" y="1806979"/>
            <a:ext cx="708469" cy="652804"/>
            <a:chOff x="1641095" y="2115335"/>
            <a:chExt cx="1333500" cy="1228725"/>
          </a:xfrm>
        </p:grpSpPr>
        <p:sp>
          <p:nvSpPr>
            <p:cNvPr id="41" name="Freeform: Shape 26">
              <a:extLst>
                <a:ext uri="{FF2B5EF4-FFF2-40B4-BE49-F238E27FC236}">
                  <a16:creationId xmlns:a16="http://schemas.microsoft.com/office/drawing/2014/main" id="{D0AA03EB-7F25-478B-8EF3-9D79DB39DF86}"/>
                </a:ext>
              </a:extLst>
            </p:cNvPr>
            <p:cNvSpPr/>
            <p:nvPr/>
          </p:nvSpPr>
          <p:spPr>
            <a:xfrm>
              <a:off x="2188782" y="3239285"/>
              <a:ext cx="238126" cy="28575"/>
            </a:xfrm>
            <a:custGeom>
              <a:avLst/>
              <a:gdLst>
                <a:gd name="connsiteX0" fmla="*/ 14288 w 238125"/>
                <a:gd name="connsiteY0" fmla="*/ 14288 h 28575"/>
                <a:gd name="connsiteX1" fmla="*/ 226695 w 238125"/>
                <a:gd name="connsiteY1" fmla="*/ 14288 h 28575"/>
              </a:gdLst>
              <a:ahLst/>
              <a:cxnLst>
                <a:cxn ang="0">
                  <a:pos x="connsiteX0" y="connsiteY0"/>
                </a:cxn>
                <a:cxn ang="0">
                  <a:pos x="connsiteX1" y="connsiteY1"/>
                </a:cxn>
              </a:cxnLst>
              <a:rect l="l" t="t" r="r" b="b"/>
              <a:pathLst>
                <a:path w="238125" h="28575">
                  <a:moveTo>
                    <a:pt x="14288" y="14288"/>
                  </a:moveTo>
                  <a:lnTo>
                    <a:pt x="226695" y="14288"/>
                  </a:lnTo>
                </a:path>
              </a:pathLst>
            </a:custGeom>
            <a:ln w="19050" cap="flat">
              <a:solidFill>
                <a:srgbClr val="FCB64C"/>
              </a:solidFill>
              <a:prstDash val="solid"/>
              <a:miter/>
            </a:ln>
          </p:spPr>
          <p:txBody>
            <a:bodyPr rtlCol="0" anchor="ctr"/>
            <a:lstStyle/>
            <a:p>
              <a:endParaRPr lang="en-US" dirty="0">
                <a:solidFill>
                  <a:srgbClr val="FCB64C"/>
                </a:solidFill>
              </a:endParaRPr>
            </a:p>
          </p:txBody>
        </p:sp>
        <p:sp>
          <p:nvSpPr>
            <p:cNvPr id="42" name="Freeform: Shape 27">
              <a:extLst>
                <a:ext uri="{FF2B5EF4-FFF2-40B4-BE49-F238E27FC236}">
                  <a16:creationId xmlns:a16="http://schemas.microsoft.com/office/drawing/2014/main" id="{F5143B7E-C439-4814-A0B2-C5BDC94999CA}"/>
                </a:ext>
              </a:extLst>
            </p:cNvPr>
            <p:cNvSpPr/>
            <p:nvPr/>
          </p:nvSpPr>
          <p:spPr>
            <a:xfrm>
              <a:off x="1762062" y="2471570"/>
              <a:ext cx="304800" cy="790575"/>
            </a:xfrm>
            <a:custGeom>
              <a:avLst/>
              <a:gdLst>
                <a:gd name="connsiteX0" fmla="*/ 14288 w 304800"/>
                <a:gd name="connsiteY0" fmla="*/ 782003 h 790575"/>
                <a:gd name="connsiteX1" fmla="*/ 14288 w 304800"/>
                <a:gd name="connsiteY1" fmla="*/ 43815 h 790575"/>
                <a:gd name="connsiteX2" fmla="*/ 43815 w 304800"/>
                <a:gd name="connsiteY2" fmla="*/ 14288 h 790575"/>
                <a:gd name="connsiteX3" fmla="*/ 293370 w 304800"/>
                <a:gd name="connsiteY3" fmla="*/ 14288 h 790575"/>
              </a:gdLst>
              <a:ahLst/>
              <a:cxnLst>
                <a:cxn ang="0">
                  <a:pos x="connsiteX0" y="connsiteY0"/>
                </a:cxn>
                <a:cxn ang="0">
                  <a:pos x="connsiteX1" y="connsiteY1"/>
                </a:cxn>
                <a:cxn ang="0">
                  <a:pos x="connsiteX2" y="connsiteY2"/>
                </a:cxn>
                <a:cxn ang="0">
                  <a:pos x="connsiteX3" y="connsiteY3"/>
                </a:cxn>
              </a:cxnLst>
              <a:rect l="l" t="t" r="r" b="b"/>
              <a:pathLst>
                <a:path w="304800" h="790575">
                  <a:moveTo>
                    <a:pt x="14288" y="782003"/>
                  </a:moveTo>
                  <a:lnTo>
                    <a:pt x="14288" y="43815"/>
                  </a:lnTo>
                  <a:cubicBezTo>
                    <a:pt x="14288" y="27622"/>
                    <a:pt x="27623" y="14288"/>
                    <a:pt x="43815" y="14288"/>
                  </a:cubicBezTo>
                  <a:lnTo>
                    <a:pt x="293370" y="14288"/>
                  </a:lnTo>
                </a:path>
              </a:pathLst>
            </a:custGeom>
            <a:noFill/>
            <a:ln w="19050" cap="flat">
              <a:solidFill>
                <a:srgbClr val="FCB64C"/>
              </a:solidFill>
              <a:prstDash val="solid"/>
              <a:miter/>
            </a:ln>
          </p:spPr>
          <p:txBody>
            <a:bodyPr rtlCol="0" anchor="ctr"/>
            <a:lstStyle/>
            <a:p>
              <a:endParaRPr lang="en-US" dirty="0">
                <a:solidFill>
                  <a:srgbClr val="FCB64C"/>
                </a:solidFill>
              </a:endParaRPr>
            </a:p>
          </p:txBody>
        </p:sp>
        <p:sp>
          <p:nvSpPr>
            <p:cNvPr id="43" name="Freeform: Shape 28">
              <a:extLst>
                <a:ext uri="{FF2B5EF4-FFF2-40B4-BE49-F238E27FC236}">
                  <a16:creationId xmlns:a16="http://schemas.microsoft.com/office/drawing/2014/main" id="{2EFAC67D-3B13-46F2-86CC-1A9706DEE977}"/>
                </a:ext>
              </a:extLst>
            </p:cNvPr>
            <p:cNvSpPr/>
            <p:nvPr/>
          </p:nvSpPr>
          <p:spPr>
            <a:xfrm>
              <a:off x="2533587" y="2471570"/>
              <a:ext cx="314325" cy="790575"/>
            </a:xfrm>
            <a:custGeom>
              <a:avLst/>
              <a:gdLst>
                <a:gd name="connsiteX0" fmla="*/ 308610 w 314325"/>
                <a:gd name="connsiteY0" fmla="*/ 782003 h 790575"/>
                <a:gd name="connsiteX1" fmla="*/ 308610 w 314325"/>
                <a:gd name="connsiteY1" fmla="*/ 43815 h 790575"/>
                <a:gd name="connsiteX2" fmla="*/ 279083 w 314325"/>
                <a:gd name="connsiteY2" fmla="*/ 14288 h 790575"/>
                <a:gd name="connsiteX3" fmla="*/ 14288 w 314325"/>
                <a:gd name="connsiteY3" fmla="*/ 14288 h 790575"/>
              </a:gdLst>
              <a:ahLst/>
              <a:cxnLst>
                <a:cxn ang="0">
                  <a:pos x="connsiteX0" y="connsiteY0"/>
                </a:cxn>
                <a:cxn ang="0">
                  <a:pos x="connsiteX1" y="connsiteY1"/>
                </a:cxn>
                <a:cxn ang="0">
                  <a:pos x="connsiteX2" y="connsiteY2"/>
                </a:cxn>
                <a:cxn ang="0">
                  <a:pos x="connsiteX3" y="connsiteY3"/>
                </a:cxn>
              </a:cxnLst>
              <a:rect l="l" t="t" r="r" b="b"/>
              <a:pathLst>
                <a:path w="314325" h="790575">
                  <a:moveTo>
                    <a:pt x="308610" y="782003"/>
                  </a:moveTo>
                  <a:lnTo>
                    <a:pt x="308610" y="43815"/>
                  </a:lnTo>
                  <a:cubicBezTo>
                    <a:pt x="308610" y="27622"/>
                    <a:pt x="295275" y="14288"/>
                    <a:pt x="279083" y="14288"/>
                  </a:cubicBezTo>
                  <a:lnTo>
                    <a:pt x="14288" y="14288"/>
                  </a:lnTo>
                </a:path>
              </a:pathLst>
            </a:custGeom>
            <a:noFill/>
            <a:ln w="19050" cap="flat">
              <a:solidFill>
                <a:srgbClr val="FCB64C"/>
              </a:solidFill>
              <a:prstDash val="solid"/>
              <a:miter/>
            </a:ln>
          </p:spPr>
          <p:txBody>
            <a:bodyPr rtlCol="0" anchor="ctr"/>
            <a:lstStyle/>
            <a:p>
              <a:endParaRPr lang="en-US" dirty="0">
                <a:solidFill>
                  <a:srgbClr val="FCB64C"/>
                </a:solidFill>
              </a:endParaRPr>
            </a:p>
          </p:txBody>
        </p:sp>
        <p:sp>
          <p:nvSpPr>
            <p:cNvPr id="44" name="Freeform: Shape 29">
              <a:extLst>
                <a:ext uri="{FF2B5EF4-FFF2-40B4-BE49-F238E27FC236}">
                  <a16:creationId xmlns:a16="http://schemas.microsoft.com/office/drawing/2014/main" id="{036FA492-CD83-4687-BAB2-FB8C7BA2C99B}"/>
                </a:ext>
              </a:extLst>
            </p:cNvPr>
            <p:cNvSpPr/>
            <p:nvPr/>
          </p:nvSpPr>
          <p:spPr>
            <a:xfrm>
              <a:off x="1811592" y="2521099"/>
              <a:ext cx="990600" cy="695325"/>
            </a:xfrm>
            <a:custGeom>
              <a:avLst/>
              <a:gdLst>
                <a:gd name="connsiteX0" fmla="*/ 736283 w 990600"/>
                <a:gd name="connsiteY0" fmla="*/ 14288 h 695325"/>
                <a:gd name="connsiteX1" fmla="*/ 982028 w 990600"/>
                <a:gd name="connsiteY1" fmla="*/ 14288 h 695325"/>
                <a:gd name="connsiteX2" fmla="*/ 982028 w 990600"/>
                <a:gd name="connsiteY2" fmla="*/ 683895 h 695325"/>
                <a:gd name="connsiteX3" fmla="*/ 14288 w 990600"/>
                <a:gd name="connsiteY3" fmla="*/ 683895 h 695325"/>
                <a:gd name="connsiteX4" fmla="*/ 14288 w 990600"/>
                <a:gd name="connsiteY4" fmla="*/ 14288 h 695325"/>
                <a:gd name="connsiteX5" fmla="*/ 281940 w 990600"/>
                <a:gd name="connsiteY5" fmla="*/ 14288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0600" h="695325">
                  <a:moveTo>
                    <a:pt x="736283" y="14288"/>
                  </a:moveTo>
                  <a:lnTo>
                    <a:pt x="982028" y="14288"/>
                  </a:lnTo>
                  <a:lnTo>
                    <a:pt x="982028" y="683895"/>
                  </a:lnTo>
                  <a:lnTo>
                    <a:pt x="14288" y="683895"/>
                  </a:lnTo>
                  <a:lnTo>
                    <a:pt x="14288" y="14288"/>
                  </a:lnTo>
                  <a:lnTo>
                    <a:pt x="281940" y="14288"/>
                  </a:lnTo>
                </a:path>
              </a:pathLst>
            </a:custGeom>
            <a:noFill/>
            <a:ln w="19050" cap="flat">
              <a:solidFill>
                <a:srgbClr val="FCB64C"/>
              </a:solidFill>
              <a:prstDash val="solid"/>
              <a:miter/>
            </a:ln>
          </p:spPr>
          <p:txBody>
            <a:bodyPr rtlCol="0" anchor="ctr"/>
            <a:lstStyle/>
            <a:p>
              <a:endParaRPr lang="en-US" dirty="0">
                <a:solidFill>
                  <a:srgbClr val="FCB64C"/>
                </a:solidFill>
              </a:endParaRPr>
            </a:p>
          </p:txBody>
        </p:sp>
        <p:sp>
          <p:nvSpPr>
            <p:cNvPr id="45" name="Freeform: Shape 30">
              <a:extLst>
                <a:ext uri="{FF2B5EF4-FFF2-40B4-BE49-F238E27FC236}">
                  <a16:creationId xmlns:a16="http://schemas.microsoft.com/office/drawing/2014/main" id="{D5BE5580-642E-4FA2-AD1F-292ED52D8DD1}"/>
                </a:ext>
              </a:extLst>
            </p:cNvPr>
            <p:cNvSpPr/>
            <p:nvPr/>
          </p:nvSpPr>
          <p:spPr>
            <a:xfrm>
              <a:off x="2188782" y="3239285"/>
              <a:ext cx="238125" cy="57150"/>
            </a:xfrm>
            <a:custGeom>
              <a:avLst/>
              <a:gdLst>
                <a:gd name="connsiteX0" fmla="*/ 14288 w 238125"/>
                <a:gd name="connsiteY0" fmla="*/ 14288 h 57150"/>
                <a:gd name="connsiteX1" fmla="*/ 14288 w 238125"/>
                <a:gd name="connsiteY1" fmla="*/ 42863 h 57150"/>
                <a:gd name="connsiteX2" fmla="*/ 226695 w 238125"/>
                <a:gd name="connsiteY2" fmla="*/ 42863 h 57150"/>
                <a:gd name="connsiteX3" fmla="*/ 226695 w 238125"/>
                <a:gd name="connsiteY3" fmla="*/ 14288 h 57150"/>
              </a:gdLst>
              <a:ahLst/>
              <a:cxnLst>
                <a:cxn ang="0">
                  <a:pos x="connsiteX0" y="connsiteY0"/>
                </a:cxn>
                <a:cxn ang="0">
                  <a:pos x="connsiteX1" y="connsiteY1"/>
                </a:cxn>
                <a:cxn ang="0">
                  <a:pos x="connsiteX2" y="connsiteY2"/>
                </a:cxn>
                <a:cxn ang="0">
                  <a:pos x="connsiteX3" y="connsiteY3"/>
                </a:cxn>
              </a:cxnLst>
              <a:rect l="l" t="t" r="r" b="b"/>
              <a:pathLst>
                <a:path w="238125" h="57150">
                  <a:moveTo>
                    <a:pt x="14288" y="14288"/>
                  </a:moveTo>
                  <a:lnTo>
                    <a:pt x="14288" y="42863"/>
                  </a:lnTo>
                  <a:lnTo>
                    <a:pt x="226695" y="42863"/>
                  </a:lnTo>
                  <a:lnTo>
                    <a:pt x="226695" y="14288"/>
                  </a:lnTo>
                </a:path>
              </a:pathLst>
            </a:custGeom>
            <a:noFill/>
            <a:ln w="19050" cap="flat">
              <a:solidFill>
                <a:srgbClr val="FCB64C"/>
              </a:solidFill>
              <a:prstDash val="solid"/>
              <a:miter/>
            </a:ln>
          </p:spPr>
          <p:txBody>
            <a:bodyPr rtlCol="0" anchor="ctr"/>
            <a:lstStyle/>
            <a:p>
              <a:endParaRPr lang="en-US" dirty="0">
                <a:solidFill>
                  <a:srgbClr val="FCB64C"/>
                </a:solidFill>
              </a:endParaRPr>
            </a:p>
          </p:txBody>
        </p:sp>
        <p:sp>
          <p:nvSpPr>
            <p:cNvPr id="46" name="Freeform: Shape 31">
              <a:extLst>
                <a:ext uri="{FF2B5EF4-FFF2-40B4-BE49-F238E27FC236}">
                  <a16:creationId xmlns:a16="http://schemas.microsoft.com/office/drawing/2014/main" id="{CC4B98BC-9203-49BA-AB39-3D1C1A1E108A}"/>
                </a:ext>
              </a:extLst>
            </p:cNvPr>
            <p:cNvSpPr/>
            <p:nvPr/>
          </p:nvSpPr>
          <p:spPr>
            <a:xfrm>
              <a:off x="1641095" y="3239285"/>
              <a:ext cx="1333500" cy="104775"/>
            </a:xfrm>
            <a:custGeom>
              <a:avLst/>
              <a:gdLst>
                <a:gd name="connsiteX0" fmla="*/ 135255 w 1333500"/>
                <a:gd name="connsiteY0" fmla="*/ 14288 h 104775"/>
                <a:gd name="connsiteX1" fmla="*/ 14288 w 1333500"/>
                <a:gd name="connsiteY1" fmla="*/ 14288 h 104775"/>
                <a:gd name="connsiteX2" fmla="*/ 14288 w 1333500"/>
                <a:gd name="connsiteY2" fmla="*/ 65723 h 104775"/>
                <a:gd name="connsiteX3" fmla="*/ 42863 w 1333500"/>
                <a:gd name="connsiteY3" fmla="*/ 94298 h 104775"/>
                <a:gd name="connsiteX4" fmla="*/ 1293495 w 1333500"/>
                <a:gd name="connsiteY4" fmla="*/ 94298 h 104775"/>
                <a:gd name="connsiteX5" fmla="*/ 1322070 w 1333500"/>
                <a:gd name="connsiteY5" fmla="*/ 65723 h 104775"/>
                <a:gd name="connsiteX6" fmla="*/ 1322070 w 1333500"/>
                <a:gd name="connsiteY6" fmla="*/ 14288 h 104775"/>
                <a:gd name="connsiteX7" fmla="*/ 1201103 w 1333500"/>
                <a:gd name="connsiteY7" fmla="*/ 1428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3500" h="104775">
                  <a:moveTo>
                    <a:pt x="135255" y="14288"/>
                  </a:moveTo>
                  <a:lnTo>
                    <a:pt x="14288" y="14288"/>
                  </a:lnTo>
                  <a:lnTo>
                    <a:pt x="14288" y="65723"/>
                  </a:lnTo>
                  <a:cubicBezTo>
                    <a:pt x="14288" y="81915"/>
                    <a:pt x="26670" y="94298"/>
                    <a:pt x="42863" y="94298"/>
                  </a:cubicBezTo>
                  <a:lnTo>
                    <a:pt x="1293495" y="94298"/>
                  </a:lnTo>
                  <a:cubicBezTo>
                    <a:pt x="1309688" y="94298"/>
                    <a:pt x="1322070" y="81915"/>
                    <a:pt x="1322070" y="65723"/>
                  </a:cubicBezTo>
                  <a:lnTo>
                    <a:pt x="1322070" y="14288"/>
                  </a:lnTo>
                  <a:lnTo>
                    <a:pt x="1201103" y="14288"/>
                  </a:lnTo>
                </a:path>
              </a:pathLst>
            </a:custGeom>
            <a:noFill/>
            <a:ln w="19050" cap="flat">
              <a:solidFill>
                <a:srgbClr val="FCB64C"/>
              </a:solidFill>
              <a:prstDash val="solid"/>
              <a:miter/>
            </a:ln>
          </p:spPr>
          <p:txBody>
            <a:bodyPr rtlCol="0" anchor="ctr"/>
            <a:lstStyle/>
            <a:p>
              <a:endParaRPr lang="en-US" dirty="0">
                <a:solidFill>
                  <a:srgbClr val="FCB64C"/>
                </a:solidFill>
              </a:endParaRPr>
            </a:p>
          </p:txBody>
        </p:sp>
        <p:sp>
          <p:nvSpPr>
            <p:cNvPr id="47" name="Freeform: Shape 32">
              <a:extLst>
                <a:ext uri="{FF2B5EF4-FFF2-40B4-BE49-F238E27FC236}">
                  <a16:creationId xmlns:a16="http://schemas.microsoft.com/office/drawing/2014/main" id="{BAAB358C-C6F1-4AF2-9E3E-7D82D52B182B}"/>
                </a:ext>
              </a:extLst>
            </p:cNvPr>
            <p:cNvSpPr/>
            <p:nvPr/>
          </p:nvSpPr>
          <p:spPr>
            <a:xfrm>
              <a:off x="1762062" y="3239285"/>
              <a:ext cx="447675" cy="28575"/>
            </a:xfrm>
            <a:custGeom>
              <a:avLst/>
              <a:gdLst>
                <a:gd name="connsiteX0" fmla="*/ 441008 w 447675"/>
                <a:gd name="connsiteY0" fmla="*/ 14288 h 28575"/>
                <a:gd name="connsiteX1" fmla="*/ 14287 w 447675"/>
                <a:gd name="connsiteY1" fmla="*/ 14288 h 28575"/>
              </a:gdLst>
              <a:ahLst/>
              <a:cxnLst>
                <a:cxn ang="0">
                  <a:pos x="connsiteX0" y="connsiteY0"/>
                </a:cxn>
                <a:cxn ang="0">
                  <a:pos x="connsiteX1" y="connsiteY1"/>
                </a:cxn>
              </a:cxnLst>
              <a:rect l="l" t="t" r="r" b="b"/>
              <a:pathLst>
                <a:path w="447675" h="28575">
                  <a:moveTo>
                    <a:pt x="441008" y="14288"/>
                  </a:moveTo>
                  <a:lnTo>
                    <a:pt x="14287" y="14288"/>
                  </a:lnTo>
                </a:path>
              </a:pathLst>
            </a:custGeom>
            <a:ln w="19050" cap="flat">
              <a:solidFill>
                <a:srgbClr val="FCB64C"/>
              </a:solidFill>
              <a:prstDash val="solid"/>
              <a:miter/>
            </a:ln>
          </p:spPr>
          <p:txBody>
            <a:bodyPr rtlCol="0" anchor="ctr"/>
            <a:lstStyle/>
            <a:p>
              <a:endParaRPr lang="en-US" dirty="0">
                <a:solidFill>
                  <a:srgbClr val="FCB64C"/>
                </a:solidFill>
              </a:endParaRPr>
            </a:p>
          </p:txBody>
        </p:sp>
        <p:sp>
          <p:nvSpPr>
            <p:cNvPr id="48" name="Freeform: Shape 33">
              <a:extLst>
                <a:ext uri="{FF2B5EF4-FFF2-40B4-BE49-F238E27FC236}">
                  <a16:creationId xmlns:a16="http://schemas.microsoft.com/office/drawing/2014/main" id="{90F8D4AC-D1E3-42AF-A3D0-262B875D4035}"/>
                </a:ext>
              </a:extLst>
            </p:cNvPr>
            <p:cNvSpPr/>
            <p:nvPr/>
          </p:nvSpPr>
          <p:spPr>
            <a:xfrm>
              <a:off x="2401190" y="3239285"/>
              <a:ext cx="447675" cy="28575"/>
            </a:xfrm>
            <a:custGeom>
              <a:avLst/>
              <a:gdLst>
                <a:gd name="connsiteX0" fmla="*/ 441008 w 447675"/>
                <a:gd name="connsiteY0" fmla="*/ 14288 h 28575"/>
                <a:gd name="connsiteX1" fmla="*/ 14288 w 447675"/>
                <a:gd name="connsiteY1" fmla="*/ 14288 h 28575"/>
              </a:gdLst>
              <a:ahLst/>
              <a:cxnLst>
                <a:cxn ang="0">
                  <a:pos x="connsiteX0" y="connsiteY0"/>
                </a:cxn>
                <a:cxn ang="0">
                  <a:pos x="connsiteX1" y="connsiteY1"/>
                </a:cxn>
              </a:cxnLst>
              <a:rect l="l" t="t" r="r" b="b"/>
              <a:pathLst>
                <a:path w="447675" h="28575">
                  <a:moveTo>
                    <a:pt x="441008" y="14288"/>
                  </a:moveTo>
                  <a:lnTo>
                    <a:pt x="14288" y="14288"/>
                  </a:lnTo>
                </a:path>
              </a:pathLst>
            </a:custGeom>
            <a:ln w="19050" cap="flat">
              <a:solidFill>
                <a:srgbClr val="FCB64C"/>
              </a:solidFill>
              <a:prstDash val="solid"/>
              <a:miter/>
            </a:ln>
          </p:spPr>
          <p:txBody>
            <a:bodyPr rtlCol="0" anchor="ctr"/>
            <a:lstStyle/>
            <a:p>
              <a:endParaRPr lang="en-US" dirty="0">
                <a:solidFill>
                  <a:srgbClr val="FCB64C"/>
                </a:solidFill>
              </a:endParaRPr>
            </a:p>
          </p:txBody>
        </p:sp>
        <p:sp>
          <p:nvSpPr>
            <p:cNvPr id="49" name="Freeform: Shape 34">
              <a:extLst>
                <a:ext uri="{FF2B5EF4-FFF2-40B4-BE49-F238E27FC236}">
                  <a16:creationId xmlns:a16="http://schemas.microsoft.com/office/drawing/2014/main" id="{62958409-CA80-4172-BD45-3DF507D97C82}"/>
                </a:ext>
              </a:extLst>
            </p:cNvPr>
            <p:cNvSpPr/>
            <p:nvPr/>
          </p:nvSpPr>
          <p:spPr>
            <a:xfrm>
              <a:off x="2668842" y="2267735"/>
              <a:ext cx="28575" cy="28575"/>
            </a:xfrm>
            <a:custGeom>
              <a:avLst/>
              <a:gdLst>
                <a:gd name="connsiteX0" fmla="*/ 14288 w 28575"/>
                <a:gd name="connsiteY0" fmla="*/ 16193 h 28575"/>
                <a:gd name="connsiteX1" fmla="*/ 15240 w 28575"/>
                <a:gd name="connsiteY1" fmla="*/ 14288 h 28575"/>
              </a:gdLst>
              <a:ahLst/>
              <a:cxnLst>
                <a:cxn ang="0">
                  <a:pos x="connsiteX0" y="connsiteY0"/>
                </a:cxn>
                <a:cxn ang="0">
                  <a:pos x="connsiteX1" y="connsiteY1"/>
                </a:cxn>
              </a:cxnLst>
              <a:rect l="l" t="t" r="r" b="b"/>
              <a:pathLst>
                <a:path w="28575" h="28575">
                  <a:moveTo>
                    <a:pt x="14288" y="16193"/>
                  </a:moveTo>
                  <a:lnTo>
                    <a:pt x="15240" y="14288"/>
                  </a:lnTo>
                </a:path>
              </a:pathLst>
            </a:custGeom>
            <a:ln w="19050" cap="flat">
              <a:solidFill>
                <a:srgbClr val="FCB64C"/>
              </a:solidFill>
              <a:prstDash val="solid"/>
              <a:miter/>
            </a:ln>
          </p:spPr>
          <p:txBody>
            <a:bodyPr rtlCol="0" anchor="ctr"/>
            <a:lstStyle/>
            <a:p>
              <a:endParaRPr lang="en-US" dirty="0">
                <a:solidFill>
                  <a:srgbClr val="FCB64C"/>
                </a:solidFill>
              </a:endParaRPr>
            </a:p>
          </p:txBody>
        </p:sp>
        <p:sp>
          <p:nvSpPr>
            <p:cNvPr id="50" name="Freeform: Shape 35">
              <a:extLst>
                <a:ext uri="{FF2B5EF4-FFF2-40B4-BE49-F238E27FC236}">
                  <a16:creationId xmlns:a16="http://schemas.microsoft.com/office/drawing/2014/main" id="{5502409D-F938-407B-843E-EFBDF7FBDE63}"/>
                </a:ext>
              </a:extLst>
            </p:cNvPr>
            <p:cNvSpPr/>
            <p:nvPr/>
          </p:nvSpPr>
          <p:spPr>
            <a:xfrm>
              <a:off x="2514537" y="2269640"/>
              <a:ext cx="180975" cy="209550"/>
            </a:xfrm>
            <a:custGeom>
              <a:avLst/>
              <a:gdLst>
                <a:gd name="connsiteX0" fmla="*/ 168593 w 180975"/>
                <a:gd name="connsiteY0" fmla="*/ 14288 h 209550"/>
                <a:gd name="connsiteX1" fmla="*/ 14287 w 180975"/>
                <a:gd name="connsiteY1" fmla="*/ 200978 h 209550"/>
              </a:gdLst>
              <a:ahLst/>
              <a:cxnLst>
                <a:cxn ang="0">
                  <a:pos x="connsiteX0" y="connsiteY0"/>
                </a:cxn>
                <a:cxn ang="0">
                  <a:pos x="connsiteX1" y="connsiteY1"/>
                </a:cxn>
              </a:cxnLst>
              <a:rect l="l" t="t" r="r" b="b"/>
              <a:pathLst>
                <a:path w="180975" h="209550">
                  <a:moveTo>
                    <a:pt x="168593" y="14288"/>
                  </a:moveTo>
                  <a:lnTo>
                    <a:pt x="14287" y="200978"/>
                  </a:lnTo>
                </a:path>
              </a:pathLst>
            </a:custGeom>
            <a:ln w="19050" cap="flat">
              <a:solidFill>
                <a:srgbClr val="FCB64C"/>
              </a:solidFill>
              <a:prstDash val="solid"/>
              <a:miter/>
            </a:ln>
          </p:spPr>
          <p:txBody>
            <a:bodyPr rtlCol="0" anchor="ctr"/>
            <a:lstStyle/>
            <a:p>
              <a:endParaRPr lang="en-US" dirty="0">
                <a:solidFill>
                  <a:srgbClr val="FCB64C"/>
                </a:solidFill>
              </a:endParaRPr>
            </a:p>
          </p:txBody>
        </p:sp>
        <p:sp>
          <p:nvSpPr>
            <p:cNvPr id="51" name="Freeform: Shape 36">
              <a:extLst>
                <a:ext uri="{FF2B5EF4-FFF2-40B4-BE49-F238E27FC236}">
                  <a16:creationId xmlns:a16="http://schemas.microsoft.com/office/drawing/2014/main" id="{15D06B54-9313-43EF-B04D-C2510327F682}"/>
                </a:ext>
              </a:extLst>
            </p:cNvPr>
            <p:cNvSpPr/>
            <p:nvPr/>
          </p:nvSpPr>
          <p:spPr>
            <a:xfrm>
              <a:off x="2014337" y="2221062"/>
              <a:ext cx="114300" cy="342900"/>
            </a:xfrm>
            <a:custGeom>
              <a:avLst/>
              <a:gdLst>
                <a:gd name="connsiteX0" fmla="*/ 48715 w 114300"/>
                <a:gd name="connsiteY0" fmla="*/ 14288 h 342900"/>
                <a:gd name="connsiteX1" fmla="*/ 103960 w 114300"/>
                <a:gd name="connsiteY1" fmla="*/ 337185 h 342900"/>
              </a:gdLst>
              <a:ahLst/>
              <a:cxnLst>
                <a:cxn ang="0">
                  <a:pos x="connsiteX0" y="connsiteY0"/>
                </a:cxn>
                <a:cxn ang="0">
                  <a:pos x="connsiteX1" y="connsiteY1"/>
                </a:cxn>
              </a:cxnLst>
              <a:rect l="l" t="t" r="r" b="b"/>
              <a:pathLst>
                <a:path w="114300" h="342900">
                  <a:moveTo>
                    <a:pt x="48715" y="14288"/>
                  </a:moveTo>
                  <a:cubicBezTo>
                    <a:pt x="-12245" y="120015"/>
                    <a:pt x="8710" y="255270"/>
                    <a:pt x="103960" y="337185"/>
                  </a:cubicBezTo>
                </a:path>
              </a:pathLst>
            </a:custGeom>
            <a:noFill/>
            <a:ln w="19050" cap="flat">
              <a:solidFill>
                <a:srgbClr val="FCB64C"/>
              </a:solidFill>
              <a:prstDash val="solid"/>
              <a:miter/>
            </a:ln>
          </p:spPr>
          <p:txBody>
            <a:bodyPr rtlCol="0" anchor="ctr"/>
            <a:lstStyle/>
            <a:p>
              <a:endParaRPr lang="en-US" dirty="0">
                <a:solidFill>
                  <a:srgbClr val="FCB64C"/>
                </a:solidFill>
              </a:endParaRPr>
            </a:p>
          </p:txBody>
        </p:sp>
        <p:sp>
          <p:nvSpPr>
            <p:cNvPr id="52" name="Freeform: Shape 37">
              <a:extLst>
                <a:ext uri="{FF2B5EF4-FFF2-40B4-BE49-F238E27FC236}">
                  <a16:creationId xmlns:a16="http://schemas.microsoft.com/office/drawing/2014/main" id="{0CDE08FA-8204-421C-A218-9F47654D6CF9}"/>
                </a:ext>
              </a:extLst>
            </p:cNvPr>
            <p:cNvSpPr/>
            <p:nvPr/>
          </p:nvSpPr>
          <p:spPr>
            <a:xfrm>
              <a:off x="2201164" y="2529672"/>
              <a:ext cx="276225" cy="104775"/>
            </a:xfrm>
            <a:custGeom>
              <a:avLst/>
              <a:gdLst>
                <a:gd name="connsiteX0" fmla="*/ 267653 w 276225"/>
                <a:gd name="connsiteY0" fmla="*/ 14288 h 104775"/>
                <a:gd name="connsiteX1" fmla="*/ 265747 w 276225"/>
                <a:gd name="connsiteY1" fmla="*/ 16193 h 104775"/>
                <a:gd name="connsiteX2" fmla="*/ 14288 w 276225"/>
                <a:gd name="connsiteY2" fmla="*/ 80963 h 104775"/>
              </a:gdLst>
              <a:ahLst/>
              <a:cxnLst>
                <a:cxn ang="0">
                  <a:pos x="connsiteX0" y="connsiteY0"/>
                </a:cxn>
                <a:cxn ang="0">
                  <a:pos x="connsiteX1" y="connsiteY1"/>
                </a:cxn>
                <a:cxn ang="0">
                  <a:pos x="connsiteX2" y="connsiteY2"/>
                </a:cxn>
              </a:cxnLst>
              <a:rect l="l" t="t" r="r" b="b"/>
              <a:pathLst>
                <a:path w="276225" h="104775">
                  <a:moveTo>
                    <a:pt x="267653" y="14288"/>
                  </a:moveTo>
                  <a:lnTo>
                    <a:pt x="265747" y="16193"/>
                  </a:lnTo>
                  <a:cubicBezTo>
                    <a:pt x="199072" y="82868"/>
                    <a:pt x="101918" y="105727"/>
                    <a:pt x="14288" y="80963"/>
                  </a:cubicBezTo>
                </a:path>
              </a:pathLst>
            </a:custGeom>
            <a:noFill/>
            <a:ln w="19050" cap="flat">
              <a:solidFill>
                <a:srgbClr val="FCB64C"/>
              </a:solidFill>
              <a:prstDash val="solid"/>
              <a:miter/>
            </a:ln>
          </p:spPr>
          <p:txBody>
            <a:bodyPr rtlCol="0" anchor="ctr"/>
            <a:lstStyle/>
            <a:p>
              <a:endParaRPr lang="en-US" dirty="0">
                <a:solidFill>
                  <a:srgbClr val="FCB64C"/>
                </a:solidFill>
              </a:endParaRPr>
            </a:p>
          </p:txBody>
        </p:sp>
        <p:sp>
          <p:nvSpPr>
            <p:cNvPr id="53" name="Freeform: Shape 39">
              <a:extLst>
                <a:ext uri="{FF2B5EF4-FFF2-40B4-BE49-F238E27FC236}">
                  <a16:creationId xmlns:a16="http://schemas.microsoft.com/office/drawing/2014/main" id="{69BFCF34-4F64-4F8C-B4C8-A64B861AE4A7}"/>
                </a:ext>
              </a:extLst>
            </p:cNvPr>
            <p:cNvSpPr/>
            <p:nvPr/>
          </p:nvSpPr>
          <p:spPr>
            <a:xfrm>
              <a:off x="2022095" y="2115335"/>
              <a:ext cx="142875" cy="142875"/>
            </a:xfrm>
            <a:custGeom>
              <a:avLst/>
              <a:gdLst>
                <a:gd name="connsiteX0" fmla="*/ 128588 w 142875"/>
                <a:gd name="connsiteY0" fmla="*/ 71438 h 142875"/>
                <a:gd name="connsiteX1" fmla="*/ 71438 w 142875"/>
                <a:gd name="connsiteY1" fmla="*/ 128588 h 142875"/>
                <a:gd name="connsiteX2" fmla="*/ 14288 w 142875"/>
                <a:gd name="connsiteY2" fmla="*/ 71438 h 142875"/>
                <a:gd name="connsiteX3" fmla="*/ 71438 w 142875"/>
                <a:gd name="connsiteY3" fmla="*/ 14288 h 142875"/>
                <a:gd name="connsiteX4" fmla="*/ 128588 w 142875"/>
                <a:gd name="connsiteY4" fmla="*/ 71438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28588" y="71438"/>
                  </a:moveTo>
                  <a:cubicBezTo>
                    <a:pt x="128588" y="103001"/>
                    <a:pt x="103001" y="128588"/>
                    <a:pt x="71438" y="128588"/>
                  </a:cubicBezTo>
                  <a:cubicBezTo>
                    <a:pt x="39874" y="128588"/>
                    <a:pt x="14288" y="103001"/>
                    <a:pt x="14288" y="71438"/>
                  </a:cubicBezTo>
                  <a:cubicBezTo>
                    <a:pt x="14288" y="39874"/>
                    <a:pt x="39874" y="14288"/>
                    <a:pt x="71438" y="14288"/>
                  </a:cubicBezTo>
                  <a:cubicBezTo>
                    <a:pt x="103001" y="14288"/>
                    <a:pt x="128588" y="39874"/>
                    <a:pt x="128588" y="71438"/>
                  </a:cubicBezTo>
                  <a:close/>
                </a:path>
              </a:pathLst>
            </a:custGeom>
            <a:noFill/>
            <a:ln w="19050" cap="flat">
              <a:solidFill>
                <a:srgbClr val="FCB64C"/>
              </a:solidFill>
              <a:prstDash val="solid"/>
              <a:miter/>
            </a:ln>
          </p:spPr>
          <p:txBody>
            <a:bodyPr rtlCol="0" anchor="ctr"/>
            <a:lstStyle/>
            <a:p>
              <a:endParaRPr lang="en-US" dirty="0">
                <a:solidFill>
                  <a:srgbClr val="FCB64C"/>
                </a:solidFill>
              </a:endParaRPr>
            </a:p>
          </p:txBody>
        </p:sp>
        <p:sp>
          <p:nvSpPr>
            <p:cNvPr id="54" name="Freeform: Shape 41">
              <a:extLst>
                <a:ext uri="{FF2B5EF4-FFF2-40B4-BE49-F238E27FC236}">
                  <a16:creationId xmlns:a16="http://schemas.microsoft.com/office/drawing/2014/main" id="{985AC858-2AC4-43F2-BFC3-7962B601D4FB}"/>
                </a:ext>
              </a:extLst>
            </p:cNvPr>
            <p:cNvSpPr/>
            <p:nvPr/>
          </p:nvSpPr>
          <p:spPr>
            <a:xfrm>
              <a:off x="2088770" y="2524910"/>
              <a:ext cx="142875" cy="142875"/>
            </a:xfrm>
            <a:custGeom>
              <a:avLst/>
              <a:gdLst>
                <a:gd name="connsiteX0" fmla="*/ 128588 w 142875"/>
                <a:gd name="connsiteY0" fmla="*/ 71438 h 142875"/>
                <a:gd name="connsiteX1" fmla="*/ 71438 w 142875"/>
                <a:gd name="connsiteY1" fmla="*/ 128588 h 142875"/>
                <a:gd name="connsiteX2" fmla="*/ 14288 w 142875"/>
                <a:gd name="connsiteY2" fmla="*/ 71438 h 142875"/>
                <a:gd name="connsiteX3" fmla="*/ 71438 w 142875"/>
                <a:gd name="connsiteY3" fmla="*/ 14288 h 142875"/>
                <a:gd name="connsiteX4" fmla="*/ 128588 w 142875"/>
                <a:gd name="connsiteY4" fmla="*/ 71438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28588" y="71438"/>
                  </a:moveTo>
                  <a:cubicBezTo>
                    <a:pt x="128588" y="103001"/>
                    <a:pt x="103001" y="128588"/>
                    <a:pt x="71438" y="128588"/>
                  </a:cubicBezTo>
                  <a:cubicBezTo>
                    <a:pt x="39874" y="128588"/>
                    <a:pt x="14288" y="103001"/>
                    <a:pt x="14288" y="71438"/>
                  </a:cubicBezTo>
                  <a:cubicBezTo>
                    <a:pt x="14288" y="39874"/>
                    <a:pt x="39874" y="14288"/>
                    <a:pt x="71438" y="14288"/>
                  </a:cubicBezTo>
                  <a:cubicBezTo>
                    <a:pt x="103001" y="14288"/>
                    <a:pt x="128588" y="39874"/>
                    <a:pt x="128588" y="71438"/>
                  </a:cubicBezTo>
                  <a:close/>
                </a:path>
              </a:pathLst>
            </a:custGeom>
            <a:noFill/>
            <a:ln w="19050" cap="flat">
              <a:solidFill>
                <a:srgbClr val="FCB64C"/>
              </a:solidFill>
              <a:prstDash val="solid"/>
              <a:miter/>
            </a:ln>
          </p:spPr>
          <p:txBody>
            <a:bodyPr rtlCol="0" anchor="ctr"/>
            <a:lstStyle/>
            <a:p>
              <a:endParaRPr lang="en-US" dirty="0">
                <a:solidFill>
                  <a:srgbClr val="FCB64C"/>
                </a:solidFill>
              </a:endParaRPr>
            </a:p>
          </p:txBody>
        </p:sp>
        <p:sp>
          <p:nvSpPr>
            <p:cNvPr id="55" name="Freeform: Shape 44">
              <a:extLst>
                <a:ext uri="{FF2B5EF4-FFF2-40B4-BE49-F238E27FC236}">
                  <a16:creationId xmlns:a16="http://schemas.microsoft.com/office/drawing/2014/main" id="{DEF2DDD3-9E96-49E4-916F-551B95BBE05D}"/>
                </a:ext>
              </a:extLst>
            </p:cNvPr>
            <p:cNvSpPr/>
            <p:nvPr/>
          </p:nvSpPr>
          <p:spPr>
            <a:xfrm>
              <a:off x="2441195" y="2448710"/>
              <a:ext cx="123825" cy="123825"/>
            </a:xfrm>
            <a:custGeom>
              <a:avLst/>
              <a:gdLst>
                <a:gd name="connsiteX0" fmla="*/ 109538 w 123825"/>
                <a:gd name="connsiteY0" fmla="*/ 61913 h 123825"/>
                <a:gd name="connsiteX1" fmla="*/ 61913 w 123825"/>
                <a:gd name="connsiteY1" fmla="*/ 109538 h 123825"/>
                <a:gd name="connsiteX2" fmla="*/ 14288 w 123825"/>
                <a:gd name="connsiteY2" fmla="*/ 61913 h 123825"/>
                <a:gd name="connsiteX3" fmla="*/ 61913 w 123825"/>
                <a:gd name="connsiteY3" fmla="*/ 14288 h 123825"/>
                <a:gd name="connsiteX4" fmla="*/ 109538 w 123825"/>
                <a:gd name="connsiteY4" fmla="*/ 61913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09538" y="61913"/>
                  </a:moveTo>
                  <a:cubicBezTo>
                    <a:pt x="109538" y="88215"/>
                    <a:pt x="88215" y="109538"/>
                    <a:pt x="61913" y="109538"/>
                  </a:cubicBezTo>
                  <a:cubicBezTo>
                    <a:pt x="35610" y="109538"/>
                    <a:pt x="14288" y="88215"/>
                    <a:pt x="14288" y="61913"/>
                  </a:cubicBezTo>
                  <a:cubicBezTo>
                    <a:pt x="14288" y="35610"/>
                    <a:pt x="35610" y="14288"/>
                    <a:pt x="61913" y="14288"/>
                  </a:cubicBezTo>
                  <a:cubicBezTo>
                    <a:pt x="88215" y="14288"/>
                    <a:pt x="109538" y="35610"/>
                    <a:pt x="109538" y="61913"/>
                  </a:cubicBezTo>
                  <a:close/>
                </a:path>
              </a:pathLst>
            </a:custGeom>
            <a:noFill/>
            <a:ln w="19050" cap="flat">
              <a:solidFill>
                <a:srgbClr val="FCB64C"/>
              </a:solidFill>
              <a:prstDash val="solid"/>
              <a:miter/>
            </a:ln>
          </p:spPr>
          <p:txBody>
            <a:bodyPr rtlCol="0" anchor="ctr"/>
            <a:lstStyle/>
            <a:p>
              <a:endParaRPr lang="en-US" dirty="0">
                <a:solidFill>
                  <a:srgbClr val="FCB64C"/>
                </a:solidFill>
              </a:endParaRPr>
            </a:p>
          </p:txBody>
        </p:sp>
        <p:sp>
          <p:nvSpPr>
            <p:cNvPr id="56" name="Freeform: Shape 45">
              <a:extLst>
                <a:ext uri="{FF2B5EF4-FFF2-40B4-BE49-F238E27FC236}">
                  <a16:creationId xmlns:a16="http://schemas.microsoft.com/office/drawing/2014/main" id="{236080C6-CDA2-4187-AE1B-0A4F64E8320D}"/>
                </a:ext>
              </a:extLst>
            </p:cNvPr>
            <p:cNvSpPr/>
            <p:nvPr/>
          </p:nvSpPr>
          <p:spPr>
            <a:xfrm>
              <a:off x="2655507" y="2203917"/>
              <a:ext cx="104775" cy="104775"/>
            </a:xfrm>
            <a:custGeom>
              <a:avLst/>
              <a:gdLst>
                <a:gd name="connsiteX0" fmla="*/ 90488 w 104775"/>
                <a:gd name="connsiteY0" fmla="*/ 52388 h 104775"/>
                <a:gd name="connsiteX1" fmla="*/ 52388 w 104775"/>
                <a:gd name="connsiteY1" fmla="*/ 90487 h 104775"/>
                <a:gd name="connsiteX2" fmla="*/ 14288 w 104775"/>
                <a:gd name="connsiteY2" fmla="*/ 52387 h 104775"/>
                <a:gd name="connsiteX3" fmla="*/ 52388 w 104775"/>
                <a:gd name="connsiteY3" fmla="*/ 14287 h 104775"/>
                <a:gd name="connsiteX4" fmla="*/ 90488 w 104775"/>
                <a:gd name="connsiteY4" fmla="*/ 52388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90488" y="52388"/>
                  </a:moveTo>
                  <a:cubicBezTo>
                    <a:pt x="90488" y="73430"/>
                    <a:pt x="73430" y="90487"/>
                    <a:pt x="52388" y="90487"/>
                  </a:cubicBezTo>
                  <a:cubicBezTo>
                    <a:pt x="31345" y="90487"/>
                    <a:pt x="14288" y="73430"/>
                    <a:pt x="14288" y="52387"/>
                  </a:cubicBezTo>
                  <a:cubicBezTo>
                    <a:pt x="14288" y="31345"/>
                    <a:pt x="31345" y="14287"/>
                    <a:pt x="52388" y="14287"/>
                  </a:cubicBezTo>
                  <a:cubicBezTo>
                    <a:pt x="73430" y="14287"/>
                    <a:pt x="90488" y="31345"/>
                    <a:pt x="90488" y="52388"/>
                  </a:cubicBezTo>
                  <a:close/>
                </a:path>
              </a:pathLst>
            </a:custGeom>
            <a:noFill/>
            <a:ln w="19050" cap="flat">
              <a:solidFill>
                <a:srgbClr val="FCB64C"/>
              </a:solidFill>
              <a:prstDash val="solid"/>
              <a:miter/>
            </a:ln>
          </p:spPr>
          <p:txBody>
            <a:bodyPr rtlCol="0" anchor="ctr"/>
            <a:lstStyle/>
            <a:p>
              <a:endParaRPr lang="en-US" dirty="0">
                <a:solidFill>
                  <a:srgbClr val="FCB64C"/>
                </a:solidFill>
              </a:endParaRPr>
            </a:p>
          </p:txBody>
        </p:sp>
        <p:sp>
          <p:nvSpPr>
            <p:cNvPr id="57" name="Freeform: Shape 46">
              <a:extLst>
                <a:ext uri="{FF2B5EF4-FFF2-40B4-BE49-F238E27FC236}">
                  <a16:creationId xmlns:a16="http://schemas.microsoft.com/office/drawing/2014/main" id="{D7477F6F-942B-4CA7-8D19-C939C8BC9D60}"/>
                </a:ext>
              </a:extLst>
            </p:cNvPr>
            <p:cNvSpPr/>
            <p:nvPr/>
          </p:nvSpPr>
          <p:spPr>
            <a:xfrm>
              <a:off x="2225930" y="2964965"/>
              <a:ext cx="304800" cy="76200"/>
            </a:xfrm>
            <a:custGeom>
              <a:avLst/>
              <a:gdLst>
                <a:gd name="connsiteX0" fmla="*/ 14288 w 304800"/>
                <a:gd name="connsiteY0" fmla="*/ 70485 h 76200"/>
                <a:gd name="connsiteX1" fmla="*/ 292418 w 304800"/>
                <a:gd name="connsiteY1" fmla="*/ 14287 h 76200"/>
              </a:gdLst>
              <a:ahLst/>
              <a:cxnLst>
                <a:cxn ang="0">
                  <a:pos x="connsiteX0" y="connsiteY0"/>
                </a:cxn>
                <a:cxn ang="0">
                  <a:pos x="connsiteX1" y="connsiteY1"/>
                </a:cxn>
              </a:cxnLst>
              <a:rect l="l" t="t" r="r" b="b"/>
              <a:pathLst>
                <a:path w="304800" h="76200">
                  <a:moveTo>
                    <a:pt x="14288" y="70485"/>
                  </a:moveTo>
                  <a:lnTo>
                    <a:pt x="292418" y="14287"/>
                  </a:lnTo>
                </a:path>
              </a:pathLst>
            </a:custGeom>
            <a:ln w="19050" cap="rnd">
              <a:solidFill>
                <a:srgbClr val="FCB64C"/>
              </a:solidFill>
              <a:prstDash val="solid"/>
              <a:round/>
            </a:ln>
          </p:spPr>
          <p:txBody>
            <a:bodyPr rtlCol="0" anchor="ctr"/>
            <a:lstStyle/>
            <a:p>
              <a:endParaRPr lang="en-US" dirty="0">
                <a:solidFill>
                  <a:srgbClr val="FCB64C"/>
                </a:solidFill>
              </a:endParaRPr>
            </a:p>
          </p:txBody>
        </p:sp>
        <p:sp>
          <p:nvSpPr>
            <p:cNvPr id="58" name="Freeform: Shape 47">
              <a:extLst>
                <a:ext uri="{FF2B5EF4-FFF2-40B4-BE49-F238E27FC236}">
                  <a16:creationId xmlns:a16="http://schemas.microsoft.com/office/drawing/2014/main" id="{D2ACBE6B-5CD1-4BD7-B93A-04B870D6CD87}"/>
                </a:ext>
              </a:extLst>
            </p:cNvPr>
            <p:cNvSpPr/>
            <p:nvPr/>
          </p:nvSpPr>
          <p:spPr>
            <a:xfrm>
              <a:off x="2224977" y="2937342"/>
              <a:ext cx="161925" cy="161925"/>
            </a:xfrm>
            <a:custGeom>
              <a:avLst/>
              <a:gdLst>
                <a:gd name="connsiteX0" fmla="*/ 155257 w 161925"/>
                <a:gd name="connsiteY0" fmla="*/ 84772 h 161925"/>
                <a:gd name="connsiteX1" fmla="*/ 84772 w 161925"/>
                <a:gd name="connsiteY1" fmla="*/ 155257 h 161925"/>
                <a:gd name="connsiteX2" fmla="*/ 14287 w 161925"/>
                <a:gd name="connsiteY2" fmla="*/ 84772 h 161925"/>
                <a:gd name="connsiteX3" fmla="*/ 84772 w 161925"/>
                <a:gd name="connsiteY3" fmla="*/ 14287 h 161925"/>
                <a:gd name="connsiteX4" fmla="*/ 155257 w 161925"/>
                <a:gd name="connsiteY4" fmla="*/ 84772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55257" y="84772"/>
                  </a:moveTo>
                  <a:cubicBezTo>
                    <a:pt x="155257" y="123700"/>
                    <a:pt x="123700" y="155257"/>
                    <a:pt x="84772" y="155257"/>
                  </a:cubicBezTo>
                  <a:cubicBezTo>
                    <a:pt x="45845" y="155257"/>
                    <a:pt x="14287" y="123700"/>
                    <a:pt x="14287" y="84772"/>
                  </a:cubicBezTo>
                  <a:cubicBezTo>
                    <a:pt x="14287" y="45845"/>
                    <a:pt x="45845" y="14287"/>
                    <a:pt x="84772" y="14287"/>
                  </a:cubicBezTo>
                  <a:cubicBezTo>
                    <a:pt x="123700" y="14287"/>
                    <a:pt x="155257" y="45845"/>
                    <a:pt x="155257" y="84772"/>
                  </a:cubicBezTo>
                  <a:close/>
                </a:path>
              </a:pathLst>
            </a:custGeom>
            <a:noFill/>
            <a:ln w="19050" cap="rnd">
              <a:solidFill>
                <a:srgbClr val="FCB64C"/>
              </a:solidFill>
              <a:prstDash val="solid"/>
              <a:round/>
            </a:ln>
          </p:spPr>
          <p:txBody>
            <a:bodyPr rtlCol="0" anchor="ctr"/>
            <a:lstStyle/>
            <a:p>
              <a:endParaRPr lang="en-US" dirty="0">
                <a:solidFill>
                  <a:srgbClr val="FCB64C"/>
                </a:solidFill>
              </a:endParaRPr>
            </a:p>
          </p:txBody>
        </p:sp>
        <p:sp>
          <p:nvSpPr>
            <p:cNvPr id="59" name="Freeform: Shape 48">
              <a:extLst>
                <a:ext uri="{FF2B5EF4-FFF2-40B4-BE49-F238E27FC236}">
                  <a16:creationId xmlns:a16="http://schemas.microsoft.com/office/drawing/2014/main" id="{F7F41C53-C75B-4896-8932-256A0297E3D7}"/>
                </a:ext>
              </a:extLst>
            </p:cNvPr>
            <p:cNvSpPr/>
            <p:nvPr/>
          </p:nvSpPr>
          <p:spPr>
            <a:xfrm>
              <a:off x="2015427" y="2717314"/>
              <a:ext cx="581025" cy="266700"/>
            </a:xfrm>
            <a:custGeom>
              <a:avLst/>
              <a:gdLst>
                <a:gd name="connsiteX0" fmla="*/ 14288 w 581025"/>
                <a:gd name="connsiteY0" fmla="*/ 250508 h 266700"/>
                <a:gd name="connsiteX1" fmla="*/ 291465 w 581025"/>
                <a:gd name="connsiteY1" fmla="*/ 14288 h 266700"/>
                <a:gd name="connsiteX2" fmla="*/ 567690 w 581025"/>
                <a:gd name="connsiteY2" fmla="*/ 250508 h 266700"/>
                <a:gd name="connsiteX3" fmla="*/ 543878 w 581025"/>
                <a:gd name="connsiteY3" fmla="*/ 255270 h 266700"/>
              </a:gdLst>
              <a:ahLst/>
              <a:cxnLst>
                <a:cxn ang="0">
                  <a:pos x="connsiteX0" y="connsiteY0"/>
                </a:cxn>
                <a:cxn ang="0">
                  <a:pos x="connsiteX1" y="connsiteY1"/>
                </a:cxn>
                <a:cxn ang="0">
                  <a:pos x="connsiteX2" y="connsiteY2"/>
                </a:cxn>
                <a:cxn ang="0">
                  <a:pos x="connsiteX3" y="connsiteY3"/>
                </a:cxn>
              </a:cxnLst>
              <a:rect l="l" t="t" r="r" b="b"/>
              <a:pathLst>
                <a:path w="581025" h="266700">
                  <a:moveTo>
                    <a:pt x="14288" y="250508"/>
                  </a:moveTo>
                  <a:cubicBezTo>
                    <a:pt x="36195" y="117158"/>
                    <a:pt x="151448" y="14288"/>
                    <a:pt x="291465" y="14288"/>
                  </a:cubicBezTo>
                  <a:cubicBezTo>
                    <a:pt x="431483" y="14288"/>
                    <a:pt x="546735" y="117158"/>
                    <a:pt x="567690" y="250508"/>
                  </a:cubicBezTo>
                  <a:lnTo>
                    <a:pt x="543878" y="255270"/>
                  </a:lnTo>
                </a:path>
              </a:pathLst>
            </a:custGeom>
            <a:solidFill>
              <a:srgbClr val="FCB64C"/>
            </a:solidFill>
            <a:ln w="19050" cap="rnd">
              <a:solidFill>
                <a:srgbClr val="FCB64C"/>
              </a:solidFill>
              <a:prstDash val="solid"/>
              <a:round/>
            </a:ln>
          </p:spPr>
          <p:txBody>
            <a:bodyPr rtlCol="0" anchor="ctr"/>
            <a:lstStyle/>
            <a:p>
              <a:endParaRPr lang="en-US" dirty="0">
                <a:solidFill>
                  <a:srgbClr val="FCB64C"/>
                </a:solidFill>
              </a:endParaRPr>
            </a:p>
          </p:txBody>
        </p:sp>
        <p:sp>
          <p:nvSpPr>
            <p:cNvPr id="60" name="Freeform: Shape 49">
              <a:extLst>
                <a:ext uri="{FF2B5EF4-FFF2-40B4-BE49-F238E27FC236}">
                  <a16:creationId xmlns:a16="http://schemas.microsoft.com/office/drawing/2014/main" id="{1ED4CC9C-1EFF-43FD-B0C9-3DE9EF094175}"/>
                </a:ext>
              </a:extLst>
            </p:cNvPr>
            <p:cNvSpPr/>
            <p:nvPr/>
          </p:nvSpPr>
          <p:spPr>
            <a:xfrm>
              <a:off x="2292605" y="2725887"/>
              <a:ext cx="28575" cy="104775"/>
            </a:xfrm>
            <a:custGeom>
              <a:avLst/>
              <a:gdLst>
                <a:gd name="connsiteX0" fmla="*/ 14288 w 28575"/>
                <a:gd name="connsiteY0" fmla="*/ 14287 h 104775"/>
                <a:gd name="connsiteX1" fmla="*/ 14288 w 28575"/>
                <a:gd name="connsiteY1" fmla="*/ 94298 h 104775"/>
              </a:gdLst>
              <a:ahLst/>
              <a:cxnLst>
                <a:cxn ang="0">
                  <a:pos x="connsiteX0" y="connsiteY0"/>
                </a:cxn>
                <a:cxn ang="0">
                  <a:pos x="connsiteX1" y="connsiteY1"/>
                </a:cxn>
              </a:cxnLst>
              <a:rect l="l" t="t" r="r" b="b"/>
              <a:pathLst>
                <a:path w="28575" h="104775">
                  <a:moveTo>
                    <a:pt x="14288" y="14287"/>
                  </a:moveTo>
                  <a:lnTo>
                    <a:pt x="14288" y="94298"/>
                  </a:lnTo>
                </a:path>
              </a:pathLst>
            </a:custGeom>
            <a:ln w="19050" cap="rnd">
              <a:solidFill>
                <a:srgbClr val="FCB64C"/>
              </a:solidFill>
              <a:prstDash val="solid"/>
              <a:round/>
            </a:ln>
          </p:spPr>
          <p:txBody>
            <a:bodyPr rtlCol="0" anchor="ctr"/>
            <a:lstStyle/>
            <a:p>
              <a:endParaRPr lang="en-US" dirty="0">
                <a:solidFill>
                  <a:srgbClr val="FCB64C"/>
                </a:solidFill>
              </a:endParaRPr>
            </a:p>
          </p:txBody>
        </p:sp>
      </p:grpSp>
      <p:grpSp>
        <p:nvGrpSpPr>
          <p:cNvPr id="61" name="Group 60">
            <a:extLst>
              <a:ext uri="{FF2B5EF4-FFF2-40B4-BE49-F238E27FC236}">
                <a16:creationId xmlns:a16="http://schemas.microsoft.com/office/drawing/2014/main" id="{E4274359-6FF3-4CFF-8AA1-BA221B72BAE2}"/>
              </a:ext>
            </a:extLst>
          </p:cNvPr>
          <p:cNvGrpSpPr/>
          <p:nvPr/>
        </p:nvGrpSpPr>
        <p:grpSpPr>
          <a:xfrm>
            <a:off x="1087206" y="1858915"/>
            <a:ext cx="607536" cy="597030"/>
            <a:chOff x="2466194" y="345371"/>
            <a:chExt cx="4224918" cy="4468600"/>
          </a:xfrm>
        </p:grpSpPr>
        <p:sp>
          <p:nvSpPr>
            <p:cNvPr id="62" name="Freeform: Shape 115">
              <a:extLst>
                <a:ext uri="{FF2B5EF4-FFF2-40B4-BE49-F238E27FC236}">
                  <a16:creationId xmlns:a16="http://schemas.microsoft.com/office/drawing/2014/main" id="{47369FAD-A073-414D-8D05-2AACE56AE4E3}"/>
                </a:ext>
              </a:extLst>
            </p:cNvPr>
            <p:cNvSpPr/>
            <p:nvPr/>
          </p:nvSpPr>
          <p:spPr>
            <a:xfrm>
              <a:off x="6396299" y="2291681"/>
              <a:ext cx="294813" cy="491355"/>
            </a:xfrm>
            <a:custGeom>
              <a:avLst/>
              <a:gdLst>
                <a:gd name="connsiteX0" fmla="*/ 14854 w 85725"/>
                <a:gd name="connsiteY0" fmla="*/ 128202 h 142875"/>
                <a:gd name="connsiteX1" fmla="*/ 18664 w 85725"/>
                <a:gd name="connsiteY1" fmla="*/ 128202 h 142875"/>
                <a:gd name="connsiteX2" fmla="*/ 78671 w 85725"/>
                <a:gd name="connsiteY2" fmla="*/ 74861 h 142875"/>
                <a:gd name="connsiteX3" fmla="*/ 25331 w 85725"/>
                <a:gd name="connsiteY3" fmla="*/ 14854 h 142875"/>
                <a:gd name="connsiteX4" fmla="*/ 15806 w 85725"/>
                <a:gd name="connsiteY4" fmla="*/ 1485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42875">
                  <a:moveTo>
                    <a:pt x="14854" y="128202"/>
                  </a:moveTo>
                  <a:cubicBezTo>
                    <a:pt x="15806" y="128202"/>
                    <a:pt x="16759" y="128202"/>
                    <a:pt x="18664" y="128202"/>
                  </a:cubicBezTo>
                  <a:cubicBezTo>
                    <a:pt x="50096" y="130106"/>
                    <a:pt x="76767" y="105342"/>
                    <a:pt x="78671" y="74861"/>
                  </a:cubicBezTo>
                  <a:cubicBezTo>
                    <a:pt x="80577" y="43429"/>
                    <a:pt x="55812" y="16759"/>
                    <a:pt x="25331" y="14854"/>
                  </a:cubicBezTo>
                  <a:cubicBezTo>
                    <a:pt x="22474" y="14854"/>
                    <a:pt x="18664" y="14854"/>
                    <a:pt x="15806" y="14854"/>
                  </a:cubicBezTo>
                </a:path>
              </a:pathLst>
            </a:custGeom>
            <a:noFill/>
            <a:ln w="19050" cap="flat">
              <a:solidFill>
                <a:srgbClr val="FCB64C"/>
              </a:solidFill>
              <a:prstDash val="solid"/>
              <a:miter/>
            </a:ln>
          </p:spPr>
          <p:txBody>
            <a:bodyPr rtlCol="0" anchor="ctr"/>
            <a:lstStyle/>
            <a:p>
              <a:endParaRPr lang="en-US" dirty="0"/>
            </a:p>
          </p:txBody>
        </p:sp>
        <p:sp>
          <p:nvSpPr>
            <p:cNvPr id="63" name="Freeform: Shape 116">
              <a:extLst>
                <a:ext uri="{FF2B5EF4-FFF2-40B4-BE49-F238E27FC236}">
                  <a16:creationId xmlns:a16="http://schemas.microsoft.com/office/drawing/2014/main" id="{641AD8C7-F9C7-4D55-B504-AFAC27C8353D}"/>
                </a:ext>
              </a:extLst>
            </p:cNvPr>
            <p:cNvSpPr/>
            <p:nvPr/>
          </p:nvSpPr>
          <p:spPr>
            <a:xfrm>
              <a:off x="6121140" y="1243157"/>
              <a:ext cx="556869" cy="556869"/>
            </a:xfrm>
            <a:custGeom>
              <a:avLst/>
              <a:gdLst>
                <a:gd name="connsiteX0" fmla="*/ 16759 w 161925"/>
                <a:gd name="connsiteY0" fmla="*/ 99714 h 161925"/>
                <a:gd name="connsiteX1" fmla="*/ 81529 w 161925"/>
                <a:gd name="connsiteY1" fmla="*/ 154959 h 161925"/>
                <a:gd name="connsiteX2" fmla="*/ 154872 w 161925"/>
                <a:gd name="connsiteY2" fmla="*/ 88284 h 161925"/>
                <a:gd name="connsiteX3" fmla="*/ 88197 w 161925"/>
                <a:gd name="connsiteY3" fmla="*/ 14941 h 161925"/>
                <a:gd name="connsiteX4" fmla="*/ 14854 w 161925"/>
                <a:gd name="connsiteY4" fmla="*/ 81616 h 161925"/>
                <a:gd name="connsiteX5" fmla="*/ 16759 w 161925"/>
                <a:gd name="connsiteY5" fmla="*/ 99714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925" h="161925">
                  <a:moveTo>
                    <a:pt x="16759" y="99714"/>
                  </a:moveTo>
                  <a:cubicBezTo>
                    <a:pt x="23427" y="130194"/>
                    <a:pt x="49144" y="153054"/>
                    <a:pt x="81529" y="154959"/>
                  </a:cubicBezTo>
                  <a:cubicBezTo>
                    <a:pt x="120581" y="156864"/>
                    <a:pt x="152967" y="127336"/>
                    <a:pt x="154872" y="88284"/>
                  </a:cubicBezTo>
                  <a:cubicBezTo>
                    <a:pt x="156777" y="49231"/>
                    <a:pt x="127249" y="16846"/>
                    <a:pt x="88197" y="14941"/>
                  </a:cubicBezTo>
                  <a:cubicBezTo>
                    <a:pt x="49144" y="13036"/>
                    <a:pt x="16759" y="42564"/>
                    <a:pt x="14854" y="81616"/>
                  </a:cubicBezTo>
                  <a:cubicBezTo>
                    <a:pt x="14854" y="88284"/>
                    <a:pt x="15806" y="93999"/>
                    <a:pt x="16759" y="99714"/>
                  </a:cubicBezTo>
                </a:path>
              </a:pathLst>
            </a:custGeom>
            <a:noFill/>
            <a:ln w="19050" cap="flat">
              <a:solidFill>
                <a:srgbClr val="FCB64C"/>
              </a:solidFill>
              <a:prstDash val="solid"/>
              <a:miter/>
            </a:ln>
          </p:spPr>
          <p:txBody>
            <a:bodyPr rtlCol="0" anchor="ctr"/>
            <a:lstStyle/>
            <a:p>
              <a:endParaRPr lang="en-US" dirty="0"/>
            </a:p>
          </p:txBody>
        </p:sp>
        <p:sp>
          <p:nvSpPr>
            <p:cNvPr id="64" name="Freeform: Shape 117">
              <a:extLst>
                <a:ext uri="{FF2B5EF4-FFF2-40B4-BE49-F238E27FC236}">
                  <a16:creationId xmlns:a16="http://schemas.microsoft.com/office/drawing/2014/main" id="{17AB04E5-EEEC-42DE-AE1D-0217E1A43312}"/>
                </a:ext>
              </a:extLst>
            </p:cNvPr>
            <p:cNvSpPr/>
            <p:nvPr/>
          </p:nvSpPr>
          <p:spPr>
            <a:xfrm>
              <a:off x="4647076" y="3153189"/>
              <a:ext cx="524112" cy="262056"/>
            </a:xfrm>
            <a:custGeom>
              <a:avLst/>
              <a:gdLst>
                <a:gd name="connsiteX0" fmla="*/ 142489 w 152400"/>
                <a:gd name="connsiteY0" fmla="*/ 55812 h 76200"/>
                <a:gd name="connsiteX1" fmla="*/ 95817 w 152400"/>
                <a:gd name="connsiteY1" fmla="*/ 64384 h 76200"/>
                <a:gd name="connsiteX2" fmla="*/ 14854 w 152400"/>
                <a:gd name="connsiteY2" fmla="*/ 14854 h 76200"/>
              </a:gdLst>
              <a:ahLst/>
              <a:cxnLst>
                <a:cxn ang="0">
                  <a:pos x="connsiteX0" y="connsiteY0"/>
                </a:cxn>
                <a:cxn ang="0">
                  <a:pos x="connsiteX1" y="connsiteY1"/>
                </a:cxn>
                <a:cxn ang="0">
                  <a:pos x="connsiteX2" y="connsiteY2"/>
                </a:cxn>
              </a:cxnLst>
              <a:rect l="l" t="t" r="r" b="b"/>
              <a:pathLst>
                <a:path w="152400" h="76200">
                  <a:moveTo>
                    <a:pt x="142489" y="55812"/>
                  </a:moveTo>
                  <a:cubicBezTo>
                    <a:pt x="128202" y="62479"/>
                    <a:pt x="112962" y="65337"/>
                    <a:pt x="95817" y="64384"/>
                  </a:cubicBezTo>
                  <a:cubicBezTo>
                    <a:pt x="60574" y="62479"/>
                    <a:pt x="31047" y="42477"/>
                    <a:pt x="14854" y="14854"/>
                  </a:cubicBezTo>
                </a:path>
              </a:pathLst>
            </a:custGeom>
            <a:noFill/>
            <a:ln w="19050" cap="flat">
              <a:solidFill>
                <a:srgbClr val="FCB64C"/>
              </a:solidFill>
              <a:prstDash val="solid"/>
              <a:miter/>
            </a:ln>
          </p:spPr>
          <p:txBody>
            <a:bodyPr rtlCol="0" anchor="ctr"/>
            <a:lstStyle/>
            <a:p>
              <a:endParaRPr lang="en-US" dirty="0"/>
            </a:p>
          </p:txBody>
        </p:sp>
        <p:sp>
          <p:nvSpPr>
            <p:cNvPr id="65" name="Freeform: Shape 118">
              <a:extLst>
                <a:ext uri="{FF2B5EF4-FFF2-40B4-BE49-F238E27FC236}">
                  <a16:creationId xmlns:a16="http://schemas.microsoft.com/office/drawing/2014/main" id="{18A2E517-1067-4ADB-A381-00C5C88AE0A4}"/>
                </a:ext>
              </a:extLst>
            </p:cNvPr>
            <p:cNvSpPr/>
            <p:nvPr/>
          </p:nvSpPr>
          <p:spPr>
            <a:xfrm>
              <a:off x="4597585" y="2704419"/>
              <a:ext cx="229299" cy="524112"/>
            </a:xfrm>
            <a:custGeom>
              <a:avLst/>
              <a:gdLst>
                <a:gd name="connsiteX0" fmla="*/ 55915 w 66675"/>
                <a:gd name="connsiteY0" fmla="*/ 14854 h 152400"/>
                <a:gd name="connsiteX1" fmla="*/ 14957 w 66675"/>
                <a:gd name="connsiteY1" fmla="*/ 90102 h 152400"/>
                <a:gd name="connsiteX2" fmla="*/ 29245 w 66675"/>
                <a:gd name="connsiteY2" fmla="*/ 145346 h 152400"/>
              </a:gdLst>
              <a:ahLst/>
              <a:cxnLst>
                <a:cxn ang="0">
                  <a:pos x="connsiteX0" y="connsiteY0"/>
                </a:cxn>
                <a:cxn ang="0">
                  <a:pos x="connsiteX1" y="connsiteY1"/>
                </a:cxn>
                <a:cxn ang="0">
                  <a:pos x="connsiteX2" y="connsiteY2"/>
                </a:cxn>
              </a:cxnLst>
              <a:rect l="l" t="t" r="r" b="b"/>
              <a:pathLst>
                <a:path w="66675" h="152400">
                  <a:moveTo>
                    <a:pt x="55915" y="14854"/>
                  </a:moveTo>
                  <a:cubicBezTo>
                    <a:pt x="32102" y="31999"/>
                    <a:pt x="16862" y="58669"/>
                    <a:pt x="14957" y="90102"/>
                  </a:cubicBezTo>
                  <a:cubicBezTo>
                    <a:pt x="14005" y="110104"/>
                    <a:pt x="19720" y="129154"/>
                    <a:pt x="29245" y="145346"/>
                  </a:cubicBezTo>
                </a:path>
              </a:pathLst>
            </a:custGeom>
            <a:noFill/>
            <a:ln w="19050" cap="flat">
              <a:solidFill>
                <a:srgbClr val="FCB64C"/>
              </a:solidFill>
              <a:prstDash val="solid"/>
              <a:miter/>
            </a:ln>
          </p:spPr>
          <p:txBody>
            <a:bodyPr rtlCol="0" anchor="ctr"/>
            <a:lstStyle/>
            <a:p>
              <a:endParaRPr lang="en-US" dirty="0"/>
            </a:p>
          </p:txBody>
        </p:sp>
        <p:sp>
          <p:nvSpPr>
            <p:cNvPr id="66" name="Freeform: Shape 119">
              <a:extLst>
                <a:ext uri="{FF2B5EF4-FFF2-40B4-BE49-F238E27FC236}">
                  <a16:creationId xmlns:a16="http://schemas.microsoft.com/office/drawing/2014/main" id="{D4886101-2309-4803-AF26-0E82DF63E5C0}"/>
                </a:ext>
              </a:extLst>
            </p:cNvPr>
            <p:cNvSpPr/>
            <p:nvPr/>
          </p:nvSpPr>
          <p:spPr>
            <a:xfrm>
              <a:off x="4742073" y="2638596"/>
              <a:ext cx="327570" cy="163785"/>
            </a:xfrm>
            <a:custGeom>
              <a:avLst/>
              <a:gdLst>
                <a:gd name="connsiteX0" fmla="*/ 87244 w 95250"/>
                <a:gd name="connsiteY0" fmla="*/ 15896 h 47625"/>
                <a:gd name="connsiteX1" fmla="*/ 78671 w 95250"/>
                <a:gd name="connsiteY1" fmla="*/ 14944 h 47625"/>
                <a:gd name="connsiteX2" fmla="*/ 14854 w 95250"/>
                <a:gd name="connsiteY2" fmla="*/ 33994 h 47625"/>
              </a:gdLst>
              <a:ahLst/>
              <a:cxnLst>
                <a:cxn ang="0">
                  <a:pos x="connsiteX0" y="connsiteY0"/>
                </a:cxn>
                <a:cxn ang="0">
                  <a:pos x="connsiteX1" y="connsiteY1"/>
                </a:cxn>
                <a:cxn ang="0">
                  <a:pos x="connsiteX2" y="connsiteY2"/>
                </a:cxn>
              </a:cxnLst>
              <a:rect l="l" t="t" r="r" b="b"/>
              <a:pathLst>
                <a:path w="95250" h="47625">
                  <a:moveTo>
                    <a:pt x="87244" y="15896"/>
                  </a:moveTo>
                  <a:cubicBezTo>
                    <a:pt x="84387" y="15896"/>
                    <a:pt x="81529" y="14944"/>
                    <a:pt x="78671" y="14944"/>
                  </a:cubicBezTo>
                  <a:cubicBezTo>
                    <a:pt x="54859" y="13991"/>
                    <a:pt x="31999" y="20659"/>
                    <a:pt x="14854" y="33994"/>
                  </a:cubicBezTo>
                </a:path>
              </a:pathLst>
            </a:custGeom>
            <a:noFill/>
            <a:ln w="19050" cap="flat">
              <a:solidFill>
                <a:srgbClr val="FCB64C"/>
              </a:solidFill>
              <a:prstDash val="solid"/>
              <a:miter/>
            </a:ln>
          </p:spPr>
          <p:txBody>
            <a:bodyPr rtlCol="0" anchor="ctr"/>
            <a:lstStyle/>
            <a:p>
              <a:endParaRPr lang="en-US" dirty="0"/>
            </a:p>
          </p:txBody>
        </p:sp>
        <p:sp>
          <p:nvSpPr>
            <p:cNvPr id="67" name="Freeform: Shape 120">
              <a:extLst>
                <a:ext uri="{FF2B5EF4-FFF2-40B4-BE49-F238E27FC236}">
                  <a16:creationId xmlns:a16="http://schemas.microsoft.com/office/drawing/2014/main" id="{5C4A9601-A1A1-4659-9328-7A81040CCD5E}"/>
                </a:ext>
              </a:extLst>
            </p:cNvPr>
            <p:cNvSpPr/>
            <p:nvPr/>
          </p:nvSpPr>
          <p:spPr>
            <a:xfrm>
              <a:off x="4991023" y="2642179"/>
              <a:ext cx="294813" cy="196542"/>
            </a:xfrm>
            <a:custGeom>
              <a:avLst/>
              <a:gdLst>
                <a:gd name="connsiteX0" fmla="*/ 14854 w 85725"/>
                <a:gd name="connsiteY0" fmla="*/ 14854 h 57150"/>
                <a:gd name="connsiteX1" fmla="*/ 78672 w 85725"/>
                <a:gd name="connsiteY1" fmla="*/ 51049 h 57150"/>
              </a:gdLst>
              <a:ahLst/>
              <a:cxnLst>
                <a:cxn ang="0">
                  <a:pos x="connsiteX0" y="connsiteY0"/>
                </a:cxn>
                <a:cxn ang="0">
                  <a:pos x="connsiteX1" y="connsiteY1"/>
                </a:cxn>
              </a:cxnLst>
              <a:rect l="l" t="t" r="r" b="b"/>
              <a:pathLst>
                <a:path w="85725" h="57150">
                  <a:moveTo>
                    <a:pt x="14854" y="14854"/>
                  </a:moveTo>
                  <a:cubicBezTo>
                    <a:pt x="40572" y="18664"/>
                    <a:pt x="63431" y="31999"/>
                    <a:pt x="78672" y="51049"/>
                  </a:cubicBezTo>
                </a:path>
              </a:pathLst>
            </a:custGeom>
            <a:noFill/>
            <a:ln w="19050" cap="flat">
              <a:solidFill>
                <a:srgbClr val="FCB64C"/>
              </a:solidFill>
              <a:prstDash val="solid"/>
              <a:miter/>
            </a:ln>
          </p:spPr>
          <p:txBody>
            <a:bodyPr rtlCol="0" anchor="ctr"/>
            <a:lstStyle/>
            <a:p>
              <a:endParaRPr lang="en-US" dirty="0"/>
            </a:p>
          </p:txBody>
        </p:sp>
        <p:sp>
          <p:nvSpPr>
            <p:cNvPr id="68" name="Freeform: Shape 121">
              <a:extLst>
                <a:ext uri="{FF2B5EF4-FFF2-40B4-BE49-F238E27FC236}">
                  <a16:creationId xmlns:a16="http://schemas.microsoft.com/office/drawing/2014/main" id="{B70846AC-A788-4C5E-92B6-A206E9926369}"/>
                </a:ext>
              </a:extLst>
            </p:cNvPr>
            <p:cNvSpPr/>
            <p:nvPr/>
          </p:nvSpPr>
          <p:spPr>
            <a:xfrm>
              <a:off x="5086020" y="2766659"/>
              <a:ext cx="294813" cy="622383"/>
            </a:xfrm>
            <a:custGeom>
              <a:avLst/>
              <a:gdLst>
                <a:gd name="connsiteX0" fmla="*/ 51049 w 85725"/>
                <a:gd name="connsiteY0" fmla="*/ 14854 h 180975"/>
                <a:gd name="connsiteX1" fmla="*/ 72956 w 85725"/>
                <a:gd name="connsiteY1" fmla="*/ 82481 h 180975"/>
                <a:gd name="connsiteX2" fmla="*/ 14854 w 85725"/>
                <a:gd name="connsiteY2" fmla="*/ 168206 h 180975"/>
              </a:gdLst>
              <a:ahLst/>
              <a:cxnLst>
                <a:cxn ang="0">
                  <a:pos x="connsiteX0" y="connsiteY0"/>
                </a:cxn>
                <a:cxn ang="0">
                  <a:pos x="connsiteX1" y="connsiteY1"/>
                </a:cxn>
                <a:cxn ang="0">
                  <a:pos x="connsiteX2" y="connsiteY2"/>
                </a:cxn>
              </a:cxnLst>
              <a:rect l="l" t="t" r="r" b="b"/>
              <a:pathLst>
                <a:path w="85725" h="180975">
                  <a:moveTo>
                    <a:pt x="51049" y="14854"/>
                  </a:moveTo>
                  <a:cubicBezTo>
                    <a:pt x="65337" y="32952"/>
                    <a:pt x="73909" y="56764"/>
                    <a:pt x="72956" y="82481"/>
                  </a:cubicBezTo>
                  <a:cubicBezTo>
                    <a:pt x="71052" y="120581"/>
                    <a:pt x="47239" y="152967"/>
                    <a:pt x="14854" y="168206"/>
                  </a:cubicBezTo>
                </a:path>
              </a:pathLst>
            </a:custGeom>
            <a:noFill/>
            <a:ln w="19050" cap="flat">
              <a:solidFill>
                <a:srgbClr val="FCB64C"/>
              </a:solidFill>
              <a:prstDash val="solid"/>
              <a:miter/>
            </a:ln>
          </p:spPr>
          <p:txBody>
            <a:bodyPr rtlCol="0" anchor="ctr"/>
            <a:lstStyle/>
            <a:p>
              <a:endParaRPr lang="en-US" dirty="0"/>
            </a:p>
          </p:txBody>
        </p:sp>
        <p:sp>
          <p:nvSpPr>
            <p:cNvPr id="69" name="Freeform: Shape 122">
              <a:extLst>
                <a:ext uri="{FF2B5EF4-FFF2-40B4-BE49-F238E27FC236}">
                  <a16:creationId xmlns:a16="http://schemas.microsoft.com/office/drawing/2014/main" id="{57823F56-0A90-47A2-B76D-BBF4FFEC31E9}"/>
                </a:ext>
              </a:extLst>
            </p:cNvPr>
            <p:cNvSpPr/>
            <p:nvPr/>
          </p:nvSpPr>
          <p:spPr>
            <a:xfrm>
              <a:off x="5423418" y="2370298"/>
              <a:ext cx="491355" cy="294813"/>
            </a:xfrm>
            <a:custGeom>
              <a:avLst/>
              <a:gdLst>
                <a:gd name="connsiteX0" fmla="*/ 132964 w 142875"/>
                <a:gd name="connsiteY0" fmla="*/ 14854 h 85725"/>
                <a:gd name="connsiteX1" fmla="*/ 59621 w 142875"/>
                <a:gd name="connsiteY1" fmla="*/ 74861 h 85725"/>
                <a:gd name="connsiteX2" fmla="*/ 14854 w 142875"/>
                <a:gd name="connsiteY2" fmla="*/ 55811 h 85725"/>
              </a:gdLst>
              <a:ahLst/>
              <a:cxnLst>
                <a:cxn ang="0">
                  <a:pos x="connsiteX0" y="connsiteY0"/>
                </a:cxn>
                <a:cxn ang="0">
                  <a:pos x="connsiteX1" y="connsiteY1"/>
                </a:cxn>
                <a:cxn ang="0">
                  <a:pos x="connsiteX2" y="connsiteY2"/>
                </a:cxn>
              </a:cxnLst>
              <a:rect l="l" t="t" r="r" b="b"/>
              <a:pathLst>
                <a:path w="142875" h="85725">
                  <a:moveTo>
                    <a:pt x="132964" y="14854"/>
                  </a:moveTo>
                  <a:cubicBezTo>
                    <a:pt x="127249" y="50097"/>
                    <a:pt x="95817" y="76767"/>
                    <a:pt x="59621" y="74861"/>
                  </a:cubicBezTo>
                  <a:cubicBezTo>
                    <a:pt x="42476" y="73909"/>
                    <a:pt x="27236" y="66289"/>
                    <a:pt x="14854" y="55811"/>
                  </a:cubicBezTo>
                </a:path>
              </a:pathLst>
            </a:custGeom>
            <a:noFill/>
            <a:ln w="19050" cap="flat">
              <a:solidFill>
                <a:srgbClr val="FCB64C"/>
              </a:solidFill>
              <a:prstDash val="solid"/>
              <a:miter/>
            </a:ln>
          </p:spPr>
          <p:txBody>
            <a:bodyPr rtlCol="0" anchor="ctr"/>
            <a:lstStyle/>
            <a:p>
              <a:endParaRPr lang="en-US" dirty="0"/>
            </a:p>
          </p:txBody>
        </p:sp>
        <p:sp>
          <p:nvSpPr>
            <p:cNvPr id="70" name="Freeform: Shape 123">
              <a:extLst>
                <a:ext uri="{FF2B5EF4-FFF2-40B4-BE49-F238E27FC236}">
                  <a16:creationId xmlns:a16="http://schemas.microsoft.com/office/drawing/2014/main" id="{5D30F8AC-8C9C-4172-9595-C946D184863B}"/>
                </a:ext>
              </a:extLst>
            </p:cNvPr>
            <p:cNvSpPr/>
            <p:nvPr/>
          </p:nvSpPr>
          <p:spPr>
            <a:xfrm>
              <a:off x="5341277" y="2085021"/>
              <a:ext cx="589626" cy="524112"/>
            </a:xfrm>
            <a:custGeom>
              <a:avLst/>
              <a:gdLst>
                <a:gd name="connsiteX0" fmla="*/ 156848 w 171450"/>
                <a:gd name="connsiteY0" fmla="*/ 97806 h 152400"/>
                <a:gd name="connsiteX1" fmla="*/ 157801 w 171450"/>
                <a:gd name="connsiteY1" fmla="*/ 90186 h 152400"/>
                <a:gd name="connsiteX2" fmla="*/ 90173 w 171450"/>
                <a:gd name="connsiteY2" fmla="*/ 14939 h 152400"/>
                <a:gd name="connsiteX3" fmla="*/ 14926 w 171450"/>
                <a:gd name="connsiteY3" fmla="*/ 82566 h 152400"/>
                <a:gd name="connsiteX4" fmla="*/ 37786 w 171450"/>
                <a:gd name="connsiteY4" fmla="*/ 137811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52400">
                  <a:moveTo>
                    <a:pt x="156848" y="97806"/>
                  </a:moveTo>
                  <a:cubicBezTo>
                    <a:pt x="156848" y="94949"/>
                    <a:pt x="157801" y="93044"/>
                    <a:pt x="157801" y="90186"/>
                  </a:cubicBezTo>
                  <a:cubicBezTo>
                    <a:pt x="159706" y="51134"/>
                    <a:pt x="129226" y="16844"/>
                    <a:pt x="90173" y="14939"/>
                  </a:cubicBezTo>
                  <a:cubicBezTo>
                    <a:pt x="51121" y="13034"/>
                    <a:pt x="16831" y="43514"/>
                    <a:pt x="14926" y="82566"/>
                  </a:cubicBezTo>
                  <a:cubicBezTo>
                    <a:pt x="13973" y="104474"/>
                    <a:pt x="22546" y="124476"/>
                    <a:pt x="37786" y="137811"/>
                  </a:cubicBezTo>
                </a:path>
              </a:pathLst>
            </a:custGeom>
            <a:noFill/>
            <a:ln w="19050" cap="flat">
              <a:solidFill>
                <a:srgbClr val="FCB64C"/>
              </a:solidFill>
              <a:prstDash val="solid"/>
              <a:miter/>
            </a:ln>
          </p:spPr>
          <p:txBody>
            <a:bodyPr rtlCol="0" anchor="ctr"/>
            <a:lstStyle/>
            <a:p>
              <a:endParaRPr lang="en-US" dirty="0"/>
            </a:p>
          </p:txBody>
        </p:sp>
        <p:sp>
          <p:nvSpPr>
            <p:cNvPr id="71" name="Freeform: Shape 124">
              <a:extLst>
                <a:ext uri="{FF2B5EF4-FFF2-40B4-BE49-F238E27FC236}">
                  <a16:creationId xmlns:a16="http://schemas.microsoft.com/office/drawing/2014/main" id="{BB0C674C-34A3-4C2F-9197-3AF9C092363F}"/>
                </a:ext>
              </a:extLst>
            </p:cNvPr>
            <p:cNvSpPr/>
            <p:nvPr/>
          </p:nvSpPr>
          <p:spPr>
            <a:xfrm>
              <a:off x="3103932" y="2746713"/>
              <a:ext cx="524112" cy="589626"/>
            </a:xfrm>
            <a:custGeom>
              <a:avLst/>
              <a:gdLst>
                <a:gd name="connsiteX0" fmla="*/ 110189 w 152400"/>
                <a:gd name="connsiteY0" fmla="*/ 18749 h 171450"/>
                <a:gd name="connsiteX1" fmla="*/ 91139 w 152400"/>
                <a:gd name="connsiteY1" fmla="*/ 14939 h 171450"/>
                <a:gd name="connsiteX2" fmla="*/ 14939 w 152400"/>
                <a:gd name="connsiteY2" fmla="*/ 83519 h 171450"/>
                <a:gd name="connsiteX3" fmla="*/ 83519 w 152400"/>
                <a:gd name="connsiteY3" fmla="*/ 159719 h 171450"/>
                <a:gd name="connsiteX4" fmla="*/ 146384 w 152400"/>
                <a:gd name="connsiteY4" fmla="*/ 129239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71450">
                  <a:moveTo>
                    <a:pt x="110189" y="18749"/>
                  </a:moveTo>
                  <a:cubicBezTo>
                    <a:pt x="104474" y="16844"/>
                    <a:pt x="97806" y="15891"/>
                    <a:pt x="91139" y="14939"/>
                  </a:cubicBezTo>
                  <a:cubicBezTo>
                    <a:pt x="51134" y="13034"/>
                    <a:pt x="16844" y="43514"/>
                    <a:pt x="14939" y="83519"/>
                  </a:cubicBezTo>
                  <a:cubicBezTo>
                    <a:pt x="13034" y="123524"/>
                    <a:pt x="43514" y="157814"/>
                    <a:pt x="83519" y="159719"/>
                  </a:cubicBezTo>
                  <a:cubicBezTo>
                    <a:pt x="109236" y="160671"/>
                    <a:pt x="132096" y="149241"/>
                    <a:pt x="146384" y="129239"/>
                  </a:cubicBezTo>
                </a:path>
              </a:pathLst>
            </a:custGeom>
            <a:noFill/>
            <a:ln w="19050" cap="flat">
              <a:solidFill>
                <a:srgbClr val="FCB64C"/>
              </a:solidFill>
              <a:prstDash val="solid"/>
              <a:miter/>
            </a:ln>
          </p:spPr>
          <p:txBody>
            <a:bodyPr rtlCol="0" anchor="ctr"/>
            <a:lstStyle/>
            <a:p>
              <a:endParaRPr lang="en-US" dirty="0"/>
            </a:p>
          </p:txBody>
        </p:sp>
        <p:sp>
          <p:nvSpPr>
            <p:cNvPr id="72" name="Freeform: Shape 125">
              <a:extLst>
                <a:ext uri="{FF2B5EF4-FFF2-40B4-BE49-F238E27FC236}">
                  <a16:creationId xmlns:a16="http://schemas.microsoft.com/office/drawing/2014/main" id="{E56E94D2-CC56-4264-9DA5-69530B07890A}"/>
                </a:ext>
              </a:extLst>
            </p:cNvPr>
            <p:cNvSpPr/>
            <p:nvPr/>
          </p:nvSpPr>
          <p:spPr>
            <a:xfrm>
              <a:off x="4404558" y="2213064"/>
              <a:ext cx="327570" cy="393084"/>
            </a:xfrm>
            <a:custGeom>
              <a:avLst/>
              <a:gdLst>
                <a:gd name="connsiteX0" fmla="*/ 81563 w 95250"/>
                <a:gd name="connsiteY0" fmla="*/ 96769 h 114300"/>
                <a:gd name="connsiteX1" fmla="*/ 58703 w 95250"/>
                <a:gd name="connsiteY1" fmla="*/ 101531 h 114300"/>
                <a:gd name="connsiteX2" fmla="*/ 14888 w 95250"/>
                <a:gd name="connsiteY2" fmla="*/ 52954 h 114300"/>
                <a:gd name="connsiteX3" fmla="*/ 39653 w 95250"/>
                <a:gd name="connsiteY3" fmla="*/ 14854 h 114300"/>
              </a:gdLst>
              <a:ahLst/>
              <a:cxnLst>
                <a:cxn ang="0">
                  <a:pos x="connsiteX0" y="connsiteY0"/>
                </a:cxn>
                <a:cxn ang="0">
                  <a:pos x="connsiteX1" y="connsiteY1"/>
                </a:cxn>
                <a:cxn ang="0">
                  <a:pos x="connsiteX2" y="connsiteY2"/>
                </a:cxn>
                <a:cxn ang="0">
                  <a:pos x="connsiteX3" y="connsiteY3"/>
                </a:cxn>
              </a:cxnLst>
              <a:rect l="l" t="t" r="r" b="b"/>
              <a:pathLst>
                <a:path w="95250" h="114300">
                  <a:moveTo>
                    <a:pt x="81563" y="96769"/>
                  </a:moveTo>
                  <a:cubicBezTo>
                    <a:pt x="74896" y="99627"/>
                    <a:pt x="67276" y="101531"/>
                    <a:pt x="58703" y="101531"/>
                  </a:cubicBezTo>
                  <a:cubicBezTo>
                    <a:pt x="32986" y="100579"/>
                    <a:pt x="13936" y="78671"/>
                    <a:pt x="14888" y="52954"/>
                  </a:cubicBezTo>
                  <a:cubicBezTo>
                    <a:pt x="15841" y="35809"/>
                    <a:pt x="25366" y="22474"/>
                    <a:pt x="39653" y="14854"/>
                  </a:cubicBezTo>
                </a:path>
              </a:pathLst>
            </a:custGeom>
            <a:noFill/>
            <a:ln w="19050" cap="flat">
              <a:solidFill>
                <a:srgbClr val="FCB64C"/>
              </a:solidFill>
              <a:prstDash val="solid"/>
              <a:miter/>
            </a:ln>
          </p:spPr>
          <p:txBody>
            <a:bodyPr rtlCol="0" anchor="ctr"/>
            <a:lstStyle/>
            <a:p>
              <a:endParaRPr lang="en-US" dirty="0"/>
            </a:p>
          </p:txBody>
        </p:sp>
        <p:sp>
          <p:nvSpPr>
            <p:cNvPr id="73" name="Freeform: Shape 126">
              <a:extLst>
                <a:ext uri="{FF2B5EF4-FFF2-40B4-BE49-F238E27FC236}">
                  <a16:creationId xmlns:a16="http://schemas.microsoft.com/office/drawing/2014/main" id="{A76501A5-91EF-4E1E-A806-972A1986C81F}"/>
                </a:ext>
              </a:extLst>
            </p:cNvPr>
            <p:cNvSpPr/>
            <p:nvPr/>
          </p:nvSpPr>
          <p:spPr>
            <a:xfrm>
              <a:off x="4489843" y="2193410"/>
              <a:ext cx="327570" cy="393084"/>
            </a:xfrm>
            <a:custGeom>
              <a:avLst/>
              <a:gdLst>
                <a:gd name="connsiteX0" fmla="*/ 56764 w 95250"/>
                <a:gd name="connsiteY0" fmla="*/ 102484 h 114300"/>
                <a:gd name="connsiteX1" fmla="*/ 82482 w 95250"/>
                <a:gd name="connsiteY1" fmla="*/ 63431 h 114300"/>
                <a:gd name="connsiteX2" fmla="*/ 38667 w 95250"/>
                <a:gd name="connsiteY2" fmla="*/ 14854 h 114300"/>
                <a:gd name="connsiteX3" fmla="*/ 14854 w 95250"/>
                <a:gd name="connsiteY3" fmla="*/ 20569 h 114300"/>
              </a:gdLst>
              <a:ahLst/>
              <a:cxnLst>
                <a:cxn ang="0">
                  <a:pos x="connsiteX0" y="connsiteY0"/>
                </a:cxn>
                <a:cxn ang="0">
                  <a:pos x="connsiteX1" y="connsiteY1"/>
                </a:cxn>
                <a:cxn ang="0">
                  <a:pos x="connsiteX2" y="connsiteY2"/>
                </a:cxn>
                <a:cxn ang="0">
                  <a:pos x="connsiteX3" y="connsiteY3"/>
                </a:cxn>
              </a:cxnLst>
              <a:rect l="l" t="t" r="r" b="b"/>
              <a:pathLst>
                <a:path w="95250" h="114300">
                  <a:moveTo>
                    <a:pt x="56764" y="102484"/>
                  </a:moveTo>
                  <a:cubicBezTo>
                    <a:pt x="71051" y="95817"/>
                    <a:pt x="81529" y="81529"/>
                    <a:pt x="82482" y="63431"/>
                  </a:cubicBezTo>
                  <a:cubicBezTo>
                    <a:pt x="83434" y="37714"/>
                    <a:pt x="64384" y="16759"/>
                    <a:pt x="38667" y="14854"/>
                  </a:cubicBezTo>
                  <a:cubicBezTo>
                    <a:pt x="30094" y="14854"/>
                    <a:pt x="21522" y="16759"/>
                    <a:pt x="14854" y="20569"/>
                  </a:cubicBezTo>
                </a:path>
              </a:pathLst>
            </a:custGeom>
            <a:noFill/>
            <a:ln w="19050" cap="flat">
              <a:solidFill>
                <a:srgbClr val="FCB64C"/>
              </a:solidFill>
              <a:prstDash val="solid"/>
              <a:miter/>
            </a:ln>
          </p:spPr>
          <p:txBody>
            <a:bodyPr rtlCol="0" anchor="ctr"/>
            <a:lstStyle/>
            <a:p>
              <a:endParaRPr lang="en-US" dirty="0"/>
            </a:p>
          </p:txBody>
        </p:sp>
        <p:sp>
          <p:nvSpPr>
            <p:cNvPr id="74" name="Freeform: Shape 127">
              <a:extLst>
                <a:ext uri="{FF2B5EF4-FFF2-40B4-BE49-F238E27FC236}">
                  <a16:creationId xmlns:a16="http://schemas.microsoft.com/office/drawing/2014/main" id="{83976977-2905-48FF-BA64-8D01F53DF9EB}"/>
                </a:ext>
              </a:extLst>
            </p:cNvPr>
            <p:cNvSpPr/>
            <p:nvPr/>
          </p:nvSpPr>
          <p:spPr>
            <a:xfrm>
              <a:off x="3817944" y="420875"/>
              <a:ext cx="458598" cy="458598"/>
            </a:xfrm>
            <a:custGeom>
              <a:avLst/>
              <a:gdLst>
                <a:gd name="connsiteX0" fmla="*/ 77830 w 133350"/>
                <a:gd name="connsiteY0" fmla="*/ 118787 h 133350"/>
                <a:gd name="connsiteX1" fmla="*/ 120692 w 133350"/>
                <a:gd name="connsiteY1" fmla="*/ 70210 h 133350"/>
                <a:gd name="connsiteX2" fmla="*/ 70210 w 133350"/>
                <a:gd name="connsiteY2" fmla="*/ 14965 h 133350"/>
                <a:gd name="connsiteX3" fmla="*/ 14965 w 133350"/>
                <a:gd name="connsiteY3" fmla="*/ 65447 h 133350"/>
                <a:gd name="connsiteX4" fmla="*/ 65447 w 133350"/>
                <a:gd name="connsiteY4" fmla="*/ 120692 h 133350"/>
                <a:gd name="connsiteX5" fmla="*/ 77830 w 133350"/>
                <a:gd name="connsiteY5" fmla="*/ 118787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350" h="133350">
                  <a:moveTo>
                    <a:pt x="77830" y="118787"/>
                  </a:moveTo>
                  <a:cubicBezTo>
                    <a:pt x="100690" y="114025"/>
                    <a:pt x="118787" y="94022"/>
                    <a:pt x="120692" y="70210"/>
                  </a:cubicBezTo>
                  <a:cubicBezTo>
                    <a:pt x="122597" y="40682"/>
                    <a:pt x="99737" y="15917"/>
                    <a:pt x="70210" y="14965"/>
                  </a:cubicBezTo>
                  <a:cubicBezTo>
                    <a:pt x="40682" y="13060"/>
                    <a:pt x="15917" y="35920"/>
                    <a:pt x="14965" y="65447"/>
                  </a:cubicBezTo>
                  <a:cubicBezTo>
                    <a:pt x="13060" y="94975"/>
                    <a:pt x="35920" y="119740"/>
                    <a:pt x="65447" y="120692"/>
                  </a:cubicBezTo>
                  <a:cubicBezTo>
                    <a:pt x="69257" y="120692"/>
                    <a:pt x="74020" y="119740"/>
                    <a:pt x="77830" y="118787"/>
                  </a:cubicBezTo>
                </a:path>
              </a:pathLst>
            </a:custGeom>
            <a:noFill/>
            <a:ln w="19050" cap="flat">
              <a:solidFill>
                <a:srgbClr val="FCB64C"/>
              </a:solidFill>
              <a:prstDash val="solid"/>
              <a:miter/>
            </a:ln>
          </p:spPr>
          <p:txBody>
            <a:bodyPr rtlCol="0" anchor="ctr"/>
            <a:lstStyle/>
            <a:p>
              <a:endParaRPr lang="en-US" dirty="0"/>
            </a:p>
          </p:txBody>
        </p:sp>
        <p:sp>
          <p:nvSpPr>
            <p:cNvPr id="75" name="Freeform: Shape 128">
              <a:extLst>
                <a:ext uri="{FF2B5EF4-FFF2-40B4-BE49-F238E27FC236}">
                  <a16:creationId xmlns:a16="http://schemas.microsoft.com/office/drawing/2014/main" id="{3A3534FA-6AA9-4FBA-B267-8480CCC15A87}"/>
                </a:ext>
              </a:extLst>
            </p:cNvPr>
            <p:cNvSpPr/>
            <p:nvPr/>
          </p:nvSpPr>
          <p:spPr>
            <a:xfrm>
              <a:off x="5354084" y="345371"/>
              <a:ext cx="655140" cy="655140"/>
            </a:xfrm>
            <a:custGeom>
              <a:avLst/>
              <a:gdLst>
                <a:gd name="connsiteX0" fmla="*/ 115977 w 190500"/>
                <a:gd name="connsiteY0" fmla="*/ 181700 h 190500"/>
                <a:gd name="connsiteX1" fmla="*/ 183605 w 190500"/>
                <a:gd name="connsiteY1" fmla="*/ 103595 h 190500"/>
                <a:gd name="connsiteX2" fmla="*/ 103595 w 190500"/>
                <a:gd name="connsiteY2" fmla="*/ 15012 h 190500"/>
                <a:gd name="connsiteX3" fmla="*/ 15012 w 190500"/>
                <a:gd name="connsiteY3" fmla="*/ 95022 h 190500"/>
                <a:gd name="connsiteX4" fmla="*/ 95022 w 190500"/>
                <a:gd name="connsiteY4" fmla="*/ 183605 h 190500"/>
                <a:gd name="connsiteX5" fmla="*/ 115977 w 190500"/>
                <a:gd name="connsiteY5" fmla="*/ 18170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90500">
                  <a:moveTo>
                    <a:pt x="115977" y="181700"/>
                  </a:moveTo>
                  <a:cubicBezTo>
                    <a:pt x="153125" y="174080"/>
                    <a:pt x="181700" y="142647"/>
                    <a:pt x="183605" y="103595"/>
                  </a:cubicBezTo>
                  <a:cubicBezTo>
                    <a:pt x="186462" y="56922"/>
                    <a:pt x="150267" y="17870"/>
                    <a:pt x="103595" y="15012"/>
                  </a:cubicBezTo>
                  <a:cubicBezTo>
                    <a:pt x="56922" y="12155"/>
                    <a:pt x="17870" y="48350"/>
                    <a:pt x="15012" y="95022"/>
                  </a:cubicBezTo>
                  <a:cubicBezTo>
                    <a:pt x="12155" y="141695"/>
                    <a:pt x="48350" y="180747"/>
                    <a:pt x="95022" y="183605"/>
                  </a:cubicBezTo>
                  <a:cubicBezTo>
                    <a:pt x="101690" y="183605"/>
                    <a:pt x="109310" y="182652"/>
                    <a:pt x="115977" y="181700"/>
                  </a:cubicBezTo>
                </a:path>
              </a:pathLst>
            </a:custGeom>
            <a:noFill/>
            <a:ln w="19050" cap="flat">
              <a:solidFill>
                <a:srgbClr val="FCB64C"/>
              </a:solidFill>
              <a:prstDash val="solid"/>
              <a:miter/>
            </a:ln>
          </p:spPr>
          <p:txBody>
            <a:bodyPr rtlCol="0" anchor="ctr"/>
            <a:lstStyle/>
            <a:p>
              <a:endParaRPr lang="en-US" dirty="0"/>
            </a:p>
          </p:txBody>
        </p:sp>
        <p:sp>
          <p:nvSpPr>
            <p:cNvPr id="76" name="Freeform: Shape 129">
              <a:extLst>
                <a:ext uri="{FF2B5EF4-FFF2-40B4-BE49-F238E27FC236}">
                  <a16:creationId xmlns:a16="http://schemas.microsoft.com/office/drawing/2014/main" id="{5F8A30C5-71B7-4C11-8F82-E0D80A902D03}"/>
                </a:ext>
              </a:extLst>
            </p:cNvPr>
            <p:cNvSpPr/>
            <p:nvPr/>
          </p:nvSpPr>
          <p:spPr>
            <a:xfrm>
              <a:off x="4991026" y="1875668"/>
              <a:ext cx="131028" cy="851682"/>
            </a:xfrm>
            <a:custGeom>
              <a:avLst/>
              <a:gdLst>
                <a:gd name="connsiteX0" fmla="*/ 14854 w 38100"/>
                <a:gd name="connsiteY0" fmla="*/ 237739 h 247650"/>
                <a:gd name="connsiteX1" fmla="*/ 27237 w 38100"/>
                <a:gd name="connsiteY1" fmla="*/ 14854 h 247650"/>
              </a:gdLst>
              <a:ahLst/>
              <a:cxnLst>
                <a:cxn ang="0">
                  <a:pos x="connsiteX0" y="connsiteY0"/>
                </a:cxn>
                <a:cxn ang="0">
                  <a:pos x="connsiteX1" y="connsiteY1"/>
                </a:cxn>
              </a:cxnLst>
              <a:rect l="l" t="t" r="r" b="b"/>
              <a:pathLst>
                <a:path w="38100" h="247650">
                  <a:moveTo>
                    <a:pt x="14854" y="237739"/>
                  </a:moveTo>
                  <a:lnTo>
                    <a:pt x="27237" y="14854"/>
                  </a:lnTo>
                </a:path>
              </a:pathLst>
            </a:custGeom>
            <a:ln w="19050" cap="flat">
              <a:solidFill>
                <a:srgbClr val="FCB64C"/>
              </a:solidFill>
              <a:prstDash val="solid"/>
              <a:miter/>
            </a:ln>
          </p:spPr>
          <p:txBody>
            <a:bodyPr rtlCol="0" anchor="ctr"/>
            <a:lstStyle/>
            <a:p>
              <a:endParaRPr lang="en-US" dirty="0"/>
            </a:p>
          </p:txBody>
        </p:sp>
        <p:sp>
          <p:nvSpPr>
            <p:cNvPr id="77" name="Freeform: Shape 130">
              <a:extLst>
                <a:ext uri="{FF2B5EF4-FFF2-40B4-BE49-F238E27FC236}">
                  <a16:creationId xmlns:a16="http://schemas.microsoft.com/office/drawing/2014/main" id="{4EE2C6B4-17C9-4981-8075-7DE7A8E76F20}"/>
                </a:ext>
              </a:extLst>
            </p:cNvPr>
            <p:cNvSpPr/>
            <p:nvPr/>
          </p:nvSpPr>
          <p:spPr>
            <a:xfrm>
              <a:off x="5243253" y="1603783"/>
              <a:ext cx="458598" cy="131028"/>
            </a:xfrm>
            <a:custGeom>
              <a:avLst/>
              <a:gdLst>
                <a:gd name="connsiteX0" fmla="*/ 14854 w 133350"/>
                <a:gd name="connsiteY0" fmla="*/ 28189 h 38100"/>
                <a:gd name="connsiteX1" fmla="*/ 123439 w 133350"/>
                <a:gd name="connsiteY1" fmla="*/ 14854 h 38100"/>
              </a:gdLst>
              <a:ahLst/>
              <a:cxnLst>
                <a:cxn ang="0">
                  <a:pos x="connsiteX0" y="connsiteY0"/>
                </a:cxn>
                <a:cxn ang="0">
                  <a:pos x="connsiteX1" y="connsiteY1"/>
                </a:cxn>
              </a:cxnLst>
              <a:rect l="l" t="t" r="r" b="b"/>
              <a:pathLst>
                <a:path w="133350" h="38100">
                  <a:moveTo>
                    <a:pt x="14854" y="28189"/>
                  </a:moveTo>
                  <a:lnTo>
                    <a:pt x="123439" y="14854"/>
                  </a:lnTo>
                </a:path>
              </a:pathLst>
            </a:custGeom>
            <a:ln w="19050" cap="flat">
              <a:solidFill>
                <a:srgbClr val="FCB64C"/>
              </a:solidFill>
              <a:prstDash val="solid"/>
              <a:miter/>
            </a:ln>
          </p:spPr>
          <p:txBody>
            <a:bodyPr rtlCol="0" anchor="ctr"/>
            <a:lstStyle/>
            <a:p>
              <a:endParaRPr lang="en-US" dirty="0"/>
            </a:p>
          </p:txBody>
        </p:sp>
        <p:sp>
          <p:nvSpPr>
            <p:cNvPr id="78" name="Freeform: Shape 137">
              <a:extLst>
                <a:ext uri="{FF2B5EF4-FFF2-40B4-BE49-F238E27FC236}">
                  <a16:creationId xmlns:a16="http://schemas.microsoft.com/office/drawing/2014/main" id="{2AD2BBA4-55AD-47DD-AE42-3EC4DC5FAF65}"/>
                </a:ext>
              </a:extLst>
            </p:cNvPr>
            <p:cNvSpPr/>
            <p:nvPr/>
          </p:nvSpPr>
          <p:spPr>
            <a:xfrm>
              <a:off x="6075281" y="1534995"/>
              <a:ext cx="131028" cy="98271"/>
            </a:xfrm>
            <a:custGeom>
              <a:avLst/>
              <a:gdLst>
                <a:gd name="connsiteX0" fmla="*/ 30094 w 38100"/>
                <a:gd name="connsiteY0" fmla="*/ 14854 h 28575"/>
                <a:gd name="connsiteX1" fmla="*/ 14854 w 38100"/>
                <a:gd name="connsiteY1" fmla="*/ 17711 h 28575"/>
              </a:gdLst>
              <a:ahLst/>
              <a:cxnLst>
                <a:cxn ang="0">
                  <a:pos x="connsiteX0" y="connsiteY0"/>
                </a:cxn>
                <a:cxn ang="0">
                  <a:pos x="connsiteX1" y="connsiteY1"/>
                </a:cxn>
              </a:cxnLst>
              <a:rect l="l" t="t" r="r" b="b"/>
              <a:pathLst>
                <a:path w="38100" h="28575">
                  <a:moveTo>
                    <a:pt x="30094" y="14854"/>
                  </a:moveTo>
                  <a:lnTo>
                    <a:pt x="14854" y="17711"/>
                  </a:lnTo>
                </a:path>
              </a:pathLst>
            </a:custGeom>
            <a:ln w="19050" cap="flat">
              <a:solidFill>
                <a:srgbClr val="FCB64C"/>
              </a:solidFill>
              <a:prstDash val="solid"/>
              <a:miter/>
            </a:ln>
          </p:spPr>
          <p:txBody>
            <a:bodyPr rtlCol="0" anchor="ctr"/>
            <a:lstStyle/>
            <a:p>
              <a:endParaRPr lang="en-US" dirty="0"/>
            </a:p>
          </p:txBody>
        </p:sp>
        <p:sp>
          <p:nvSpPr>
            <p:cNvPr id="79" name="Freeform: Shape 138">
              <a:extLst>
                <a:ext uri="{FF2B5EF4-FFF2-40B4-BE49-F238E27FC236}">
                  <a16:creationId xmlns:a16="http://schemas.microsoft.com/office/drawing/2014/main" id="{F30FE8D2-6EA2-4BD3-B533-DCA8DD477ACE}"/>
                </a:ext>
              </a:extLst>
            </p:cNvPr>
            <p:cNvSpPr/>
            <p:nvPr/>
          </p:nvSpPr>
          <p:spPr>
            <a:xfrm>
              <a:off x="5829605" y="2370298"/>
              <a:ext cx="294813" cy="131028"/>
            </a:xfrm>
            <a:custGeom>
              <a:avLst/>
              <a:gdLst>
                <a:gd name="connsiteX0" fmla="*/ 75814 w 85725"/>
                <a:gd name="connsiteY0" fmla="*/ 25332 h 38100"/>
                <a:gd name="connsiteX1" fmla="*/ 14854 w 85725"/>
                <a:gd name="connsiteY1" fmla="*/ 14854 h 38100"/>
              </a:gdLst>
              <a:ahLst/>
              <a:cxnLst>
                <a:cxn ang="0">
                  <a:pos x="connsiteX0" y="connsiteY0"/>
                </a:cxn>
                <a:cxn ang="0">
                  <a:pos x="connsiteX1" y="connsiteY1"/>
                </a:cxn>
              </a:cxnLst>
              <a:rect l="l" t="t" r="r" b="b"/>
              <a:pathLst>
                <a:path w="85725" h="38100">
                  <a:moveTo>
                    <a:pt x="75814" y="25332"/>
                  </a:moveTo>
                  <a:lnTo>
                    <a:pt x="14854" y="14854"/>
                  </a:lnTo>
                </a:path>
              </a:pathLst>
            </a:custGeom>
            <a:ln w="19050" cap="flat">
              <a:solidFill>
                <a:srgbClr val="FCB64C"/>
              </a:solidFill>
              <a:prstDash val="solid"/>
              <a:miter/>
            </a:ln>
          </p:spPr>
          <p:txBody>
            <a:bodyPr rtlCol="0" anchor="ctr"/>
            <a:lstStyle/>
            <a:p>
              <a:endParaRPr lang="en-US" dirty="0"/>
            </a:p>
          </p:txBody>
        </p:sp>
        <p:sp>
          <p:nvSpPr>
            <p:cNvPr id="80" name="Freeform: Shape 139">
              <a:extLst>
                <a:ext uri="{FF2B5EF4-FFF2-40B4-BE49-F238E27FC236}">
                  <a16:creationId xmlns:a16="http://schemas.microsoft.com/office/drawing/2014/main" id="{E1B4D0DB-B74A-4F72-ABFF-310723997FD3}"/>
                </a:ext>
              </a:extLst>
            </p:cNvPr>
            <p:cNvSpPr/>
            <p:nvPr/>
          </p:nvSpPr>
          <p:spPr>
            <a:xfrm>
              <a:off x="5210496" y="2511154"/>
              <a:ext cx="294813" cy="327570"/>
            </a:xfrm>
            <a:custGeom>
              <a:avLst/>
              <a:gdLst>
                <a:gd name="connsiteX0" fmla="*/ 14854 w 85725"/>
                <a:gd name="connsiteY0" fmla="*/ 89149 h 95250"/>
                <a:gd name="connsiteX1" fmla="*/ 75814 w 85725"/>
                <a:gd name="connsiteY1" fmla="*/ 14854 h 95250"/>
              </a:gdLst>
              <a:ahLst/>
              <a:cxnLst>
                <a:cxn ang="0">
                  <a:pos x="connsiteX0" y="connsiteY0"/>
                </a:cxn>
                <a:cxn ang="0">
                  <a:pos x="connsiteX1" y="connsiteY1"/>
                </a:cxn>
              </a:cxnLst>
              <a:rect l="l" t="t" r="r" b="b"/>
              <a:pathLst>
                <a:path w="85725" h="95250">
                  <a:moveTo>
                    <a:pt x="14854" y="89149"/>
                  </a:moveTo>
                  <a:lnTo>
                    <a:pt x="75814" y="14854"/>
                  </a:lnTo>
                </a:path>
              </a:pathLst>
            </a:custGeom>
            <a:ln w="19050" cap="flat">
              <a:solidFill>
                <a:srgbClr val="FCB64C"/>
              </a:solidFill>
              <a:prstDash val="solid"/>
              <a:miter/>
            </a:ln>
          </p:spPr>
          <p:txBody>
            <a:bodyPr rtlCol="0" anchor="ctr"/>
            <a:lstStyle/>
            <a:p>
              <a:endParaRPr lang="en-US" dirty="0"/>
            </a:p>
          </p:txBody>
        </p:sp>
        <p:sp>
          <p:nvSpPr>
            <p:cNvPr id="81" name="Freeform: Shape 140">
              <a:extLst>
                <a:ext uri="{FF2B5EF4-FFF2-40B4-BE49-F238E27FC236}">
                  <a16:creationId xmlns:a16="http://schemas.microsoft.com/office/drawing/2014/main" id="{29F7528C-B54D-4833-A327-DF6FAE8E4ED9}"/>
                </a:ext>
              </a:extLst>
            </p:cNvPr>
            <p:cNvSpPr/>
            <p:nvPr/>
          </p:nvSpPr>
          <p:spPr>
            <a:xfrm>
              <a:off x="5413590" y="925715"/>
              <a:ext cx="163785" cy="229299"/>
            </a:xfrm>
            <a:custGeom>
              <a:avLst/>
              <a:gdLst>
                <a:gd name="connsiteX0" fmla="*/ 33904 w 47625"/>
                <a:gd name="connsiteY0" fmla="*/ 14854 h 66675"/>
                <a:gd name="connsiteX1" fmla="*/ 14854 w 47625"/>
                <a:gd name="connsiteY1" fmla="*/ 57717 h 66675"/>
              </a:gdLst>
              <a:ahLst/>
              <a:cxnLst>
                <a:cxn ang="0">
                  <a:pos x="connsiteX0" y="connsiteY0"/>
                </a:cxn>
                <a:cxn ang="0">
                  <a:pos x="connsiteX1" y="connsiteY1"/>
                </a:cxn>
              </a:cxnLst>
              <a:rect l="l" t="t" r="r" b="b"/>
              <a:pathLst>
                <a:path w="47625" h="66675">
                  <a:moveTo>
                    <a:pt x="33904" y="14854"/>
                  </a:moveTo>
                  <a:lnTo>
                    <a:pt x="14854" y="57717"/>
                  </a:lnTo>
                </a:path>
              </a:pathLst>
            </a:custGeom>
            <a:ln w="19050" cap="flat">
              <a:solidFill>
                <a:srgbClr val="FCB64C"/>
              </a:solidFill>
              <a:prstDash val="solid"/>
              <a:miter/>
            </a:ln>
          </p:spPr>
          <p:txBody>
            <a:bodyPr rtlCol="0" anchor="ctr"/>
            <a:lstStyle/>
            <a:p>
              <a:endParaRPr lang="en-US" dirty="0"/>
            </a:p>
          </p:txBody>
        </p:sp>
        <p:sp>
          <p:nvSpPr>
            <p:cNvPr id="82" name="Freeform: Shape 141">
              <a:extLst>
                <a:ext uri="{FF2B5EF4-FFF2-40B4-BE49-F238E27FC236}">
                  <a16:creationId xmlns:a16="http://schemas.microsoft.com/office/drawing/2014/main" id="{75FFE953-63BF-4F42-A853-0516421ECF46}"/>
                </a:ext>
              </a:extLst>
            </p:cNvPr>
            <p:cNvSpPr/>
            <p:nvPr/>
          </p:nvSpPr>
          <p:spPr>
            <a:xfrm>
              <a:off x="5200671" y="1413793"/>
              <a:ext cx="163785" cy="229299"/>
            </a:xfrm>
            <a:custGeom>
              <a:avLst/>
              <a:gdLst>
                <a:gd name="connsiteX0" fmla="*/ 32952 w 47625"/>
                <a:gd name="connsiteY0" fmla="*/ 14854 h 66675"/>
                <a:gd name="connsiteX1" fmla="*/ 14854 w 47625"/>
                <a:gd name="connsiteY1" fmla="*/ 54859 h 66675"/>
              </a:gdLst>
              <a:ahLst/>
              <a:cxnLst>
                <a:cxn ang="0">
                  <a:pos x="connsiteX0" y="connsiteY0"/>
                </a:cxn>
                <a:cxn ang="0">
                  <a:pos x="connsiteX1" y="connsiteY1"/>
                </a:cxn>
              </a:cxnLst>
              <a:rect l="l" t="t" r="r" b="b"/>
              <a:pathLst>
                <a:path w="47625" h="66675">
                  <a:moveTo>
                    <a:pt x="32952" y="14854"/>
                  </a:moveTo>
                  <a:lnTo>
                    <a:pt x="14854" y="54859"/>
                  </a:lnTo>
                </a:path>
              </a:pathLst>
            </a:custGeom>
            <a:ln w="19050" cap="flat">
              <a:solidFill>
                <a:srgbClr val="FCB64C"/>
              </a:solidFill>
              <a:prstDash val="solid"/>
              <a:miter/>
            </a:ln>
          </p:spPr>
          <p:txBody>
            <a:bodyPr rtlCol="0" anchor="ctr"/>
            <a:lstStyle/>
            <a:p>
              <a:endParaRPr lang="en-US" dirty="0"/>
            </a:p>
          </p:txBody>
        </p:sp>
        <p:sp>
          <p:nvSpPr>
            <p:cNvPr id="83" name="Freeform: Shape 142">
              <a:extLst>
                <a:ext uri="{FF2B5EF4-FFF2-40B4-BE49-F238E27FC236}">
                  <a16:creationId xmlns:a16="http://schemas.microsoft.com/office/drawing/2014/main" id="{B26BAE28-9608-4600-8396-024AC2383BF8}"/>
                </a:ext>
              </a:extLst>
            </p:cNvPr>
            <p:cNvSpPr/>
            <p:nvPr/>
          </p:nvSpPr>
          <p:spPr>
            <a:xfrm>
              <a:off x="5479104" y="915886"/>
              <a:ext cx="98271" cy="98271"/>
            </a:xfrm>
            <a:custGeom>
              <a:avLst/>
              <a:gdLst>
                <a:gd name="connsiteX0" fmla="*/ 14854 w 28575"/>
                <a:gd name="connsiteY0" fmla="*/ 17712 h 28575"/>
                <a:gd name="connsiteX1" fmla="*/ 16759 w 28575"/>
                <a:gd name="connsiteY1" fmla="*/ 14854 h 28575"/>
              </a:gdLst>
              <a:ahLst/>
              <a:cxnLst>
                <a:cxn ang="0">
                  <a:pos x="connsiteX0" y="connsiteY0"/>
                </a:cxn>
                <a:cxn ang="0">
                  <a:pos x="connsiteX1" y="connsiteY1"/>
                </a:cxn>
              </a:cxnLst>
              <a:rect l="l" t="t" r="r" b="b"/>
              <a:pathLst>
                <a:path w="28575" h="28575">
                  <a:moveTo>
                    <a:pt x="14854" y="17712"/>
                  </a:moveTo>
                  <a:lnTo>
                    <a:pt x="16759" y="14854"/>
                  </a:lnTo>
                </a:path>
              </a:pathLst>
            </a:custGeom>
            <a:ln w="19050" cap="flat">
              <a:solidFill>
                <a:srgbClr val="FCB64C"/>
              </a:solidFill>
              <a:prstDash val="solid"/>
              <a:miter/>
            </a:ln>
          </p:spPr>
          <p:txBody>
            <a:bodyPr rtlCol="0" anchor="ctr"/>
            <a:lstStyle/>
            <a:p>
              <a:endParaRPr lang="en-US" dirty="0"/>
            </a:p>
          </p:txBody>
        </p:sp>
        <p:sp>
          <p:nvSpPr>
            <p:cNvPr id="84" name="Freeform: Shape 143">
              <a:extLst>
                <a:ext uri="{FF2B5EF4-FFF2-40B4-BE49-F238E27FC236}">
                  <a16:creationId xmlns:a16="http://schemas.microsoft.com/office/drawing/2014/main" id="{6146F80A-B5A3-48AD-A3F3-89E9019A5946}"/>
                </a:ext>
              </a:extLst>
            </p:cNvPr>
            <p:cNvSpPr/>
            <p:nvPr/>
          </p:nvSpPr>
          <p:spPr>
            <a:xfrm>
              <a:off x="4738796" y="2704419"/>
              <a:ext cx="98271" cy="98271"/>
            </a:xfrm>
            <a:custGeom>
              <a:avLst/>
              <a:gdLst>
                <a:gd name="connsiteX0" fmla="*/ 14854 w 28575"/>
                <a:gd name="connsiteY0" fmla="*/ 14854 h 28575"/>
                <a:gd name="connsiteX1" fmla="*/ 16759 w 28575"/>
                <a:gd name="connsiteY1" fmla="*/ 16759 h 28575"/>
              </a:gdLst>
              <a:ahLst/>
              <a:cxnLst>
                <a:cxn ang="0">
                  <a:pos x="connsiteX0" y="connsiteY0"/>
                </a:cxn>
                <a:cxn ang="0">
                  <a:pos x="connsiteX1" y="connsiteY1"/>
                </a:cxn>
              </a:cxnLst>
              <a:rect l="l" t="t" r="r" b="b"/>
              <a:pathLst>
                <a:path w="28575" h="28575">
                  <a:moveTo>
                    <a:pt x="14854" y="14854"/>
                  </a:moveTo>
                  <a:lnTo>
                    <a:pt x="16759" y="16759"/>
                  </a:lnTo>
                </a:path>
              </a:pathLst>
            </a:custGeom>
            <a:ln w="19050" cap="flat">
              <a:solidFill>
                <a:srgbClr val="FCB64C"/>
              </a:solidFill>
              <a:prstDash val="solid"/>
              <a:miter/>
            </a:ln>
          </p:spPr>
          <p:txBody>
            <a:bodyPr rtlCol="0" anchor="ctr"/>
            <a:lstStyle/>
            <a:p>
              <a:endParaRPr lang="en-US" dirty="0"/>
            </a:p>
          </p:txBody>
        </p:sp>
        <p:sp>
          <p:nvSpPr>
            <p:cNvPr id="85" name="Freeform: Shape 144">
              <a:extLst>
                <a:ext uri="{FF2B5EF4-FFF2-40B4-BE49-F238E27FC236}">
                  <a16:creationId xmlns:a16="http://schemas.microsoft.com/office/drawing/2014/main" id="{9D0BF176-2379-4D7E-9DDF-9EB48012BC0F}"/>
                </a:ext>
              </a:extLst>
            </p:cNvPr>
            <p:cNvSpPr/>
            <p:nvPr/>
          </p:nvSpPr>
          <p:spPr>
            <a:xfrm>
              <a:off x="4633973" y="2494774"/>
              <a:ext cx="196542" cy="294813"/>
            </a:xfrm>
            <a:custGeom>
              <a:avLst/>
              <a:gdLst>
                <a:gd name="connsiteX0" fmla="*/ 14854 w 57150"/>
                <a:gd name="connsiteY0" fmla="*/ 14854 h 85725"/>
                <a:gd name="connsiteX1" fmla="*/ 45334 w 57150"/>
                <a:gd name="connsiteY1" fmla="*/ 75814 h 85725"/>
              </a:gdLst>
              <a:ahLst/>
              <a:cxnLst>
                <a:cxn ang="0">
                  <a:pos x="connsiteX0" y="connsiteY0"/>
                </a:cxn>
                <a:cxn ang="0">
                  <a:pos x="connsiteX1" y="connsiteY1"/>
                </a:cxn>
              </a:cxnLst>
              <a:rect l="l" t="t" r="r" b="b"/>
              <a:pathLst>
                <a:path w="57150" h="85725">
                  <a:moveTo>
                    <a:pt x="14854" y="14854"/>
                  </a:moveTo>
                  <a:lnTo>
                    <a:pt x="45334" y="75814"/>
                  </a:lnTo>
                </a:path>
              </a:pathLst>
            </a:custGeom>
            <a:ln w="19050" cap="flat">
              <a:solidFill>
                <a:srgbClr val="FCB64C"/>
              </a:solidFill>
              <a:prstDash val="solid"/>
              <a:miter/>
            </a:ln>
          </p:spPr>
          <p:txBody>
            <a:bodyPr rtlCol="0" anchor="ctr"/>
            <a:lstStyle/>
            <a:p>
              <a:endParaRPr lang="en-US" dirty="0"/>
            </a:p>
          </p:txBody>
        </p:sp>
        <p:sp>
          <p:nvSpPr>
            <p:cNvPr id="86" name="Freeform: Shape 145">
              <a:extLst>
                <a:ext uri="{FF2B5EF4-FFF2-40B4-BE49-F238E27FC236}">
                  <a16:creationId xmlns:a16="http://schemas.microsoft.com/office/drawing/2014/main" id="{21E15D2C-5067-4683-ADBC-C370E49EA225}"/>
                </a:ext>
              </a:extLst>
            </p:cNvPr>
            <p:cNvSpPr/>
            <p:nvPr/>
          </p:nvSpPr>
          <p:spPr>
            <a:xfrm>
              <a:off x="4034522" y="778307"/>
              <a:ext cx="98271" cy="98271"/>
            </a:xfrm>
            <a:custGeom>
              <a:avLst/>
              <a:gdLst>
                <a:gd name="connsiteX0" fmla="*/ 14854 w 28575"/>
                <a:gd name="connsiteY0" fmla="*/ 14854 h 28575"/>
                <a:gd name="connsiteX1" fmla="*/ 14854 w 28575"/>
                <a:gd name="connsiteY1" fmla="*/ 14854 h 28575"/>
              </a:gdLst>
              <a:ahLst/>
              <a:cxnLst>
                <a:cxn ang="0">
                  <a:pos x="connsiteX0" y="connsiteY0"/>
                </a:cxn>
                <a:cxn ang="0">
                  <a:pos x="connsiteX1" y="connsiteY1"/>
                </a:cxn>
              </a:cxnLst>
              <a:rect l="l" t="t" r="r" b="b"/>
              <a:pathLst>
                <a:path w="28575" h="28575">
                  <a:moveTo>
                    <a:pt x="14854" y="14854"/>
                  </a:moveTo>
                  <a:lnTo>
                    <a:pt x="14854" y="14854"/>
                  </a:lnTo>
                </a:path>
              </a:pathLst>
            </a:custGeom>
            <a:ln w="19050" cap="flat">
              <a:solidFill>
                <a:srgbClr val="FCB64C"/>
              </a:solidFill>
              <a:prstDash val="solid"/>
              <a:miter/>
            </a:ln>
          </p:spPr>
          <p:txBody>
            <a:bodyPr rtlCol="0" anchor="ctr"/>
            <a:lstStyle/>
            <a:p>
              <a:endParaRPr lang="en-US" dirty="0"/>
            </a:p>
          </p:txBody>
        </p:sp>
        <p:sp>
          <p:nvSpPr>
            <p:cNvPr id="87" name="Freeform: Shape 146">
              <a:extLst>
                <a:ext uri="{FF2B5EF4-FFF2-40B4-BE49-F238E27FC236}">
                  <a16:creationId xmlns:a16="http://schemas.microsoft.com/office/drawing/2014/main" id="{A5EC5460-C350-4FD5-B1B0-2625B9C07931}"/>
                </a:ext>
              </a:extLst>
            </p:cNvPr>
            <p:cNvSpPr/>
            <p:nvPr/>
          </p:nvSpPr>
          <p:spPr>
            <a:xfrm>
              <a:off x="3896943" y="2979578"/>
              <a:ext cx="786168" cy="163785"/>
            </a:xfrm>
            <a:custGeom>
              <a:avLst/>
              <a:gdLst>
                <a:gd name="connsiteX0" fmla="*/ 216784 w 228600"/>
                <a:gd name="connsiteY0" fmla="*/ 32952 h 47625"/>
                <a:gd name="connsiteX1" fmla="*/ 14854 w 228600"/>
                <a:gd name="connsiteY1" fmla="*/ 14854 h 47625"/>
              </a:gdLst>
              <a:ahLst/>
              <a:cxnLst>
                <a:cxn ang="0">
                  <a:pos x="connsiteX0" y="connsiteY0"/>
                </a:cxn>
                <a:cxn ang="0">
                  <a:pos x="connsiteX1" y="connsiteY1"/>
                </a:cxn>
              </a:cxnLst>
              <a:rect l="l" t="t" r="r" b="b"/>
              <a:pathLst>
                <a:path w="228600" h="47625">
                  <a:moveTo>
                    <a:pt x="216784" y="32952"/>
                  </a:moveTo>
                  <a:lnTo>
                    <a:pt x="14854" y="14854"/>
                  </a:lnTo>
                </a:path>
              </a:pathLst>
            </a:custGeom>
            <a:ln w="19050" cap="flat">
              <a:solidFill>
                <a:srgbClr val="FCB64C"/>
              </a:solidFill>
              <a:prstDash val="solid"/>
              <a:miter/>
            </a:ln>
          </p:spPr>
          <p:txBody>
            <a:bodyPr rtlCol="0" anchor="ctr"/>
            <a:lstStyle/>
            <a:p>
              <a:endParaRPr lang="en-US" dirty="0"/>
            </a:p>
          </p:txBody>
        </p:sp>
        <p:sp>
          <p:nvSpPr>
            <p:cNvPr id="88" name="Freeform: Shape 147">
              <a:extLst>
                <a:ext uri="{FF2B5EF4-FFF2-40B4-BE49-F238E27FC236}">
                  <a16:creationId xmlns:a16="http://schemas.microsoft.com/office/drawing/2014/main" id="{FB989659-40D7-4DEA-9A06-692844901819}"/>
                </a:ext>
              </a:extLst>
            </p:cNvPr>
            <p:cNvSpPr/>
            <p:nvPr/>
          </p:nvSpPr>
          <p:spPr>
            <a:xfrm>
              <a:off x="2466194" y="3241634"/>
              <a:ext cx="1637849" cy="1572337"/>
            </a:xfrm>
            <a:custGeom>
              <a:avLst/>
              <a:gdLst>
                <a:gd name="connsiteX0" fmla="*/ 348016 w 476250"/>
                <a:gd name="connsiteY0" fmla="*/ 14854 h 457200"/>
                <a:gd name="connsiteX1" fmla="*/ 45121 w 476250"/>
                <a:gd name="connsiteY1" fmla="*/ 287269 h 457200"/>
                <a:gd name="connsiteX2" fmla="*/ 38453 w 476250"/>
                <a:gd name="connsiteY2" fmla="*/ 416809 h 457200"/>
                <a:gd name="connsiteX3" fmla="*/ 167993 w 476250"/>
                <a:gd name="connsiteY3" fmla="*/ 423477 h 457200"/>
                <a:gd name="connsiteX4" fmla="*/ 470888 w 476250"/>
                <a:gd name="connsiteY4" fmla="*/ 151061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0" h="457200">
                  <a:moveTo>
                    <a:pt x="348016" y="14854"/>
                  </a:moveTo>
                  <a:lnTo>
                    <a:pt x="45121" y="287269"/>
                  </a:lnTo>
                  <a:cubicBezTo>
                    <a:pt x="7973" y="321559"/>
                    <a:pt x="4163" y="378709"/>
                    <a:pt x="38453" y="416809"/>
                  </a:cubicBezTo>
                  <a:cubicBezTo>
                    <a:pt x="72743" y="453956"/>
                    <a:pt x="129893" y="457766"/>
                    <a:pt x="167993" y="423477"/>
                  </a:cubicBezTo>
                  <a:lnTo>
                    <a:pt x="470888" y="151061"/>
                  </a:lnTo>
                </a:path>
              </a:pathLst>
            </a:custGeom>
            <a:noFill/>
            <a:ln w="19050" cap="flat">
              <a:solidFill>
                <a:srgbClr val="FCB64C"/>
              </a:solidFill>
              <a:prstDash val="solid"/>
              <a:miter/>
            </a:ln>
          </p:spPr>
          <p:txBody>
            <a:bodyPr rtlCol="0" anchor="ctr"/>
            <a:lstStyle/>
            <a:p>
              <a:endParaRPr lang="en-US" dirty="0"/>
            </a:p>
          </p:txBody>
        </p:sp>
        <p:sp>
          <p:nvSpPr>
            <p:cNvPr id="89" name="Oval 88">
              <a:extLst>
                <a:ext uri="{FF2B5EF4-FFF2-40B4-BE49-F238E27FC236}">
                  <a16:creationId xmlns:a16="http://schemas.microsoft.com/office/drawing/2014/main" id="{78F74B45-03E2-4BA8-AA8A-D6B3223257C1}"/>
                </a:ext>
              </a:extLst>
            </p:cNvPr>
            <p:cNvSpPr/>
            <p:nvPr/>
          </p:nvSpPr>
          <p:spPr>
            <a:xfrm>
              <a:off x="3823154" y="1403963"/>
              <a:ext cx="2271779" cy="2271779"/>
            </a:xfrm>
            <a:prstGeom prst="ellipse">
              <a:avLst/>
            </a:prstGeom>
            <a:noFill/>
            <a:ln w="19050" cap="flat">
              <a:solidFill>
                <a:srgbClr val="FCB64C"/>
              </a:solid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dirty="0"/>
            </a:p>
          </p:txBody>
        </p:sp>
        <p:sp>
          <p:nvSpPr>
            <p:cNvPr id="90" name="Oval 89">
              <a:extLst>
                <a:ext uri="{FF2B5EF4-FFF2-40B4-BE49-F238E27FC236}">
                  <a16:creationId xmlns:a16="http://schemas.microsoft.com/office/drawing/2014/main" id="{FE122011-9F64-4A05-B8B5-2939499CC40B}"/>
                </a:ext>
              </a:extLst>
            </p:cNvPr>
            <p:cNvSpPr/>
            <p:nvPr/>
          </p:nvSpPr>
          <p:spPr>
            <a:xfrm>
              <a:off x="3467924" y="1048734"/>
              <a:ext cx="2982240" cy="2982238"/>
            </a:xfrm>
            <a:prstGeom prst="ellipse">
              <a:avLst/>
            </a:prstGeom>
            <a:noFill/>
            <a:ln w="19050" cap="flat">
              <a:solidFill>
                <a:srgbClr val="FCB64C"/>
              </a:solid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dirty="0"/>
            </a:p>
          </p:txBody>
        </p:sp>
        <p:sp>
          <p:nvSpPr>
            <p:cNvPr id="91" name="Oval 90">
              <a:extLst>
                <a:ext uri="{FF2B5EF4-FFF2-40B4-BE49-F238E27FC236}">
                  <a16:creationId xmlns:a16="http://schemas.microsoft.com/office/drawing/2014/main" id="{46DD9C8F-2601-4F18-AD66-3043E966A0B1}"/>
                </a:ext>
              </a:extLst>
            </p:cNvPr>
            <p:cNvSpPr/>
            <p:nvPr/>
          </p:nvSpPr>
          <p:spPr>
            <a:xfrm>
              <a:off x="4899305" y="1529974"/>
              <a:ext cx="406120" cy="406120"/>
            </a:xfrm>
            <a:prstGeom prst="ellipse">
              <a:avLst/>
            </a:prstGeom>
            <a:noFill/>
            <a:ln w="19050" cap="flat">
              <a:solidFill>
                <a:srgbClr val="FCB64C"/>
              </a:solid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dirty="0"/>
            </a:p>
          </p:txBody>
        </p:sp>
      </p:grpSp>
      <p:grpSp>
        <p:nvGrpSpPr>
          <p:cNvPr id="92" name="Graphic 14">
            <a:extLst>
              <a:ext uri="{FF2B5EF4-FFF2-40B4-BE49-F238E27FC236}">
                <a16:creationId xmlns:a16="http://schemas.microsoft.com/office/drawing/2014/main" id="{7A37D2A5-7998-476D-98F7-7AB0BC655EA1}"/>
              </a:ext>
            </a:extLst>
          </p:cNvPr>
          <p:cNvGrpSpPr/>
          <p:nvPr/>
        </p:nvGrpSpPr>
        <p:grpSpPr>
          <a:xfrm>
            <a:off x="7287768" y="1892778"/>
            <a:ext cx="446441" cy="551963"/>
            <a:chOff x="8620125" y="2122848"/>
            <a:chExt cx="1047750" cy="1295400"/>
          </a:xfrm>
        </p:grpSpPr>
        <p:sp>
          <p:nvSpPr>
            <p:cNvPr id="93" name="Freeform: Shape 108">
              <a:extLst>
                <a:ext uri="{FF2B5EF4-FFF2-40B4-BE49-F238E27FC236}">
                  <a16:creationId xmlns:a16="http://schemas.microsoft.com/office/drawing/2014/main" id="{301695F7-954E-451A-9FCB-90BFFB94970D}"/>
                </a:ext>
              </a:extLst>
            </p:cNvPr>
            <p:cNvSpPr/>
            <p:nvPr/>
          </p:nvSpPr>
          <p:spPr>
            <a:xfrm>
              <a:off x="9132570" y="2823888"/>
              <a:ext cx="142875" cy="142875"/>
            </a:xfrm>
            <a:custGeom>
              <a:avLst/>
              <a:gdLst>
                <a:gd name="connsiteX0" fmla="*/ 134303 w 142875"/>
                <a:gd name="connsiteY0" fmla="*/ 134302 h 142875"/>
                <a:gd name="connsiteX1" fmla="*/ 14288 w 142875"/>
                <a:gd name="connsiteY1" fmla="*/ 134302 h 142875"/>
                <a:gd name="connsiteX2" fmla="*/ 14288 w 142875"/>
                <a:gd name="connsiteY2" fmla="*/ 134302 h 142875"/>
                <a:gd name="connsiteX3" fmla="*/ 134303 w 142875"/>
                <a:gd name="connsiteY3" fmla="*/ 14288 h 142875"/>
                <a:gd name="connsiteX4" fmla="*/ 134303 w 142875"/>
                <a:gd name="connsiteY4" fmla="*/ 14288 h 142875"/>
                <a:gd name="connsiteX5" fmla="*/ 134303 w 142875"/>
                <a:gd name="connsiteY5" fmla="*/ 134302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875" h="142875">
                  <a:moveTo>
                    <a:pt x="134303" y="134302"/>
                  </a:moveTo>
                  <a:lnTo>
                    <a:pt x="14288" y="134302"/>
                  </a:lnTo>
                  <a:lnTo>
                    <a:pt x="14288" y="134302"/>
                  </a:lnTo>
                  <a:cubicBezTo>
                    <a:pt x="14288" y="67627"/>
                    <a:pt x="67628" y="14288"/>
                    <a:pt x="134303" y="14288"/>
                  </a:cubicBezTo>
                  <a:lnTo>
                    <a:pt x="134303" y="14288"/>
                  </a:lnTo>
                  <a:lnTo>
                    <a:pt x="134303" y="134302"/>
                  </a:lnTo>
                  <a:close/>
                </a:path>
              </a:pathLst>
            </a:custGeom>
            <a:noFill/>
            <a:ln w="19050" cap="flat">
              <a:solidFill>
                <a:srgbClr val="FCB64C"/>
              </a:solidFill>
              <a:prstDash val="solid"/>
              <a:miter/>
            </a:ln>
          </p:spPr>
          <p:txBody>
            <a:bodyPr rtlCol="0" anchor="ctr"/>
            <a:lstStyle/>
            <a:p>
              <a:endParaRPr lang="en-US" dirty="0"/>
            </a:p>
          </p:txBody>
        </p:sp>
        <p:sp>
          <p:nvSpPr>
            <p:cNvPr id="94" name="Freeform: Shape 109">
              <a:extLst>
                <a:ext uri="{FF2B5EF4-FFF2-40B4-BE49-F238E27FC236}">
                  <a16:creationId xmlns:a16="http://schemas.microsoft.com/office/drawing/2014/main" id="{51F3A322-1F78-4B75-A79A-CC5B39910742}"/>
                </a:ext>
              </a:extLst>
            </p:cNvPr>
            <p:cNvSpPr/>
            <p:nvPr/>
          </p:nvSpPr>
          <p:spPr>
            <a:xfrm>
              <a:off x="9164003" y="2538138"/>
              <a:ext cx="76200" cy="28575"/>
            </a:xfrm>
            <a:custGeom>
              <a:avLst/>
              <a:gdLst>
                <a:gd name="connsiteX0" fmla="*/ 14287 w 76200"/>
                <a:gd name="connsiteY0" fmla="*/ 14287 h 28575"/>
                <a:gd name="connsiteX1" fmla="*/ 67627 w 76200"/>
                <a:gd name="connsiteY1" fmla="*/ 14287 h 28575"/>
              </a:gdLst>
              <a:ahLst/>
              <a:cxnLst>
                <a:cxn ang="0">
                  <a:pos x="connsiteX0" y="connsiteY0"/>
                </a:cxn>
                <a:cxn ang="0">
                  <a:pos x="connsiteX1" y="connsiteY1"/>
                </a:cxn>
              </a:cxnLst>
              <a:rect l="l" t="t" r="r" b="b"/>
              <a:pathLst>
                <a:path w="76200" h="28575">
                  <a:moveTo>
                    <a:pt x="14287" y="14287"/>
                  </a:moveTo>
                  <a:lnTo>
                    <a:pt x="67627" y="14287"/>
                  </a:lnTo>
                </a:path>
              </a:pathLst>
            </a:custGeom>
            <a:ln w="19050" cap="flat">
              <a:solidFill>
                <a:srgbClr val="FCB64C"/>
              </a:solidFill>
              <a:prstDash val="solid"/>
              <a:miter/>
            </a:ln>
          </p:spPr>
          <p:txBody>
            <a:bodyPr rtlCol="0" anchor="ctr"/>
            <a:lstStyle/>
            <a:p>
              <a:endParaRPr lang="en-US" dirty="0"/>
            </a:p>
          </p:txBody>
        </p:sp>
        <p:sp>
          <p:nvSpPr>
            <p:cNvPr id="95" name="Freeform: Shape 110">
              <a:extLst>
                <a:ext uri="{FF2B5EF4-FFF2-40B4-BE49-F238E27FC236}">
                  <a16:creationId xmlns:a16="http://schemas.microsoft.com/office/drawing/2014/main" id="{75261534-FDA3-4E9E-869F-6FB73878C127}"/>
                </a:ext>
              </a:extLst>
            </p:cNvPr>
            <p:cNvSpPr/>
            <p:nvPr/>
          </p:nvSpPr>
          <p:spPr>
            <a:xfrm>
              <a:off x="9270683" y="2538138"/>
              <a:ext cx="76200" cy="28575"/>
            </a:xfrm>
            <a:custGeom>
              <a:avLst/>
              <a:gdLst>
                <a:gd name="connsiteX0" fmla="*/ 14288 w 76200"/>
                <a:gd name="connsiteY0" fmla="*/ 14287 h 28575"/>
                <a:gd name="connsiteX1" fmla="*/ 68580 w 76200"/>
                <a:gd name="connsiteY1" fmla="*/ 14287 h 28575"/>
              </a:gdLst>
              <a:ahLst/>
              <a:cxnLst>
                <a:cxn ang="0">
                  <a:pos x="connsiteX0" y="connsiteY0"/>
                </a:cxn>
                <a:cxn ang="0">
                  <a:pos x="connsiteX1" y="connsiteY1"/>
                </a:cxn>
              </a:cxnLst>
              <a:rect l="l" t="t" r="r" b="b"/>
              <a:pathLst>
                <a:path w="76200" h="28575">
                  <a:moveTo>
                    <a:pt x="14288" y="14287"/>
                  </a:moveTo>
                  <a:lnTo>
                    <a:pt x="68580" y="14287"/>
                  </a:lnTo>
                </a:path>
              </a:pathLst>
            </a:custGeom>
            <a:ln w="19050" cap="flat">
              <a:solidFill>
                <a:srgbClr val="FCB64C"/>
              </a:solidFill>
              <a:prstDash val="solid"/>
              <a:miter/>
            </a:ln>
          </p:spPr>
          <p:txBody>
            <a:bodyPr rtlCol="0" anchor="ctr"/>
            <a:lstStyle/>
            <a:p>
              <a:endParaRPr lang="en-US" dirty="0"/>
            </a:p>
          </p:txBody>
        </p:sp>
        <p:sp>
          <p:nvSpPr>
            <p:cNvPr id="96" name="Freeform: Shape 111">
              <a:extLst>
                <a:ext uri="{FF2B5EF4-FFF2-40B4-BE49-F238E27FC236}">
                  <a16:creationId xmlns:a16="http://schemas.microsoft.com/office/drawing/2014/main" id="{D3FD6F27-28DD-4317-86CA-8707FB64B632}"/>
                </a:ext>
              </a:extLst>
            </p:cNvPr>
            <p:cNvSpPr/>
            <p:nvPr/>
          </p:nvSpPr>
          <p:spPr>
            <a:xfrm>
              <a:off x="9057323" y="2538138"/>
              <a:ext cx="76200" cy="28575"/>
            </a:xfrm>
            <a:custGeom>
              <a:avLst/>
              <a:gdLst>
                <a:gd name="connsiteX0" fmla="*/ 14288 w 76200"/>
                <a:gd name="connsiteY0" fmla="*/ 14287 h 28575"/>
                <a:gd name="connsiteX1" fmla="*/ 67628 w 76200"/>
                <a:gd name="connsiteY1" fmla="*/ 14287 h 28575"/>
              </a:gdLst>
              <a:ahLst/>
              <a:cxnLst>
                <a:cxn ang="0">
                  <a:pos x="connsiteX0" y="connsiteY0"/>
                </a:cxn>
                <a:cxn ang="0">
                  <a:pos x="connsiteX1" y="connsiteY1"/>
                </a:cxn>
              </a:cxnLst>
              <a:rect l="l" t="t" r="r" b="b"/>
              <a:pathLst>
                <a:path w="76200" h="28575">
                  <a:moveTo>
                    <a:pt x="14288" y="14287"/>
                  </a:moveTo>
                  <a:lnTo>
                    <a:pt x="67628" y="14287"/>
                  </a:lnTo>
                </a:path>
              </a:pathLst>
            </a:custGeom>
            <a:ln w="19050" cap="flat">
              <a:solidFill>
                <a:srgbClr val="FCB64C"/>
              </a:solidFill>
              <a:prstDash val="solid"/>
              <a:miter/>
            </a:ln>
          </p:spPr>
          <p:txBody>
            <a:bodyPr rtlCol="0" anchor="ctr"/>
            <a:lstStyle/>
            <a:p>
              <a:endParaRPr lang="en-US" dirty="0"/>
            </a:p>
          </p:txBody>
        </p:sp>
        <p:sp>
          <p:nvSpPr>
            <p:cNvPr id="97" name="Freeform: Shape 112">
              <a:extLst>
                <a:ext uri="{FF2B5EF4-FFF2-40B4-BE49-F238E27FC236}">
                  <a16:creationId xmlns:a16="http://schemas.microsoft.com/office/drawing/2014/main" id="{8C53D392-447C-4471-BC56-6A441E627F99}"/>
                </a:ext>
              </a:extLst>
            </p:cNvPr>
            <p:cNvSpPr/>
            <p:nvPr/>
          </p:nvSpPr>
          <p:spPr>
            <a:xfrm>
              <a:off x="9164003" y="2600051"/>
              <a:ext cx="76200" cy="28575"/>
            </a:xfrm>
            <a:custGeom>
              <a:avLst/>
              <a:gdLst>
                <a:gd name="connsiteX0" fmla="*/ 14287 w 76200"/>
                <a:gd name="connsiteY0" fmla="*/ 14287 h 28575"/>
                <a:gd name="connsiteX1" fmla="*/ 67627 w 76200"/>
                <a:gd name="connsiteY1" fmla="*/ 14287 h 28575"/>
              </a:gdLst>
              <a:ahLst/>
              <a:cxnLst>
                <a:cxn ang="0">
                  <a:pos x="connsiteX0" y="connsiteY0"/>
                </a:cxn>
                <a:cxn ang="0">
                  <a:pos x="connsiteX1" y="connsiteY1"/>
                </a:cxn>
              </a:cxnLst>
              <a:rect l="l" t="t" r="r" b="b"/>
              <a:pathLst>
                <a:path w="76200" h="28575">
                  <a:moveTo>
                    <a:pt x="14287" y="14287"/>
                  </a:moveTo>
                  <a:lnTo>
                    <a:pt x="67627" y="14287"/>
                  </a:lnTo>
                </a:path>
              </a:pathLst>
            </a:custGeom>
            <a:ln w="19050" cap="flat">
              <a:solidFill>
                <a:srgbClr val="FCB64C"/>
              </a:solidFill>
              <a:prstDash val="solid"/>
              <a:miter/>
            </a:ln>
          </p:spPr>
          <p:txBody>
            <a:bodyPr rtlCol="0" anchor="ctr"/>
            <a:lstStyle/>
            <a:p>
              <a:endParaRPr lang="en-US" dirty="0"/>
            </a:p>
          </p:txBody>
        </p:sp>
        <p:sp>
          <p:nvSpPr>
            <p:cNvPr id="98" name="Freeform: Shape 113">
              <a:extLst>
                <a:ext uri="{FF2B5EF4-FFF2-40B4-BE49-F238E27FC236}">
                  <a16:creationId xmlns:a16="http://schemas.microsoft.com/office/drawing/2014/main" id="{A41070EE-40AD-4002-944A-D1DD02B6F07E}"/>
                </a:ext>
              </a:extLst>
            </p:cNvPr>
            <p:cNvSpPr/>
            <p:nvPr/>
          </p:nvSpPr>
          <p:spPr>
            <a:xfrm>
              <a:off x="9270683" y="2600051"/>
              <a:ext cx="76200" cy="28575"/>
            </a:xfrm>
            <a:custGeom>
              <a:avLst/>
              <a:gdLst>
                <a:gd name="connsiteX0" fmla="*/ 14288 w 76200"/>
                <a:gd name="connsiteY0" fmla="*/ 14287 h 28575"/>
                <a:gd name="connsiteX1" fmla="*/ 68580 w 76200"/>
                <a:gd name="connsiteY1" fmla="*/ 14287 h 28575"/>
              </a:gdLst>
              <a:ahLst/>
              <a:cxnLst>
                <a:cxn ang="0">
                  <a:pos x="connsiteX0" y="connsiteY0"/>
                </a:cxn>
                <a:cxn ang="0">
                  <a:pos x="connsiteX1" y="connsiteY1"/>
                </a:cxn>
              </a:cxnLst>
              <a:rect l="l" t="t" r="r" b="b"/>
              <a:pathLst>
                <a:path w="76200" h="28575">
                  <a:moveTo>
                    <a:pt x="14288" y="14287"/>
                  </a:moveTo>
                  <a:lnTo>
                    <a:pt x="68580" y="14287"/>
                  </a:lnTo>
                </a:path>
              </a:pathLst>
            </a:custGeom>
            <a:ln w="19050" cap="flat">
              <a:solidFill>
                <a:srgbClr val="FCB64C"/>
              </a:solidFill>
              <a:prstDash val="solid"/>
              <a:miter/>
            </a:ln>
          </p:spPr>
          <p:txBody>
            <a:bodyPr rtlCol="0" anchor="ctr"/>
            <a:lstStyle/>
            <a:p>
              <a:endParaRPr lang="en-US" dirty="0"/>
            </a:p>
          </p:txBody>
        </p:sp>
        <p:sp>
          <p:nvSpPr>
            <p:cNvPr id="99" name="Freeform: Shape 151">
              <a:extLst>
                <a:ext uri="{FF2B5EF4-FFF2-40B4-BE49-F238E27FC236}">
                  <a16:creationId xmlns:a16="http://schemas.microsoft.com/office/drawing/2014/main" id="{80EA6FAF-7D77-4780-A0B8-E08E14B5BD32}"/>
                </a:ext>
              </a:extLst>
            </p:cNvPr>
            <p:cNvSpPr/>
            <p:nvPr/>
          </p:nvSpPr>
          <p:spPr>
            <a:xfrm>
              <a:off x="9057323" y="2600051"/>
              <a:ext cx="76200" cy="28575"/>
            </a:xfrm>
            <a:custGeom>
              <a:avLst/>
              <a:gdLst>
                <a:gd name="connsiteX0" fmla="*/ 67628 w 76200"/>
                <a:gd name="connsiteY0" fmla="*/ 14287 h 28575"/>
                <a:gd name="connsiteX1" fmla="*/ 14288 w 76200"/>
                <a:gd name="connsiteY1" fmla="*/ 14287 h 28575"/>
              </a:gdLst>
              <a:ahLst/>
              <a:cxnLst>
                <a:cxn ang="0">
                  <a:pos x="connsiteX0" y="connsiteY0"/>
                </a:cxn>
                <a:cxn ang="0">
                  <a:pos x="connsiteX1" y="connsiteY1"/>
                </a:cxn>
              </a:cxnLst>
              <a:rect l="l" t="t" r="r" b="b"/>
              <a:pathLst>
                <a:path w="76200" h="28575">
                  <a:moveTo>
                    <a:pt x="67628" y="14287"/>
                  </a:moveTo>
                  <a:lnTo>
                    <a:pt x="14288" y="14287"/>
                  </a:lnTo>
                </a:path>
              </a:pathLst>
            </a:custGeom>
            <a:ln w="19050" cap="flat">
              <a:solidFill>
                <a:srgbClr val="FCB64C"/>
              </a:solidFill>
              <a:prstDash val="solid"/>
              <a:miter/>
            </a:ln>
          </p:spPr>
          <p:txBody>
            <a:bodyPr rtlCol="0" anchor="ctr"/>
            <a:lstStyle/>
            <a:p>
              <a:endParaRPr lang="en-US" dirty="0"/>
            </a:p>
          </p:txBody>
        </p:sp>
        <p:sp>
          <p:nvSpPr>
            <p:cNvPr id="100" name="Freeform: Shape 152">
              <a:extLst>
                <a:ext uri="{FF2B5EF4-FFF2-40B4-BE49-F238E27FC236}">
                  <a16:creationId xmlns:a16="http://schemas.microsoft.com/office/drawing/2014/main" id="{C377C882-A020-40A3-9B30-4837FC7EE714}"/>
                </a:ext>
              </a:extLst>
            </p:cNvPr>
            <p:cNvSpPr/>
            <p:nvPr/>
          </p:nvSpPr>
          <p:spPr>
            <a:xfrm>
              <a:off x="9164003" y="2662916"/>
              <a:ext cx="76200" cy="28575"/>
            </a:xfrm>
            <a:custGeom>
              <a:avLst/>
              <a:gdLst>
                <a:gd name="connsiteX0" fmla="*/ 67627 w 76200"/>
                <a:gd name="connsiteY0" fmla="*/ 14288 h 28575"/>
                <a:gd name="connsiteX1" fmla="*/ 14287 w 76200"/>
                <a:gd name="connsiteY1" fmla="*/ 14288 h 28575"/>
              </a:gdLst>
              <a:ahLst/>
              <a:cxnLst>
                <a:cxn ang="0">
                  <a:pos x="connsiteX0" y="connsiteY0"/>
                </a:cxn>
                <a:cxn ang="0">
                  <a:pos x="connsiteX1" y="connsiteY1"/>
                </a:cxn>
              </a:cxnLst>
              <a:rect l="l" t="t" r="r" b="b"/>
              <a:pathLst>
                <a:path w="76200" h="28575">
                  <a:moveTo>
                    <a:pt x="67627" y="14288"/>
                  </a:moveTo>
                  <a:lnTo>
                    <a:pt x="14287" y="14288"/>
                  </a:lnTo>
                </a:path>
              </a:pathLst>
            </a:custGeom>
            <a:ln w="19050" cap="flat">
              <a:solidFill>
                <a:srgbClr val="FCB64C"/>
              </a:solidFill>
              <a:prstDash val="solid"/>
              <a:miter/>
            </a:ln>
          </p:spPr>
          <p:txBody>
            <a:bodyPr rtlCol="0" anchor="ctr"/>
            <a:lstStyle/>
            <a:p>
              <a:endParaRPr lang="en-US" dirty="0"/>
            </a:p>
          </p:txBody>
        </p:sp>
        <p:sp>
          <p:nvSpPr>
            <p:cNvPr id="101" name="Freeform: Shape 153">
              <a:extLst>
                <a:ext uri="{FF2B5EF4-FFF2-40B4-BE49-F238E27FC236}">
                  <a16:creationId xmlns:a16="http://schemas.microsoft.com/office/drawing/2014/main" id="{E53CFA4E-13A2-4697-B7B7-46048051508F}"/>
                </a:ext>
              </a:extLst>
            </p:cNvPr>
            <p:cNvSpPr/>
            <p:nvPr/>
          </p:nvSpPr>
          <p:spPr>
            <a:xfrm>
              <a:off x="9270683" y="2662916"/>
              <a:ext cx="76200" cy="28575"/>
            </a:xfrm>
            <a:custGeom>
              <a:avLst/>
              <a:gdLst>
                <a:gd name="connsiteX0" fmla="*/ 68580 w 76200"/>
                <a:gd name="connsiteY0" fmla="*/ 14288 h 28575"/>
                <a:gd name="connsiteX1" fmla="*/ 14288 w 76200"/>
                <a:gd name="connsiteY1" fmla="*/ 14288 h 28575"/>
              </a:gdLst>
              <a:ahLst/>
              <a:cxnLst>
                <a:cxn ang="0">
                  <a:pos x="connsiteX0" y="connsiteY0"/>
                </a:cxn>
                <a:cxn ang="0">
                  <a:pos x="connsiteX1" y="connsiteY1"/>
                </a:cxn>
              </a:cxnLst>
              <a:rect l="l" t="t" r="r" b="b"/>
              <a:pathLst>
                <a:path w="76200" h="28575">
                  <a:moveTo>
                    <a:pt x="68580" y="14288"/>
                  </a:moveTo>
                  <a:lnTo>
                    <a:pt x="14288" y="14288"/>
                  </a:lnTo>
                </a:path>
              </a:pathLst>
            </a:custGeom>
            <a:ln w="19050" cap="flat">
              <a:solidFill>
                <a:srgbClr val="FCB64C"/>
              </a:solidFill>
              <a:prstDash val="solid"/>
              <a:miter/>
            </a:ln>
          </p:spPr>
          <p:txBody>
            <a:bodyPr rtlCol="0" anchor="ctr"/>
            <a:lstStyle/>
            <a:p>
              <a:endParaRPr lang="en-US" dirty="0"/>
            </a:p>
          </p:txBody>
        </p:sp>
        <p:sp>
          <p:nvSpPr>
            <p:cNvPr id="102" name="Freeform: Shape 154">
              <a:extLst>
                <a:ext uri="{FF2B5EF4-FFF2-40B4-BE49-F238E27FC236}">
                  <a16:creationId xmlns:a16="http://schemas.microsoft.com/office/drawing/2014/main" id="{72FF4446-2550-4C2D-9B4B-CAF1D9CD0A33}"/>
                </a:ext>
              </a:extLst>
            </p:cNvPr>
            <p:cNvSpPr/>
            <p:nvPr/>
          </p:nvSpPr>
          <p:spPr>
            <a:xfrm>
              <a:off x="9057323" y="2662916"/>
              <a:ext cx="76200" cy="28575"/>
            </a:xfrm>
            <a:custGeom>
              <a:avLst/>
              <a:gdLst>
                <a:gd name="connsiteX0" fmla="*/ 67628 w 76200"/>
                <a:gd name="connsiteY0" fmla="*/ 14288 h 28575"/>
                <a:gd name="connsiteX1" fmla="*/ 14288 w 76200"/>
                <a:gd name="connsiteY1" fmla="*/ 14288 h 28575"/>
              </a:gdLst>
              <a:ahLst/>
              <a:cxnLst>
                <a:cxn ang="0">
                  <a:pos x="connsiteX0" y="connsiteY0"/>
                </a:cxn>
                <a:cxn ang="0">
                  <a:pos x="connsiteX1" y="connsiteY1"/>
                </a:cxn>
              </a:cxnLst>
              <a:rect l="l" t="t" r="r" b="b"/>
              <a:pathLst>
                <a:path w="76200" h="28575">
                  <a:moveTo>
                    <a:pt x="67628" y="14288"/>
                  </a:moveTo>
                  <a:lnTo>
                    <a:pt x="14288" y="14288"/>
                  </a:lnTo>
                </a:path>
              </a:pathLst>
            </a:custGeom>
            <a:ln w="19050" cap="flat">
              <a:solidFill>
                <a:srgbClr val="FCB64C"/>
              </a:solidFill>
              <a:prstDash val="solid"/>
              <a:miter/>
            </a:ln>
          </p:spPr>
          <p:txBody>
            <a:bodyPr rtlCol="0" anchor="ctr"/>
            <a:lstStyle/>
            <a:p>
              <a:endParaRPr lang="en-US" dirty="0"/>
            </a:p>
          </p:txBody>
        </p:sp>
        <p:sp>
          <p:nvSpPr>
            <p:cNvPr id="103" name="Freeform: Shape 155">
              <a:extLst>
                <a:ext uri="{FF2B5EF4-FFF2-40B4-BE49-F238E27FC236}">
                  <a16:creationId xmlns:a16="http://schemas.microsoft.com/office/drawing/2014/main" id="{9840C34D-67EC-4994-ACBE-A9843EBF5A43}"/>
                </a:ext>
              </a:extLst>
            </p:cNvPr>
            <p:cNvSpPr/>
            <p:nvPr/>
          </p:nvSpPr>
          <p:spPr>
            <a:xfrm>
              <a:off x="8936355" y="2374308"/>
              <a:ext cx="533400" cy="657225"/>
            </a:xfrm>
            <a:custGeom>
              <a:avLst/>
              <a:gdLst>
                <a:gd name="connsiteX0" fmla="*/ 14288 w 533400"/>
                <a:gd name="connsiteY0" fmla="*/ 14288 h 657225"/>
                <a:gd name="connsiteX1" fmla="*/ 14288 w 533400"/>
                <a:gd name="connsiteY1" fmla="*/ 649605 h 657225"/>
                <a:gd name="connsiteX2" fmla="*/ 526733 w 533400"/>
                <a:gd name="connsiteY2" fmla="*/ 649605 h 657225"/>
                <a:gd name="connsiteX3" fmla="*/ 526733 w 533400"/>
                <a:gd name="connsiteY3" fmla="*/ 14288 h 657225"/>
              </a:gdLst>
              <a:ahLst/>
              <a:cxnLst>
                <a:cxn ang="0">
                  <a:pos x="connsiteX0" y="connsiteY0"/>
                </a:cxn>
                <a:cxn ang="0">
                  <a:pos x="connsiteX1" y="connsiteY1"/>
                </a:cxn>
                <a:cxn ang="0">
                  <a:pos x="connsiteX2" y="connsiteY2"/>
                </a:cxn>
                <a:cxn ang="0">
                  <a:pos x="connsiteX3" y="connsiteY3"/>
                </a:cxn>
              </a:cxnLst>
              <a:rect l="l" t="t" r="r" b="b"/>
              <a:pathLst>
                <a:path w="533400" h="657225">
                  <a:moveTo>
                    <a:pt x="14288" y="14288"/>
                  </a:moveTo>
                  <a:lnTo>
                    <a:pt x="14288" y="649605"/>
                  </a:lnTo>
                  <a:lnTo>
                    <a:pt x="526733" y="649605"/>
                  </a:lnTo>
                  <a:lnTo>
                    <a:pt x="526733" y="14288"/>
                  </a:lnTo>
                </a:path>
              </a:pathLst>
            </a:custGeom>
            <a:noFill/>
            <a:ln w="19050" cap="flat">
              <a:solidFill>
                <a:srgbClr val="FCB64C"/>
              </a:solidFill>
              <a:prstDash val="solid"/>
              <a:miter/>
            </a:ln>
          </p:spPr>
          <p:txBody>
            <a:bodyPr rtlCol="0" anchor="ctr"/>
            <a:lstStyle/>
            <a:p>
              <a:endParaRPr lang="en-US" dirty="0"/>
            </a:p>
          </p:txBody>
        </p:sp>
        <p:sp>
          <p:nvSpPr>
            <p:cNvPr id="104" name="Freeform: Shape 156">
              <a:extLst>
                <a:ext uri="{FF2B5EF4-FFF2-40B4-BE49-F238E27FC236}">
                  <a16:creationId xmlns:a16="http://schemas.microsoft.com/office/drawing/2014/main" id="{B2B51139-9CF8-45BA-866F-65E9253A4235}"/>
                </a:ext>
              </a:extLst>
            </p:cNvPr>
            <p:cNvSpPr/>
            <p:nvPr/>
          </p:nvSpPr>
          <p:spPr>
            <a:xfrm>
              <a:off x="8743036" y="2330531"/>
              <a:ext cx="171450" cy="28575"/>
            </a:xfrm>
            <a:custGeom>
              <a:avLst/>
              <a:gdLst>
                <a:gd name="connsiteX0" fmla="*/ 157124 w 171450"/>
                <a:gd name="connsiteY0" fmla="*/ 15202 h 28575"/>
                <a:gd name="connsiteX1" fmla="*/ 15202 w 171450"/>
                <a:gd name="connsiteY1" fmla="*/ 15202 h 28575"/>
              </a:gdLst>
              <a:ahLst/>
              <a:cxnLst>
                <a:cxn ang="0">
                  <a:pos x="connsiteX0" y="connsiteY0"/>
                </a:cxn>
                <a:cxn ang="0">
                  <a:pos x="connsiteX1" y="connsiteY1"/>
                </a:cxn>
              </a:cxnLst>
              <a:rect l="l" t="t" r="r" b="b"/>
              <a:pathLst>
                <a:path w="171450" h="28575">
                  <a:moveTo>
                    <a:pt x="157124" y="15202"/>
                  </a:moveTo>
                  <a:lnTo>
                    <a:pt x="15202" y="15202"/>
                  </a:lnTo>
                </a:path>
              </a:pathLst>
            </a:custGeom>
            <a:ln w="19050" cap="flat">
              <a:solidFill>
                <a:srgbClr val="FCB64C"/>
              </a:solidFill>
              <a:prstDash val="solid"/>
              <a:miter/>
            </a:ln>
          </p:spPr>
          <p:txBody>
            <a:bodyPr rtlCol="0" anchor="ctr"/>
            <a:lstStyle/>
            <a:p>
              <a:endParaRPr lang="en-US" dirty="0"/>
            </a:p>
          </p:txBody>
        </p:sp>
        <p:sp>
          <p:nvSpPr>
            <p:cNvPr id="105" name="Freeform: Shape 157">
              <a:extLst>
                <a:ext uri="{FF2B5EF4-FFF2-40B4-BE49-F238E27FC236}">
                  <a16:creationId xmlns:a16="http://schemas.microsoft.com/office/drawing/2014/main" id="{032B0EEF-1210-4DDA-B7A4-6CC10D3DBCA9}"/>
                </a:ext>
              </a:extLst>
            </p:cNvPr>
            <p:cNvSpPr/>
            <p:nvPr/>
          </p:nvSpPr>
          <p:spPr>
            <a:xfrm>
              <a:off x="8867285" y="3281550"/>
              <a:ext cx="790575" cy="142875"/>
            </a:xfrm>
            <a:custGeom>
              <a:avLst/>
              <a:gdLst>
                <a:gd name="connsiteX0" fmla="*/ 16683 w 790575"/>
                <a:gd name="connsiteY0" fmla="*/ 129078 h 142875"/>
                <a:gd name="connsiteX1" fmla="*/ 779635 w 790575"/>
                <a:gd name="connsiteY1" fmla="*/ 129078 h 142875"/>
                <a:gd name="connsiteX2" fmla="*/ 779635 w 790575"/>
                <a:gd name="connsiteY2" fmla="*/ 16683 h 142875"/>
              </a:gdLst>
              <a:ahLst/>
              <a:cxnLst>
                <a:cxn ang="0">
                  <a:pos x="connsiteX0" y="connsiteY0"/>
                </a:cxn>
                <a:cxn ang="0">
                  <a:pos x="connsiteX1" y="connsiteY1"/>
                </a:cxn>
                <a:cxn ang="0">
                  <a:pos x="connsiteX2" y="connsiteY2"/>
                </a:cxn>
              </a:cxnLst>
              <a:rect l="l" t="t" r="r" b="b"/>
              <a:pathLst>
                <a:path w="790575" h="142875">
                  <a:moveTo>
                    <a:pt x="16683" y="129078"/>
                  </a:moveTo>
                  <a:lnTo>
                    <a:pt x="779635" y="129078"/>
                  </a:lnTo>
                  <a:lnTo>
                    <a:pt x="779635" y="16683"/>
                  </a:lnTo>
                </a:path>
              </a:pathLst>
            </a:custGeom>
            <a:noFill/>
            <a:ln w="19050" cap="flat">
              <a:solidFill>
                <a:srgbClr val="FCB64C"/>
              </a:solidFill>
              <a:prstDash val="solid"/>
              <a:miter/>
            </a:ln>
          </p:spPr>
          <p:txBody>
            <a:bodyPr rtlCol="0" anchor="ctr"/>
            <a:lstStyle/>
            <a:p>
              <a:endParaRPr lang="en-US" dirty="0"/>
            </a:p>
          </p:txBody>
        </p:sp>
        <p:sp>
          <p:nvSpPr>
            <p:cNvPr id="106" name="Freeform: Shape 158">
              <a:extLst>
                <a:ext uri="{FF2B5EF4-FFF2-40B4-BE49-F238E27FC236}">
                  <a16:creationId xmlns:a16="http://schemas.microsoft.com/office/drawing/2014/main" id="{A9BE078A-610E-4152-820A-52C4F76B02CB}"/>
                </a:ext>
              </a:extLst>
            </p:cNvPr>
            <p:cNvSpPr/>
            <p:nvPr/>
          </p:nvSpPr>
          <p:spPr>
            <a:xfrm>
              <a:off x="9512127" y="2249040"/>
              <a:ext cx="161925" cy="723900"/>
            </a:xfrm>
            <a:custGeom>
              <a:avLst/>
              <a:gdLst>
                <a:gd name="connsiteX0" fmla="*/ 145270 w 161925"/>
                <a:gd name="connsiteY0" fmla="*/ 708198 h 723900"/>
                <a:gd name="connsiteX1" fmla="*/ 145270 w 161925"/>
                <a:gd name="connsiteY1" fmla="*/ 16683 h 723900"/>
                <a:gd name="connsiteX2" fmla="*/ 16683 w 161925"/>
                <a:gd name="connsiteY2" fmla="*/ 16683 h 723900"/>
              </a:gdLst>
              <a:ahLst/>
              <a:cxnLst>
                <a:cxn ang="0">
                  <a:pos x="connsiteX0" y="connsiteY0"/>
                </a:cxn>
                <a:cxn ang="0">
                  <a:pos x="connsiteX1" y="connsiteY1"/>
                </a:cxn>
                <a:cxn ang="0">
                  <a:pos x="connsiteX2" y="connsiteY2"/>
                </a:cxn>
              </a:cxnLst>
              <a:rect l="l" t="t" r="r" b="b"/>
              <a:pathLst>
                <a:path w="161925" h="723900">
                  <a:moveTo>
                    <a:pt x="145270" y="708198"/>
                  </a:moveTo>
                  <a:lnTo>
                    <a:pt x="145270" y="16683"/>
                  </a:lnTo>
                  <a:lnTo>
                    <a:pt x="16683" y="16683"/>
                  </a:lnTo>
                </a:path>
              </a:pathLst>
            </a:custGeom>
            <a:noFill/>
            <a:ln w="19050" cap="flat">
              <a:solidFill>
                <a:srgbClr val="FCB64C"/>
              </a:solidFill>
              <a:prstDash val="solid"/>
              <a:miter/>
            </a:ln>
          </p:spPr>
          <p:txBody>
            <a:bodyPr rtlCol="0" anchor="ctr"/>
            <a:lstStyle/>
            <a:p>
              <a:endParaRPr lang="en-US" dirty="0"/>
            </a:p>
          </p:txBody>
        </p:sp>
        <p:sp>
          <p:nvSpPr>
            <p:cNvPr id="107" name="Freeform: Shape 159">
              <a:extLst>
                <a:ext uri="{FF2B5EF4-FFF2-40B4-BE49-F238E27FC236}">
                  <a16:creationId xmlns:a16="http://schemas.microsoft.com/office/drawing/2014/main" id="{D4C08021-45B8-4058-9A97-8B3DA5FBD291}"/>
                </a:ext>
              </a:extLst>
            </p:cNvPr>
            <p:cNvSpPr/>
            <p:nvPr/>
          </p:nvSpPr>
          <p:spPr>
            <a:xfrm>
              <a:off x="8735840" y="2249040"/>
              <a:ext cx="133350" cy="485775"/>
            </a:xfrm>
            <a:custGeom>
              <a:avLst/>
              <a:gdLst>
                <a:gd name="connsiteX0" fmla="*/ 120505 w 133350"/>
                <a:gd name="connsiteY0" fmla="*/ 16683 h 485775"/>
                <a:gd name="connsiteX1" fmla="*/ 16683 w 133350"/>
                <a:gd name="connsiteY1" fmla="*/ 16683 h 485775"/>
                <a:gd name="connsiteX2" fmla="*/ 16683 w 133350"/>
                <a:gd name="connsiteY2" fmla="*/ 469120 h 485775"/>
              </a:gdLst>
              <a:ahLst/>
              <a:cxnLst>
                <a:cxn ang="0">
                  <a:pos x="connsiteX0" y="connsiteY0"/>
                </a:cxn>
                <a:cxn ang="0">
                  <a:pos x="connsiteX1" y="connsiteY1"/>
                </a:cxn>
                <a:cxn ang="0">
                  <a:pos x="connsiteX2" y="connsiteY2"/>
                </a:cxn>
              </a:cxnLst>
              <a:rect l="l" t="t" r="r" b="b"/>
              <a:pathLst>
                <a:path w="133350" h="485775">
                  <a:moveTo>
                    <a:pt x="120505" y="16683"/>
                  </a:moveTo>
                  <a:lnTo>
                    <a:pt x="16683" y="16683"/>
                  </a:lnTo>
                  <a:lnTo>
                    <a:pt x="16683" y="469120"/>
                  </a:lnTo>
                </a:path>
              </a:pathLst>
            </a:custGeom>
            <a:noFill/>
            <a:ln w="19050" cap="flat">
              <a:solidFill>
                <a:srgbClr val="FCB64C"/>
              </a:solidFill>
              <a:prstDash val="solid"/>
              <a:miter/>
            </a:ln>
          </p:spPr>
          <p:txBody>
            <a:bodyPr rtlCol="0" anchor="ctr"/>
            <a:lstStyle/>
            <a:p>
              <a:endParaRPr lang="en-US" dirty="0"/>
            </a:p>
          </p:txBody>
        </p:sp>
        <p:sp>
          <p:nvSpPr>
            <p:cNvPr id="108" name="Freeform: Shape 160">
              <a:extLst>
                <a:ext uri="{FF2B5EF4-FFF2-40B4-BE49-F238E27FC236}">
                  <a16:creationId xmlns:a16="http://schemas.microsoft.com/office/drawing/2014/main" id="{47BD5A49-665B-4E66-A47A-3D39C26152D3}"/>
                </a:ext>
              </a:extLst>
            </p:cNvPr>
            <p:cNvSpPr/>
            <p:nvPr/>
          </p:nvSpPr>
          <p:spPr>
            <a:xfrm>
              <a:off x="8887816" y="2117171"/>
              <a:ext cx="628650" cy="285750"/>
            </a:xfrm>
            <a:custGeom>
              <a:avLst/>
              <a:gdLst>
                <a:gd name="connsiteX0" fmla="*/ 620039 w 628650"/>
                <a:gd name="connsiteY0" fmla="*/ 179984 h 285750"/>
                <a:gd name="connsiteX1" fmla="*/ 620039 w 628650"/>
                <a:gd name="connsiteY1" fmla="*/ 271424 h 285750"/>
                <a:gd name="connsiteX2" fmla="*/ 15202 w 628650"/>
                <a:gd name="connsiteY2" fmla="*/ 271424 h 285750"/>
                <a:gd name="connsiteX3" fmla="*/ 15202 w 628650"/>
                <a:gd name="connsiteY3" fmla="*/ 179984 h 285750"/>
                <a:gd name="connsiteX4" fmla="*/ 15202 w 628650"/>
                <a:gd name="connsiteY4" fmla="*/ 166649 h 285750"/>
                <a:gd name="connsiteX5" fmla="*/ 73304 w 628650"/>
                <a:gd name="connsiteY5" fmla="*/ 108547 h 285750"/>
                <a:gd name="connsiteX6" fmla="*/ 73304 w 628650"/>
                <a:gd name="connsiteY6" fmla="*/ 67589 h 285750"/>
                <a:gd name="connsiteX7" fmla="*/ 125692 w 628650"/>
                <a:gd name="connsiteY7" fmla="*/ 15202 h 285750"/>
                <a:gd name="connsiteX8" fmla="*/ 510502 w 628650"/>
                <a:gd name="connsiteY8" fmla="*/ 15202 h 285750"/>
                <a:gd name="connsiteX9" fmla="*/ 562889 w 628650"/>
                <a:gd name="connsiteY9" fmla="*/ 67589 h 285750"/>
                <a:gd name="connsiteX10" fmla="*/ 562889 w 628650"/>
                <a:gd name="connsiteY10" fmla="*/ 108547 h 285750"/>
                <a:gd name="connsiteX11" fmla="*/ 620992 w 628650"/>
                <a:gd name="connsiteY11" fmla="*/ 166649 h 285750"/>
                <a:gd name="connsiteX12" fmla="*/ 620992 w 628650"/>
                <a:gd name="connsiteY12" fmla="*/ 179984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8650" h="285750">
                  <a:moveTo>
                    <a:pt x="620039" y="179984"/>
                  </a:moveTo>
                  <a:lnTo>
                    <a:pt x="620039" y="271424"/>
                  </a:lnTo>
                  <a:lnTo>
                    <a:pt x="15202" y="271424"/>
                  </a:lnTo>
                  <a:lnTo>
                    <a:pt x="15202" y="179984"/>
                  </a:lnTo>
                  <a:lnTo>
                    <a:pt x="15202" y="166649"/>
                  </a:lnTo>
                  <a:cubicBezTo>
                    <a:pt x="15202" y="134264"/>
                    <a:pt x="40919" y="108547"/>
                    <a:pt x="73304" y="108547"/>
                  </a:cubicBezTo>
                  <a:lnTo>
                    <a:pt x="73304" y="67589"/>
                  </a:lnTo>
                  <a:cubicBezTo>
                    <a:pt x="73304" y="39014"/>
                    <a:pt x="96164" y="15202"/>
                    <a:pt x="125692" y="15202"/>
                  </a:cubicBezTo>
                  <a:lnTo>
                    <a:pt x="510502" y="15202"/>
                  </a:lnTo>
                  <a:cubicBezTo>
                    <a:pt x="539077" y="15202"/>
                    <a:pt x="562889" y="38062"/>
                    <a:pt x="562889" y="67589"/>
                  </a:cubicBezTo>
                  <a:lnTo>
                    <a:pt x="562889" y="108547"/>
                  </a:lnTo>
                  <a:cubicBezTo>
                    <a:pt x="595274" y="108547"/>
                    <a:pt x="620992" y="134264"/>
                    <a:pt x="620992" y="166649"/>
                  </a:cubicBezTo>
                  <a:lnTo>
                    <a:pt x="620992" y="179984"/>
                  </a:lnTo>
                  <a:close/>
                </a:path>
              </a:pathLst>
            </a:custGeom>
            <a:noFill/>
            <a:ln w="19050" cap="flat">
              <a:solidFill>
                <a:srgbClr val="FCB64C"/>
              </a:solidFill>
              <a:prstDash val="solid"/>
              <a:miter/>
            </a:ln>
          </p:spPr>
          <p:txBody>
            <a:bodyPr rtlCol="0" anchor="ctr"/>
            <a:lstStyle/>
            <a:p>
              <a:endParaRPr lang="en-US" dirty="0"/>
            </a:p>
          </p:txBody>
        </p:sp>
        <p:sp>
          <p:nvSpPr>
            <p:cNvPr id="109" name="Freeform: Shape 161">
              <a:extLst>
                <a:ext uri="{FF2B5EF4-FFF2-40B4-BE49-F238E27FC236}">
                  <a16:creationId xmlns:a16="http://schemas.microsoft.com/office/drawing/2014/main" id="{3989CA86-FA48-49A6-9364-14B349CA7C1D}"/>
                </a:ext>
              </a:extLst>
            </p:cNvPr>
            <p:cNvSpPr/>
            <p:nvPr/>
          </p:nvSpPr>
          <p:spPr>
            <a:xfrm>
              <a:off x="9492653" y="2330531"/>
              <a:ext cx="171450" cy="28575"/>
            </a:xfrm>
            <a:custGeom>
              <a:avLst/>
              <a:gdLst>
                <a:gd name="connsiteX0" fmla="*/ 157124 w 171450"/>
                <a:gd name="connsiteY0" fmla="*/ 15202 h 28575"/>
                <a:gd name="connsiteX1" fmla="*/ 15202 w 171450"/>
                <a:gd name="connsiteY1" fmla="*/ 15202 h 28575"/>
              </a:gdLst>
              <a:ahLst/>
              <a:cxnLst>
                <a:cxn ang="0">
                  <a:pos x="connsiteX0" y="connsiteY0"/>
                </a:cxn>
                <a:cxn ang="0">
                  <a:pos x="connsiteX1" y="connsiteY1"/>
                </a:cxn>
              </a:cxnLst>
              <a:rect l="l" t="t" r="r" b="b"/>
              <a:pathLst>
                <a:path w="171450" h="28575">
                  <a:moveTo>
                    <a:pt x="157124" y="15202"/>
                  </a:moveTo>
                  <a:lnTo>
                    <a:pt x="15202" y="15202"/>
                  </a:lnTo>
                </a:path>
              </a:pathLst>
            </a:custGeom>
            <a:ln w="19050" cap="flat">
              <a:solidFill>
                <a:srgbClr val="FCB64C"/>
              </a:solidFill>
              <a:prstDash val="solid"/>
              <a:miter/>
            </a:ln>
          </p:spPr>
          <p:txBody>
            <a:bodyPr rtlCol="0" anchor="ctr"/>
            <a:lstStyle/>
            <a:p>
              <a:endParaRPr lang="en-US" dirty="0"/>
            </a:p>
          </p:txBody>
        </p:sp>
        <p:sp>
          <p:nvSpPr>
            <p:cNvPr id="110" name="Freeform: Shape 162">
              <a:extLst>
                <a:ext uri="{FF2B5EF4-FFF2-40B4-BE49-F238E27FC236}">
                  <a16:creationId xmlns:a16="http://schemas.microsoft.com/office/drawing/2014/main" id="{66E802DC-861E-4761-8012-B7C7919ECCD8}"/>
                </a:ext>
              </a:extLst>
            </p:cNvPr>
            <p:cNvSpPr/>
            <p:nvPr/>
          </p:nvSpPr>
          <p:spPr>
            <a:xfrm>
              <a:off x="9077363" y="2208611"/>
              <a:ext cx="257175" cy="28575"/>
            </a:xfrm>
            <a:custGeom>
              <a:avLst/>
              <a:gdLst>
                <a:gd name="connsiteX0" fmla="*/ 15202 w 257175"/>
                <a:gd name="connsiteY0" fmla="*/ 15202 h 28575"/>
                <a:gd name="connsiteX1" fmla="*/ 248564 w 257175"/>
                <a:gd name="connsiteY1" fmla="*/ 15202 h 28575"/>
              </a:gdLst>
              <a:ahLst/>
              <a:cxnLst>
                <a:cxn ang="0">
                  <a:pos x="connsiteX0" y="connsiteY0"/>
                </a:cxn>
                <a:cxn ang="0">
                  <a:pos x="connsiteX1" y="connsiteY1"/>
                </a:cxn>
              </a:cxnLst>
              <a:rect l="l" t="t" r="r" b="b"/>
              <a:pathLst>
                <a:path w="257175" h="28575">
                  <a:moveTo>
                    <a:pt x="15202" y="15202"/>
                  </a:moveTo>
                  <a:lnTo>
                    <a:pt x="248564" y="15202"/>
                  </a:lnTo>
                </a:path>
              </a:pathLst>
            </a:custGeom>
            <a:ln w="19050" cap="flat">
              <a:solidFill>
                <a:srgbClr val="FCB64C"/>
              </a:solidFill>
              <a:prstDash val="solid"/>
              <a:miter/>
            </a:ln>
          </p:spPr>
          <p:txBody>
            <a:bodyPr rtlCol="0" anchor="ctr"/>
            <a:lstStyle/>
            <a:p>
              <a:endParaRPr lang="en-US" dirty="0"/>
            </a:p>
          </p:txBody>
        </p:sp>
        <p:sp>
          <p:nvSpPr>
            <p:cNvPr id="111" name="Freeform: Shape 163">
              <a:extLst>
                <a:ext uri="{FF2B5EF4-FFF2-40B4-BE49-F238E27FC236}">
                  <a16:creationId xmlns:a16="http://schemas.microsoft.com/office/drawing/2014/main" id="{B607CF79-02DF-4C1B-B81C-A6CAC5B48967}"/>
                </a:ext>
              </a:extLst>
            </p:cNvPr>
            <p:cNvSpPr/>
            <p:nvPr/>
          </p:nvSpPr>
          <p:spPr>
            <a:xfrm>
              <a:off x="9311640" y="3172503"/>
              <a:ext cx="123825" cy="114300"/>
            </a:xfrm>
            <a:custGeom>
              <a:avLst/>
              <a:gdLst>
                <a:gd name="connsiteX0" fmla="*/ 14288 w 123825"/>
                <a:gd name="connsiteY0" fmla="*/ 14288 h 114300"/>
                <a:gd name="connsiteX1" fmla="*/ 117158 w 123825"/>
                <a:gd name="connsiteY1" fmla="*/ 56198 h 114300"/>
                <a:gd name="connsiteX2" fmla="*/ 117158 w 123825"/>
                <a:gd name="connsiteY2" fmla="*/ 60960 h 114300"/>
                <a:gd name="connsiteX3" fmla="*/ 14288 w 123825"/>
                <a:gd name="connsiteY3" fmla="*/ 102870 h 114300"/>
              </a:gdLst>
              <a:ahLst/>
              <a:cxnLst>
                <a:cxn ang="0">
                  <a:pos x="connsiteX0" y="connsiteY0"/>
                </a:cxn>
                <a:cxn ang="0">
                  <a:pos x="connsiteX1" y="connsiteY1"/>
                </a:cxn>
                <a:cxn ang="0">
                  <a:pos x="connsiteX2" y="connsiteY2"/>
                </a:cxn>
                <a:cxn ang="0">
                  <a:pos x="connsiteX3" y="connsiteY3"/>
                </a:cxn>
              </a:cxnLst>
              <a:rect l="l" t="t" r="r" b="b"/>
              <a:pathLst>
                <a:path w="123825" h="114300">
                  <a:moveTo>
                    <a:pt x="14288" y="14288"/>
                  </a:moveTo>
                  <a:lnTo>
                    <a:pt x="117158" y="56198"/>
                  </a:lnTo>
                  <a:cubicBezTo>
                    <a:pt x="119063" y="57150"/>
                    <a:pt x="119063" y="60008"/>
                    <a:pt x="117158" y="60960"/>
                  </a:cubicBezTo>
                  <a:lnTo>
                    <a:pt x="14288" y="102870"/>
                  </a:lnTo>
                </a:path>
              </a:pathLst>
            </a:custGeom>
            <a:noFill/>
            <a:ln w="19050" cap="flat">
              <a:solidFill>
                <a:srgbClr val="FCB64C"/>
              </a:solidFill>
              <a:prstDash val="solid"/>
              <a:miter/>
            </a:ln>
          </p:spPr>
          <p:txBody>
            <a:bodyPr rtlCol="0" anchor="ctr"/>
            <a:lstStyle/>
            <a:p>
              <a:endParaRPr lang="en-US" dirty="0"/>
            </a:p>
          </p:txBody>
        </p:sp>
        <p:sp>
          <p:nvSpPr>
            <p:cNvPr id="112" name="Freeform: Shape 164">
              <a:extLst>
                <a:ext uri="{FF2B5EF4-FFF2-40B4-BE49-F238E27FC236}">
                  <a16:creationId xmlns:a16="http://schemas.microsoft.com/office/drawing/2014/main" id="{FBBFC886-B197-46D6-9810-819B01F80B2B}"/>
                </a:ext>
              </a:extLst>
            </p:cNvPr>
            <p:cNvSpPr/>
            <p:nvPr/>
          </p:nvSpPr>
          <p:spPr>
            <a:xfrm>
              <a:off x="8615363" y="3171550"/>
              <a:ext cx="695325" cy="114300"/>
            </a:xfrm>
            <a:custGeom>
              <a:avLst/>
              <a:gdLst>
                <a:gd name="connsiteX0" fmla="*/ 681038 w 695325"/>
                <a:gd name="connsiteY0" fmla="*/ 103823 h 114300"/>
                <a:gd name="connsiteX1" fmla="*/ 59055 w 695325"/>
                <a:gd name="connsiteY1" fmla="*/ 103823 h 114300"/>
                <a:gd name="connsiteX2" fmla="*/ 14288 w 695325"/>
                <a:gd name="connsiteY2" fmla="*/ 59055 h 114300"/>
                <a:gd name="connsiteX3" fmla="*/ 14288 w 695325"/>
                <a:gd name="connsiteY3" fmla="*/ 59055 h 114300"/>
                <a:gd name="connsiteX4" fmla="*/ 14288 w 695325"/>
                <a:gd name="connsiteY4" fmla="*/ 59055 h 114300"/>
                <a:gd name="connsiteX5" fmla="*/ 59055 w 695325"/>
                <a:gd name="connsiteY5" fmla="*/ 14288 h 114300"/>
                <a:gd name="connsiteX6" fmla="*/ 681038 w 695325"/>
                <a:gd name="connsiteY6" fmla="*/ 14288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325" h="114300">
                  <a:moveTo>
                    <a:pt x="681038" y="103823"/>
                  </a:moveTo>
                  <a:lnTo>
                    <a:pt x="59055" y="103823"/>
                  </a:lnTo>
                  <a:cubicBezTo>
                    <a:pt x="34290" y="103823"/>
                    <a:pt x="14288" y="83820"/>
                    <a:pt x="14288" y="59055"/>
                  </a:cubicBezTo>
                  <a:lnTo>
                    <a:pt x="14288" y="59055"/>
                  </a:lnTo>
                  <a:lnTo>
                    <a:pt x="14288" y="59055"/>
                  </a:lnTo>
                  <a:cubicBezTo>
                    <a:pt x="14288" y="34290"/>
                    <a:pt x="34290" y="14288"/>
                    <a:pt x="59055" y="14288"/>
                  </a:cubicBezTo>
                  <a:lnTo>
                    <a:pt x="681038" y="14288"/>
                  </a:lnTo>
                </a:path>
              </a:pathLst>
            </a:custGeom>
            <a:noFill/>
            <a:ln w="19050" cap="flat">
              <a:solidFill>
                <a:srgbClr val="FCB64C"/>
              </a:solidFill>
              <a:prstDash val="solid"/>
              <a:miter/>
            </a:ln>
          </p:spPr>
          <p:txBody>
            <a:bodyPr rtlCol="0" anchor="ctr"/>
            <a:lstStyle/>
            <a:p>
              <a:endParaRPr lang="en-US" dirty="0"/>
            </a:p>
          </p:txBody>
        </p:sp>
        <p:sp>
          <p:nvSpPr>
            <p:cNvPr id="113" name="Freeform: Shape 165">
              <a:extLst>
                <a:ext uri="{FF2B5EF4-FFF2-40B4-BE49-F238E27FC236}">
                  <a16:creationId xmlns:a16="http://schemas.microsoft.com/office/drawing/2014/main" id="{334DFB3F-A850-4EC1-B589-7E6EB7E4E3B0}"/>
                </a:ext>
              </a:extLst>
            </p:cNvPr>
            <p:cNvSpPr/>
            <p:nvPr/>
          </p:nvSpPr>
          <p:spPr>
            <a:xfrm>
              <a:off x="8758238" y="3217271"/>
              <a:ext cx="552450" cy="28575"/>
            </a:xfrm>
            <a:custGeom>
              <a:avLst/>
              <a:gdLst>
                <a:gd name="connsiteX0" fmla="*/ 538163 w 552450"/>
                <a:gd name="connsiteY0" fmla="*/ 14288 h 28575"/>
                <a:gd name="connsiteX1" fmla="*/ 14288 w 552450"/>
                <a:gd name="connsiteY1" fmla="*/ 14288 h 28575"/>
              </a:gdLst>
              <a:ahLst/>
              <a:cxnLst>
                <a:cxn ang="0">
                  <a:pos x="connsiteX0" y="connsiteY0"/>
                </a:cxn>
                <a:cxn ang="0">
                  <a:pos x="connsiteX1" y="connsiteY1"/>
                </a:cxn>
              </a:cxnLst>
              <a:rect l="l" t="t" r="r" b="b"/>
              <a:pathLst>
                <a:path w="552450" h="28575">
                  <a:moveTo>
                    <a:pt x="538163" y="14288"/>
                  </a:moveTo>
                  <a:lnTo>
                    <a:pt x="14288" y="14288"/>
                  </a:lnTo>
                </a:path>
              </a:pathLst>
            </a:custGeom>
            <a:ln w="19050" cap="flat">
              <a:solidFill>
                <a:srgbClr val="FCB64C"/>
              </a:solidFill>
              <a:prstDash val="solid"/>
              <a:miter/>
            </a:ln>
          </p:spPr>
          <p:txBody>
            <a:bodyPr rtlCol="0" anchor="ctr"/>
            <a:lstStyle/>
            <a:p>
              <a:endParaRPr lang="en-US" dirty="0"/>
            </a:p>
          </p:txBody>
        </p:sp>
        <p:sp>
          <p:nvSpPr>
            <p:cNvPr id="114" name="Freeform: Shape 166">
              <a:extLst>
                <a:ext uri="{FF2B5EF4-FFF2-40B4-BE49-F238E27FC236}">
                  <a16:creationId xmlns:a16="http://schemas.microsoft.com/office/drawing/2014/main" id="{45E027EE-7D63-45F3-BA38-3D479980F887}"/>
                </a:ext>
              </a:extLst>
            </p:cNvPr>
            <p:cNvSpPr/>
            <p:nvPr/>
          </p:nvSpPr>
          <p:spPr>
            <a:xfrm>
              <a:off x="8753475" y="3192506"/>
              <a:ext cx="28575" cy="76200"/>
            </a:xfrm>
            <a:custGeom>
              <a:avLst/>
              <a:gdLst>
                <a:gd name="connsiteX0" fmla="*/ 14288 w 28575"/>
                <a:gd name="connsiteY0" fmla="*/ 62865 h 76200"/>
                <a:gd name="connsiteX1" fmla="*/ 14288 w 28575"/>
                <a:gd name="connsiteY1" fmla="*/ 14288 h 76200"/>
              </a:gdLst>
              <a:ahLst/>
              <a:cxnLst>
                <a:cxn ang="0">
                  <a:pos x="connsiteX0" y="connsiteY0"/>
                </a:cxn>
                <a:cxn ang="0">
                  <a:pos x="connsiteX1" y="connsiteY1"/>
                </a:cxn>
              </a:cxnLst>
              <a:rect l="l" t="t" r="r" b="b"/>
              <a:pathLst>
                <a:path w="28575" h="76200">
                  <a:moveTo>
                    <a:pt x="14288" y="62865"/>
                  </a:moveTo>
                  <a:lnTo>
                    <a:pt x="14288" y="14288"/>
                  </a:lnTo>
                </a:path>
              </a:pathLst>
            </a:custGeom>
            <a:ln w="19050" cap="flat">
              <a:solidFill>
                <a:srgbClr val="FCB64C"/>
              </a:solidFill>
              <a:prstDash val="solid"/>
              <a:miter/>
            </a:ln>
          </p:spPr>
          <p:txBody>
            <a:bodyPr rtlCol="0" anchor="ctr"/>
            <a:lstStyle/>
            <a:p>
              <a:endParaRPr lang="en-US" dirty="0"/>
            </a:p>
          </p:txBody>
        </p:sp>
        <p:sp>
          <p:nvSpPr>
            <p:cNvPr id="115" name="Freeform: Shape 167">
              <a:extLst>
                <a:ext uri="{FF2B5EF4-FFF2-40B4-BE49-F238E27FC236}">
                  <a16:creationId xmlns:a16="http://schemas.microsoft.com/office/drawing/2014/main" id="{B7E9599A-71C0-401A-86EC-5DD8F3C8F1C6}"/>
                </a:ext>
              </a:extLst>
            </p:cNvPr>
            <p:cNvSpPr/>
            <p:nvPr/>
          </p:nvSpPr>
          <p:spPr>
            <a:xfrm>
              <a:off x="8739188" y="3118211"/>
              <a:ext cx="342900" cy="76200"/>
            </a:xfrm>
            <a:custGeom>
              <a:avLst/>
              <a:gdLst>
                <a:gd name="connsiteX0" fmla="*/ 14288 w 342900"/>
                <a:gd name="connsiteY0" fmla="*/ 68580 h 76200"/>
                <a:gd name="connsiteX1" fmla="*/ 43815 w 342900"/>
                <a:gd name="connsiteY1" fmla="*/ 68580 h 76200"/>
                <a:gd name="connsiteX2" fmla="*/ 43815 w 342900"/>
                <a:gd name="connsiteY2" fmla="*/ 68580 h 76200"/>
                <a:gd name="connsiteX3" fmla="*/ 63818 w 342900"/>
                <a:gd name="connsiteY3" fmla="*/ 39052 h 76200"/>
                <a:gd name="connsiteX4" fmla="*/ 305753 w 342900"/>
                <a:gd name="connsiteY4" fmla="*/ 39052 h 76200"/>
                <a:gd name="connsiteX5" fmla="*/ 330518 w 342900"/>
                <a:gd name="connsiteY5" fmla="*/ 14288 h 76200"/>
                <a:gd name="connsiteX6" fmla="*/ 330518 w 342900"/>
                <a:gd name="connsiteY6" fmla="*/ 14288 h 76200"/>
                <a:gd name="connsiteX7" fmla="*/ 58103 w 342900"/>
                <a:gd name="connsiteY7" fmla="*/ 14288 h 76200"/>
                <a:gd name="connsiteX8" fmla="*/ 14288 w 342900"/>
                <a:gd name="connsiteY8" fmla="*/ 6858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900" h="76200">
                  <a:moveTo>
                    <a:pt x="14288" y="68580"/>
                  </a:moveTo>
                  <a:lnTo>
                    <a:pt x="43815" y="68580"/>
                  </a:lnTo>
                  <a:lnTo>
                    <a:pt x="43815" y="68580"/>
                  </a:lnTo>
                  <a:cubicBezTo>
                    <a:pt x="43815" y="58102"/>
                    <a:pt x="52388" y="39052"/>
                    <a:pt x="63818" y="39052"/>
                  </a:cubicBezTo>
                  <a:lnTo>
                    <a:pt x="305753" y="39052"/>
                  </a:lnTo>
                  <a:cubicBezTo>
                    <a:pt x="319088" y="39052"/>
                    <a:pt x="330518" y="27623"/>
                    <a:pt x="330518" y="14288"/>
                  </a:cubicBezTo>
                  <a:lnTo>
                    <a:pt x="330518" y="14288"/>
                  </a:lnTo>
                  <a:lnTo>
                    <a:pt x="58103" y="14288"/>
                  </a:lnTo>
                  <a:cubicBezTo>
                    <a:pt x="34290" y="14288"/>
                    <a:pt x="14288" y="43815"/>
                    <a:pt x="14288" y="68580"/>
                  </a:cubicBezTo>
                  <a:close/>
                </a:path>
              </a:pathLst>
            </a:custGeom>
            <a:noFill/>
            <a:ln w="19050" cap="flat">
              <a:solidFill>
                <a:srgbClr val="FCB64C"/>
              </a:solidFill>
              <a:prstDash val="solid"/>
              <a:miter/>
            </a:ln>
          </p:spPr>
          <p:txBody>
            <a:bodyPr rtlCol="0" anchor="ctr"/>
            <a:lstStyle/>
            <a:p>
              <a:endParaRPr lang="en-US" dirty="0"/>
            </a:p>
          </p:txBody>
        </p:sp>
        <p:sp>
          <p:nvSpPr>
            <p:cNvPr id="116" name="Freeform: Shape 168">
              <a:extLst>
                <a:ext uri="{FF2B5EF4-FFF2-40B4-BE49-F238E27FC236}">
                  <a16:creationId xmlns:a16="http://schemas.microsoft.com/office/drawing/2014/main" id="{835C0D0A-C2C7-4BD4-AF92-656F3A575DCC}"/>
                </a:ext>
              </a:extLst>
            </p:cNvPr>
            <p:cNvSpPr/>
            <p:nvPr/>
          </p:nvSpPr>
          <p:spPr>
            <a:xfrm>
              <a:off x="8694420" y="3172503"/>
              <a:ext cx="28575" cy="114300"/>
            </a:xfrm>
            <a:custGeom>
              <a:avLst/>
              <a:gdLst>
                <a:gd name="connsiteX0" fmla="*/ 14288 w 28575"/>
                <a:gd name="connsiteY0" fmla="*/ 102870 h 114300"/>
                <a:gd name="connsiteX1" fmla="*/ 14288 w 28575"/>
                <a:gd name="connsiteY1" fmla="*/ 14287 h 114300"/>
              </a:gdLst>
              <a:ahLst/>
              <a:cxnLst>
                <a:cxn ang="0">
                  <a:pos x="connsiteX0" y="connsiteY0"/>
                </a:cxn>
                <a:cxn ang="0">
                  <a:pos x="connsiteX1" y="connsiteY1"/>
                </a:cxn>
              </a:cxnLst>
              <a:rect l="l" t="t" r="r" b="b"/>
              <a:pathLst>
                <a:path w="28575" h="114300">
                  <a:moveTo>
                    <a:pt x="14288" y="102870"/>
                  </a:moveTo>
                  <a:lnTo>
                    <a:pt x="14288" y="14287"/>
                  </a:lnTo>
                </a:path>
              </a:pathLst>
            </a:custGeom>
            <a:ln w="19050" cap="flat">
              <a:solidFill>
                <a:srgbClr val="FCB64C"/>
              </a:solidFill>
              <a:prstDash val="solid"/>
              <a:miter/>
            </a:ln>
          </p:spPr>
          <p:txBody>
            <a:bodyPr rtlCol="0" anchor="ctr"/>
            <a:lstStyle/>
            <a:p>
              <a:endParaRPr lang="en-US" dirty="0"/>
            </a:p>
          </p:txBody>
        </p:sp>
      </p:grpSp>
      <p:sp>
        <p:nvSpPr>
          <p:cNvPr id="117" name="Text Placeholder 3">
            <a:extLst>
              <a:ext uri="{FF2B5EF4-FFF2-40B4-BE49-F238E27FC236}">
                <a16:creationId xmlns:a16="http://schemas.microsoft.com/office/drawing/2014/main" id="{AF74ECD1-41D2-5940-8564-5B353B2C9350}"/>
              </a:ext>
            </a:extLst>
          </p:cNvPr>
          <p:cNvSpPr txBox="1">
            <a:spLocks/>
          </p:cNvSpPr>
          <p:nvPr/>
        </p:nvSpPr>
        <p:spPr>
          <a:xfrm>
            <a:off x="5760961" y="2543508"/>
            <a:ext cx="1200976" cy="255705"/>
          </a:xfrm>
          <a:prstGeom prst="rect">
            <a:avLst/>
          </a:prstGeom>
          <a:ln>
            <a:noFill/>
          </a:ln>
        </p:spPr>
        <p:txBody>
          <a:bodyPr>
            <a:noAutofit/>
          </a:bodyPr>
          <a:lstStyle>
            <a:lvl1pPr marL="0" indent="0" algn="ctr" defTabSz="457200" rtl="0" eaLnBrk="1" latinLnBrk="0" hangingPunct="1">
              <a:spcBef>
                <a:spcPct val="20000"/>
              </a:spcBef>
              <a:buFontTx/>
              <a:buNone/>
              <a:defRPr sz="1400" b="0" i="0" kern="1200">
                <a:solidFill>
                  <a:schemeClr val="bg1"/>
                </a:solidFill>
                <a:latin typeface="Amazon Ember Regular" charset="0"/>
                <a:ea typeface="+mn-ea"/>
                <a:cs typeface="Amazon Ember Regular" charset="0"/>
              </a:defRPr>
            </a:lvl1pPr>
            <a:lvl2pPr marL="457200" indent="0" algn="l" defTabSz="457200" rtl="0" eaLnBrk="1" latinLnBrk="0" hangingPunct="1">
              <a:spcBef>
                <a:spcPct val="20000"/>
              </a:spcBef>
              <a:buFont typeface="Arial"/>
              <a:buNone/>
              <a:defRPr sz="1200" b="0" i="0" kern="1200">
                <a:solidFill>
                  <a:schemeClr val="bg1"/>
                </a:solidFill>
                <a:latin typeface="Amazon Ember Regular" charset="0"/>
                <a:ea typeface="+mn-ea"/>
                <a:cs typeface="Amazon Ember Regular" charset="0"/>
              </a:defRPr>
            </a:lvl2pPr>
            <a:lvl3pPr marL="914400" indent="0" algn="l" defTabSz="457200" rtl="0" eaLnBrk="1" latinLnBrk="0" hangingPunct="1">
              <a:spcBef>
                <a:spcPct val="20000"/>
              </a:spcBef>
              <a:buFont typeface="Arial"/>
              <a:buNone/>
              <a:defRPr sz="1000" b="0" i="0" kern="1200">
                <a:solidFill>
                  <a:schemeClr val="bg1"/>
                </a:solidFill>
                <a:latin typeface="Amazon Ember Regular" charset="0"/>
                <a:ea typeface="+mn-ea"/>
                <a:cs typeface="Amazon Ember Regular" charset="0"/>
              </a:defRPr>
            </a:lvl3pPr>
            <a:lvl4pPr marL="1371600" indent="0" algn="l" defTabSz="457200" rtl="0" eaLnBrk="1" latinLnBrk="0" hangingPunct="1">
              <a:spcBef>
                <a:spcPct val="20000"/>
              </a:spcBef>
              <a:buFont typeface="Arial"/>
              <a:buNone/>
              <a:defRPr sz="900" b="0" i="0" kern="1200">
                <a:solidFill>
                  <a:schemeClr val="bg1"/>
                </a:solidFill>
                <a:latin typeface="Amazon Ember Regular" charset="0"/>
                <a:ea typeface="+mn-ea"/>
                <a:cs typeface="Amazon Ember Regular" charset="0"/>
              </a:defRPr>
            </a:lvl4pPr>
            <a:lvl5pPr marL="1828800" indent="0" algn="l" defTabSz="457200" rtl="0" eaLnBrk="1" latinLnBrk="0" hangingPunct="1">
              <a:spcBef>
                <a:spcPct val="20000"/>
              </a:spcBef>
              <a:buFont typeface="Arial"/>
              <a:buNone/>
              <a:defRPr sz="900" b="0" i="0" kern="1200">
                <a:solidFill>
                  <a:schemeClr val="bg1"/>
                </a:solidFill>
                <a:latin typeface="Amazon Ember Regular" charset="0"/>
                <a:ea typeface="+mn-ea"/>
                <a:cs typeface="Amazon Ember Regular" charset="0"/>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sz="1050" dirty="0"/>
              <a:t>More Innovation</a:t>
            </a:r>
          </a:p>
        </p:txBody>
      </p:sp>
      <p:sp>
        <p:nvSpPr>
          <p:cNvPr id="118" name="Text Placeholder 3">
            <a:extLst>
              <a:ext uri="{FF2B5EF4-FFF2-40B4-BE49-F238E27FC236}">
                <a16:creationId xmlns:a16="http://schemas.microsoft.com/office/drawing/2014/main" id="{AF74ECD1-41D2-5940-8564-5B353B2C9350}"/>
              </a:ext>
            </a:extLst>
          </p:cNvPr>
          <p:cNvSpPr txBox="1">
            <a:spLocks/>
          </p:cNvSpPr>
          <p:nvPr/>
        </p:nvSpPr>
        <p:spPr>
          <a:xfrm>
            <a:off x="3372015" y="2528153"/>
            <a:ext cx="1200976" cy="255705"/>
          </a:xfrm>
          <a:prstGeom prst="rect">
            <a:avLst/>
          </a:prstGeom>
          <a:ln>
            <a:noFill/>
          </a:ln>
        </p:spPr>
        <p:txBody>
          <a:bodyPr>
            <a:noAutofit/>
          </a:bodyPr>
          <a:lstStyle>
            <a:lvl1pPr marL="0" indent="0" algn="ctr" defTabSz="457200" rtl="0" eaLnBrk="1" latinLnBrk="0" hangingPunct="1">
              <a:spcBef>
                <a:spcPct val="20000"/>
              </a:spcBef>
              <a:buFontTx/>
              <a:buNone/>
              <a:defRPr sz="1400" b="0" i="0" kern="1200">
                <a:solidFill>
                  <a:schemeClr val="bg1"/>
                </a:solidFill>
                <a:latin typeface="Amazon Ember Regular" charset="0"/>
                <a:ea typeface="+mn-ea"/>
                <a:cs typeface="Amazon Ember Regular" charset="0"/>
              </a:defRPr>
            </a:lvl1pPr>
            <a:lvl2pPr marL="457200" indent="0" algn="l" defTabSz="457200" rtl="0" eaLnBrk="1" latinLnBrk="0" hangingPunct="1">
              <a:spcBef>
                <a:spcPct val="20000"/>
              </a:spcBef>
              <a:buFont typeface="Arial"/>
              <a:buNone/>
              <a:defRPr sz="1200" b="0" i="0" kern="1200">
                <a:solidFill>
                  <a:schemeClr val="bg1"/>
                </a:solidFill>
                <a:latin typeface="Amazon Ember Regular" charset="0"/>
                <a:ea typeface="+mn-ea"/>
                <a:cs typeface="Amazon Ember Regular" charset="0"/>
              </a:defRPr>
            </a:lvl2pPr>
            <a:lvl3pPr marL="914400" indent="0" algn="l" defTabSz="457200" rtl="0" eaLnBrk="1" latinLnBrk="0" hangingPunct="1">
              <a:spcBef>
                <a:spcPct val="20000"/>
              </a:spcBef>
              <a:buFont typeface="Arial"/>
              <a:buNone/>
              <a:defRPr sz="1000" b="0" i="0" kern="1200">
                <a:solidFill>
                  <a:schemeClr val="bg1"/>
                </a:solidFill>
                <a:latin typeface="Amazon Ember Regular" charset="0"/>
                <a:ea typeface="+mn-ea"/>
                <a:cs typeface="Amazon Ember Regular" charset="0"/>
              </a:defRPr>
            </a:lvl3pPr>
            <a:lvl4pPr marL="1371600" indent="0" algn="l" defTabSz="457200" rtl="0" eaLnBrk="1" latinLnBrk="0" hangingPunct="1">
              <a:spcBef>
                <a:spcPct val="20000"/>
              </a:spcBef>
              <a:buFont typeface="Arial"/>
              <a:buNone/>
              <a:defRPr sz="900" b="0" i="0" kern="1200">
                <a:solidFill>
                  <a:schemeClr val="bg1"/>
                </a:solidFill>
                <a:latin typeface="Amazon Ember Regular" charset="0"/>
                <a:ea typeface="+mn-ea"/>
                <a:cs typeface="Amazon Ember Regular" charset="0"/>
              </a:defRPr>
            </a:lvl4pPr>
            <a:lvl5pPr marL="1828800" indent="0" algn="l" defTabSz="457200" rtl="0" eaLnBrk="1" latinLnBrk="0" hangingPunct="1">
              <a:spcBef>
                <a:spcPct val="20000"/>
              </a:spcBef>
              <a:buFont typeface="Arial"/>
              <a:buNone/>
              <a:defRPr sz="900" b="0" i="0" kern="1200">
                <a:solidFill>
                  <a:schemeClr val="bg1"/>
                </a:solidFill>
                <a:latin typeface="Amazon Ember Regular" charset="0"/>
                <a:ea typeface="+mn-ea"/>
                <a:cs typeface="Amazon Ember Regular" charset="0"/>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sz="1050" dirty="0"/>
              <a:t>Greater Security</a:t>
            </a:r>
          </a:p>
        </p:txBody>
      </p:sp>
      <p:sp>
        <p:nvSpPr>
          <p:cNvPr id="2" name="TextBox 1"/>
          <p:cNvSpPr txBox="1"/>
          <p:nvPr/>
        </p:nvSpPr>
        <p:spPr>
          <a:xfrm>
            <a:off x="4028673" y="1130727"/>
            <a:ext cx="1107996" cy="230832"/>
          </a:xfrm>
          <a:prstGeom prst="rect">
            <a:avLst/>
          </a:prstGeom>
          <a:noFill/>
        </p:spPr>
        <p:txBody>
          <a:bodyPr wrap="none" rtlCol="0">
            <a:spAutoFit/>
          </a:bodyPr>
          <a:lstStyle/>
          <a:p>
            <a:r>
              <a:rPr lang="en-US" sz="900" dirty="0"/>
              <a:t>Microsoft on AWS</a:t>
            </a:r>
          </a:p>
        </p:txBody>
      </p:sp>
      <p:grpSp>
        <p:nvGrpSpPr>
          <p:cNvPr id="5" name="Group 4"/>
          <p:cNvGrpSpPr/>
          <p:nvPr/>
        </p:nvGrpSpPr>
        <p:grpSpPr>
          <a:xfrm>
            <a:off x="3642064" y="1901114"/>
            <a:ext cx="585488" cy="585496"/>
            <a:chOff x="4737984" y="4677381"/>
            <a:chExt cx="780650" cy="780661"/>
          </a:xfrm>
        </p:grpSpPr>
        <p:sp>
          <p:nvSpPr>
            <p:cNvPr id="124" name="Oval 1156">
              <a:extLst>
                <a:ext uri="{FF2B5EF4-FFF2-40B4-BE49-F238E27FC236}">
                  <a16:creationId xmlns:a16="http://schemas.microsoft.com/office/drawing/2014/main" id="{83C70674-D5B7-104C-9F78-33FC8F04AA12}"/>
                </a:ext>
              </a:extLst>
            </p:cNvPr>
            <p:cNvSpPr>
              <a:spLocks noChangeArrowheads="1"/>
            </p:cNvSpPr>
            <p:nvPr/>
          </p:nvSpPr>
          <p:spPr bwMode="auto">
            <a:xfrm>
              <a:off x="4737984" y="4677381"/>
              <a:ext cx="780650" cy="780661"/>
            </a:xfrm>
            <a:prstGeom prst="ellipse">
              <a:avLst/>
            </a:prstGeom>
            <a:noFill/>
            <a:ln w="10795">
              <a:solidFill>
                <a:schemeClr val="tx1"/>
              </a:solidFill>
              <a:round/>
              <a:headEnd/>
              <a:tailEnd/>
            </a:ln>
          </p:spPr>
          <p:txBody>
            <a:bodyPr vert="horz" wrap="square" lIns="68580" tIns="34290" rIns="68580" bIns="34290" numCol="1" anchor="t" anchorCtr="0" compatLnSpc="1">
              <a:prstTxWarp prst="textNoShape">
                <a:avLst/>
              </a:prstTxWarp>
            </a:bodyPr>
            <a:lstStyle/>
            <a:p>
              <a:endParaRPr lang="en-US"/>
            </a:p>
          </p:txBody>
        </p:sp>
        <p:sp>
          <p:nvSpPr>
            <p:cNvPr id="125" name="Freeform 1158">
              <a:extLst>
                <a:ext uri="{FF2B5EF4-FFF2-40B4-BE49-F238E27FC236}">
                  <a16:creationId xmlns:a16="http://schemas.microsoft.com/office/drawing/2014/main" id="{0F8CFA46-212C-DB4F-8A58-F051FC840DD0}"/>
                </a:ext>
              </a:extLst>
            </p:cNvPr>
            <p:cNvSpPr>
              <a:spLocks noEditPoints="1"/>
            </p:cNvSpPr>
            <p:nvPr/>
          </p:nvSpPr>
          <p:spPr bwMode="auto">
            <a:xfrm>
              <a:off x="5003675" y="4808089"/>
              <a:ext cx="254352" cy="265916"/>
            </a:xfrm>
            <a:custGeom>
              <a:avLst/>
              <a:gdLst>
                <a:gd name="T0" fmla="*/ 20 w 41"/>
                <a:gd name="T1" fmla="*/ 0 h 43"/>
                <a:gd name="T2" fmla="*/ 0 w 41"/>
                <a:gd name="T3" fmla="*/ 21 h 43"/>
                <a:gd name="T4" fmla="*/ 0 w 41"/>
                <a:gd name="T5" fmla="*/ 38 h 43"/>
                <a:gd name="T6" fmla="*/ 5 w 41"/>
                <a:gd name="T7" fmla="*/ 43 h 43"/>
                <a:gd name="T8" fmla="*/ 36 w 41"/>
                <a:gd name="T9" fmla="*/ 43 h 43"/>
                <a:gd name="T10" fmla="*/ 41 w 41"/>
                <a:gd name="T11" fmla="*/ 38 h 43"/>
                <a:gd name="T12" fmla="*/ 41 w 41"/>
                <a:gd name="T13" fmla="*/ 21 h 43"/>
                <a:gd name="T14" fmla="*/ 20 w 41"/>
                <a:gd name="T15" fmla="*/ 0 h 43"/>
                <a:gd name="T16" fmla="*/ 20 w 41"/>
                <a:gd name="T17" fmla="*/ 11 h 43"/>
                <a:gd name="T18" fmla="*/ 30 w 41"/>
                <a:gd name="T19" fmla="*/ 21 h 43"/>
                <a:gd name="T20" fmla="*/ 30 w 41"/>
                <a:gd name="T21" fmla="*/ 32 h 43"/>
                <a:gd name="T22" fmla="*/ 11 w 41"/>
                <a:gd name="T23" fmla="*/ 32 h 43"/>
                <a:gd name="T24" fmla="*/ 11 w 41"/>
                <a:gd name="T25" fmla="*/ 21 h 43"/>
                <a:gd name="T26" fmla="*/ 20 w 41"/>
                <a:gd name="T27" fmla="*/ 1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43">
                  <a:moveTo>
                    <a:pt x="20" y="0"/>
                  </a:moveTo>
                  <a:cubicBezTo>
                    <a:pt x="9" y="0"/>
                    <a:pt x="0" y="10"/>
                    <a:pt x="0" y="21"/>
                  </a:cubicBezTo>
                  <a:cubicBezTo>
                    <a:pt x="0" y="38"/>
                    <a:pt x="0" y="38"/>
                    <a:pt x="0" y="38"/>
                  </a:cubicBezTo>
                  <a:cubicBezTo>
                    <a:pt x="0" y="41"/>
                    <a:pt x="2" y="43"/>
                    <a:pt x="5" y="43"/>
                  </a:cubicBezTo>
                  <a:cubicBezTo>
                    <a:pt x="36" y="43"/>
                    <a:pt x="36" y="43"/>
                    <a:pt x="36" y="43"/>
                  </a:cubicBezTo>
                  <a:cubicBezTo>
                    <a:pt x="39" y="43"/>
                    <a:pt x="41" y="41"/>
                    <a:pt x="41" y="38"/>
                  </a:cubicBezTo>
                  <a:cubicBezTo>
                    <a:pt x="41" y="21"/>
                    <a:pt x="41" y="21"/>
                    <a:pt x="41" y="21"/>
                  </a:cubicBezTo>
                  <a:cubicBezTo>
                    <a:pt x="41" y="10"/>
                    <a:pt x="32" y="0"/>
                    <a:pt x="20" y="0"/>
                  </a:cubicBezTo>
                  <a:close/>
                  <a:moveTo>
                    <a:pt x="20" y="11"/>
                  </a:moveTo>
                  <a:cubicBezTo>
                    <a:pt x="26" y="11"/>
                    <a:pt x="30" y="16"/>
                    <a:pt x="30" y="21"/>
                  </a:cubicBezTo>
                  <a:cubicBezTo>
                    <a:pt x="30" y="32"/>
                    <a:pt x="30" y="32"/>
                    <a:pt x="30" y="32"/>
                  </a:cubicBezTo>
                  <a:cubicBezTo>
                    <a:pt x="11" y="32"/>
                    <a:pt x="11" y="32"/>
                    <a:pt x="11" y="32"/>
                  </a:cubicBezTo>
                  <a:cubicBezTo>
                    <a:pt x="11" y="21"/>
                    <a:pt x="11" y="21"/>
                    <a:pt x="11" y="21"/>
                  </a:cubicBezTo>
                  <a:cubicBezTo>
                    <a:pt x="11" y="16"/>
                    <a:pt x="15" y="11"/>
                    <a:pt x="20" y="11"/>
                  </a:cubicBezTo>
                  <a:close/>
                </a:path>
              </a:pathLst>
            </a:custGeom>
            <a:solidFill>
              <a:schemeClr val="accent1"/>
            </a:solidFill>
            <a:ln w="10795">
              <a:solidFill>
                <a:schemeClr val="tx1"/>
              </a:solidFill>
              <a:round/>
              <a:headEnd/>
              <a:tailEnd/>
            </a:ln>
          </p:spPr>
          <p:txBody>
            <a:bodyPr vert="horz" wrap="square" lIns="68580" tIns="34290" rIns="68580" bIns="34290" numCol="1" anchor="t" anchorCtr="0" compatLnSpc="1">
              <a:prstTxWarp prst="textNoShape">
                <a:avLst/>
              </a:prstTxWarp>
            </a:bodyPr>
            <a:lstStyle/>
            <a:p>
              <a:endParaRPr lang="en-US"/>
            </a:p>
          </p:txBody>
        </p:sp>
        <p:sp>
          <p:nvSpPr>
            <p:cNvPr id="126" name="Rectangle 1160">
              <a:extLst>
                <a:ext uri="{FF2B5EF4-FFF2-40B4-BE49-F238E27FC236}">
                  <a16:creationId xmlns:a16="http://schemas.microsoft.com/office/drawing/2014/main" id="{5248E4BC-2563-BE43-AC4F-0E04D6DF6A27}"/>
                </a:ext>
              </a:extLst>
            </p:cNvPr>
            <p:cNvSpPr>
              <a:spLocks noChangeArrowheads="1"/>
            </p:cNvSpPr>
            <p:nvPr/>
          </p:nvSpPr>
          <p:spPr bwMode="auto">
            <a:xfrm>
              <a:off x="4934713" y="5019580"/>
              <a:ext cx="414574" cy="246157"/>
            </a:xfrm>
            <a:prstGeom prst="rect">
              <a:avLst/>
            </a:prstGeom>
            <a:solidFill>
              <a:schemeClr val="accent1"/>
            </a:solidFill>
            <a:ln w="10795">
              <a:solidFill>
                <a:schemeClr val="tx1"/>
              </a:solidFill>
              <a:miter lim="800000"/>
              <a:headEnd/>
              <a:tailEnd/>
            </a:ln>
          </p:spPr>
          <p:txBody>
            <a:bodyPr vert="horz" wrap="square" lIns="68580" tIns="34290" rIns="68580" bIns="34290" numCol="1" anchor="t" anchorCtr="0" compatLnSpc="1">
              <a:prstTxWarp prst="textNoShape">
                <a:avLst/>
              </a:prstTxWarp>
            </a:bodyPr>
            <a:lstStyle/>
            <a:p>
              <a:endParaRPr lang="en-US"/>
            </a:p>
          </p:txBody>
        </p:sp>
      </p:grpSp>
      <p:grpSp>
        <p:nvGrpSpPr>
          <p:cNvPr id="127" name="Graphic 42">
            <a:extLst>
              <a:ext uri="{FF2B5EF4-FFF2-40B4-BE49-F238E27FC236}">
                <a16:creationId xmlns:a16="http://schemas.microsoft.com/office/drawing/2014/main" id="{9F48AA61-3B4E-D14B-9EA4-81B17E561E63}"/>
              </a:ext>
            </a:extLst>
          </p:cNvPr>
          <p:cNvGrpSpPr/>
          <p:nvPr/>
        </p:nvGrpSpPr>
        <p:grpSpPr>
          <a:xfrm>
            <a:off x="6014105" y="1806693"/>
            <a:ext cx="775788" cy="775786"/>
            <a:chOff x="11197430" y="3570411"/>
            <a:chExt cx="643689" cy="643689"/>
          </a:xfrm>
        </p:grpSpPr>
        <p:sp>
          <p:nvSpPr>
            <p:cNvPr id="128" name="Freeform: Shape 554">
              <a:extLst>
                <a:ext uri="{FF2B5EF4-FFF2-40B4-BE49-F238E27FC236}">
                  <a16:creationId xmlns:a16="http://schemas.microsoft.com/office/drawing/2014/main" id="{12E9C777-D4A9-5F43-B86A-F7AE16E59A42}"/>
                </a:ext>
              </a:extLst>
            </p:cNvPr>
            <p:cNvSpPr/>
            <p:nvPr/>
          </p:nvSpPr>
          <p:spPr>
            <a:xfrm>
              <a:off x="11645759" y="3811794"/>
              <a:ext cx="74024" cy="205980"/>
            </a:xfrm>
            <a:custGeom>
              <a:avLst/>
              <a:gdLst>
                <a:gd name="connsiteX0" fmla="*/ 71128 w 74024"/>
                <a:gd name="connsiteY0" fmla="*/ 103634 h 205980"/>
                <a:gd name="connsiteX1" fmla="*/ 37978 w 74024"/>
                <a:gd name="connsiteY1" fmla="*/ 202440 h 205980"/>
                <a:gd name="connsiteX2" fmla="*/ 4828 w 74024"/>
                <a:gd name="connsiteY2" fmla="*/ 103634 h 205980"/>
                <a:gd name="connsiteX3" fmla="*/ 37978 w 74024"/>
                <a:gd name="connsiteY3" fmla="*/ 4828 h 205980"/>
                <a:gd name="connsiteX4" fmla="*/ 71128 w 74024"/>
                <a:gd name="connsiteY4" fmla="*/ 103634 h 205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024" h="205980">
                  <a:moveTo>
                    <a:pt x="71128" y="103634"/>
                  </a:moveTo>
                  <a:cubicBezTo>
                    <a:pt x="71128" y="158203"/>
                    <a:pt x="56286" y="202440"/>
                    <a:pt x="37978" y="202440"/>
                  </a:cubicBezTo>
                  <a:cubicBezTo>
                    <a:pt x="19669" y="202440"/>
                    <a:pt x="4828" y="158203"/>
                    <a:pt x="4828" y="103634"/>
                  </a:cubicBezTo>
                  <a:cubicBezTo>
                    <a:pt x="4828" y="49065"/>
                    <a:pt x="19669" y="4828"/>
                    <a:pt x="37978" y="4828"/>
                  </a:cubicBezTo>
                  <a:cubicBezTo>
                    <a:pt x="56286" y="4828"/>
                    <a:pt x="71128" y="49065"/>
                    <a:pt x="71128" y="103634"/>
                  </a:cubicBezTo>
                  <a:close/>
                </a:path>
              </a:pathLst>
            </a:custGeom>
            <a:noFill/>
            <a:ln w="15875" cap="flat">
              <a:solidFill>
                <a:srgbClr val="FCB64C"/>
              </a:solidFill>
              <a:prstDash val="solid"/>
              <a:round/>
            </a:ln>
          </p:spPr>
          <p:txBody>
            <a:bodyPr rtlCol="0" anchor="ctr"/>
            <a:lstStyle/>
            <a:p>
              <a:pPr defTabSz="514319"/>
              <a:endParaRPr lang="en-US" sz="993">
                <a:solidFill>
                  <a:srgbClr val="FFFFFF"/>
                </a:solidFill>
                <a:latin typeface="Amazon Ember"/>
              </a:endParaRPr>
            </a:p>
          </p:txBody>
        </p:sp>
        <p:sp>
          <p:nvSpPr>
            <p:cNvPr id="129" name="Freeform: Shape 555">
              <a:extLst>
                <a:ext uri="{FF2B5EF4-FFF2-40B4-BE49-F238E27FC236}">
                  <a16:creationId xmlns:a16="http://schemas.microsoft.com/office/drawing/2014/main" id="{C7C1DCF7-2C3D-9146-8264-9E96B4F6205F}"/>
                </a:ext>
              </a:extLst>
            </p:cNvPr>
            <p:cNvSpPr/>
            <p:nvPr/>
          </p:nvSpPr>
          <p:spPr>
            <a:xfrm>
              <a:off x="11583509" y="3815248"/>
              <a:ext cx="199544" cy="199544"/>
            </a:xfrm>
            <a:custGeom>
              <a:avLst/>
              <a:gdLst>
                <a:gd name="connsiteX0" fmla="*/ 123574 w 199543"/>
                <a:gd name="connsiteY0" fmla="*/ 76693 h 199543"/>
                <a:gd name="connsiteX1" fmla="*/ 169999 w 199543"/>
                <a:gd name="connsiteY1" fmla="*/ 169999 h 199543"/>
                <a:gd name="connsiteX2" fmla="*/ 76693 w 199543"/>
                <a:gd name="connsiteY2" fmla="*/ 123574 h 199543"/>
                <a:gd name="connsiteX3" fmla="*/ 30268 w 199543"/>
                <a:gd name="connsiteY3" fmla="*/ 30268 h 199543"/>
                <a:gd name="connsiteX4" fmla="*/ 123574 w 199543"/>
                <a:gd name="connsiteY4" fmla="*/ 76693 h 199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543" h="199543">
                  <a:moveTo>
                    <a:pt x="123574" y="76693"/>
                  </a:moveTo>
                  <a:cubicBezTo>
                    <a:pt x="162160" y="115279"/>
                    <a:pt x="182945" y="157054"/>
                    <a:pt x="169999" y="169999"/>
                  </a:cubicBezTo>
                  <a:cubicBezTo>
                    <a:pt x="157054" y="182945"/>
                    <a:pt x="115279" y="162160"/>
                    <a:pt x="76693" y="123574"/>
                  </a:cubicBezTo>
                  <a:cubicBezTo>
                    <a:pt x="38107" y="84988"/>
                    <a:pt x="17322" y="43213"/>
                    <a:pt x="30268" y="30268"/>
                  </a:cubicBezTo>
                  <a:cubicBezTo>
                    <a:pt x="43213" y="17322"/>
                    <a:pt x="84988" y="38107"/>
                    <a:pt x="123574" y="76693"/>
                  </a:cubicBezTo>
                  <a:close/>
                </a:path>
              </a:pathLst>
            </a:custGeom>
            <a:noFill/>
            <a:ln w="15875" cap="flat">
              <a:solidFill>
                <a:srgbClr val="FCB64C"/>
              </a:solidFill>
              <a:prstDash val="solid"/>
              <a:round/>
            </a:ln>
          </p:spPr>
          <p:txBody>
            <a:bodyPr rtlCol="0" anchor="ctr"/>
            <a:lstStyle/>
            <a:p>
              <a:pPr defTabSz="514319"/>
              <a:endParaRPr lang="en-US" sz="993" dirty="0">
                <a:solidFill>
                  <a:srgbClr val="FFFFFF"/>
                </a:solidFill>
                <a:latin typeface="Amazon Ember"/>
              </a:endParaRPr>
            </a:p>
          </p:txBody>
        </p:sp>
        <p:sp>
          <p:nvSpPr>
            <p:cNvPr id="130" name="Freeform: Shape 556">
              <a:extLst>
                <a:ext uri="{FF2B5EF4-FFF2-40B4-BE49-F238E27FC236}">
                  <a16:creationId xmlns:a16="http://schemas.microsoft.com/office/drawing/2014/main" id="{354E7708-A2AE-B84F-9B85-32FB75C34712}"/>
                </a:ext>
              </a:extLst>
            </p:cNvPr>
            <p:cNvSpPr/>
            <p:nvPr/>
          </p:nvSpPr>
          <p:spPr>
            <a:xfrm>
              <a:off x="11580103" y="3877451"/>
              <a:ext cx="205980" cy="74024"/>
            </a:xfrm>
            <a:custGeom>
              <a:avLst/>
              <a:gdLst>
                <a:gd name="connsiteX0" fmla="*/ 202440 w 205980"/>
                <a:gd name="connsiteY0" fmla="*/ 37978 h 74024"/>
                <a:gd name="connsiteX1" fmla="*/ 103634 w 205980"/>
                <a:gd name="connsiteY1" fmla="*/ 71128 h 74024"/>
                <a:gd name="connsiteX2" fmla="*/ 4828 w 205980"/>
                <a:gd name="connsiteY2" fmla="*/ 37978 h 74024"/>
                <a:gd name="connsiteX3" fmla="*/ 103634 w 205980"/>
                <a:gd name="connsiteY3" fmla="*/ 4828 h 74024"/>
                <a:gd name="connsiteX4" fmla="*/ 202440 w 205980"/>
                <a:gd name="connsiteY4" fmla="*/ 37978 h 74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80" h="74024">
                  <a:moveTo>
                    <a:pt x="202440" y="37978"/>
                  </a:moveTo>
                  <a:cubicBezTo>
                    <a:pt x="202440" y="56286"/>
                    <a:pt x="158203" y="71128"/>
                    <a:pt x="103634" y="71128"/>
                  </a:cubicBezTo>
                  <a:cubicBezTo>
                    <a:pt x="49065" y="71128"/>
                    <a:pt x="4828" y="56286"/>
                    <a:pt x="4828" y="37978"/>
                  </a:cubicBezTo>
                  <a:cubicBezTo>
                    <a:pt x="4828" y="19669"/>
                    <a:pt x="49065" y="4828"/>
                    <a:pt x="103634" y="4828"/>
                  </a:cubicBezTo>
                  <a:cubicBezTo>
                    <a:pt x="158203" y="4828"/>
                    <a:pt x="202440" y="19669"/>
                    <a:pt x="202440" y="37978"/>
                  </a:cubicBezTo>
                  <a:close/>
                </a:path>
              </a:pathLst>
            </a:custGeom>
            <a:noFill/>
            <a:ln w="15875" cap="flat">
              <a:solidFill>
                <a:srgbClr val="FCB64C"/>
              </a:solidFill>
              <a:prstDash val="solid"/>
              <a:round/>
            </a:ln>
          </p:spPr>
          <p:txBody>
            <a:bodyPr rtlCol="0" anchor="ctr"/>
            <a:lstStyle/>
            <a:p>
              <a:pPr defTabSz="514319"/>
              <a:endParaRPr lang="en-US" sz="993">
                <a:solidFill>
                  <a:srgbClr val="FFFFFF"/>
                </a:solidFill>
                <a:latin typeface="Amazon Ember"/>
              </a:endParaRPr>
            </a:p>
          </p:txBody>
        </p:sp>
        <p:sp>
          <p:nvSpPr>
            <p:cNvPr id="131" name="Freeform: Shape 557">
              <a:extLst>
                <a:ext uri="{FF2B5EF4-FFF2-40B4-BE49-F238E27FC236}">
                  <a16:creationId xmlns:a16="http://schemas.microsoft.com/office/drawing/2014/main" id="{D0C773F3-DC07-7043-AABE-215FF9D0C14D}"/>
                </a:ext>
              </a:extLst>
            </p:cNvPr>
            <p:cNvSpPr/>
            <p:nvPr/>
          </p:nvSpPr>
          <p:spPr>
            <a:xfrm>
              <a:off x="11583509" y="3815248"/>
              <a:ext cx="199544" cy="199544"/>
            </a:xfrm>
            <a:custGeom>
              <a:avLst/>
              <a:gdLst>
                <a:gd name="connsiteX0" fmla="*/ 169999 w 199543"/>
                <a:gd name="connsiteY0" fmla="*/ 30268 h 199543"/>
                <a:gd name="connsiteX1" fmla="*/ 123574 w 199543"/>
                <a:gd name="connsiteY1" fmla="*/ 123574 h 199543"/>
                <a:gd name="connsiteX2" fmla="*/ 30268 w 199543"/>
                <a:gd name="connsiteY2" fmla="*/ 169999 h 199543"/>
                <a:gd name="connsiteX3" fmla="*/ 76693 w 199543"/>
                <a:gd name="connsiteY3" fmla="*/ 76693 h 199543"/>
                <a:gd name="connsiteX4" fmla="*/ 169999 w 199543"/>
                <a:gd name="connsiteY4" fmla="*/ 30268 h 199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543" h="199543">
                  <a:moveTo>
                    <a:pt x="169999" y="30268"/>
                  </a:moveTo>
                  <a:cubicBezTo>
                    <a:pt x="182945" y="43213"/>
                    <a:pt x="162160" y="84988"/>
                    <a:pt x="123574" y="123574"/>
                  </a:cubicBezTo>
                  <a:cubicBezTo>
                    <a:pt x="84988" y="162160"/>
                    <a:pt x="43213" y="182945"/>
                    <a:pt x="30268" y="169999"/>
                  </a:cubicBezTo>
                  <a:cubicBezTo>
                    <a:pt x="17322" y="157054"/>
                    <a:pt x="38107" y="115279"/>
                    <a:pt x="76693" y="76693"/>
                  </a:cubicBezTo>
                  <a:cubicBezTo>
                    <a:pt x="115279" y="38107"/>
                    <a:pt x="157054" y="17322"/>
                    <a:pt x="169999" y="30268"/>
                  </a:cubicBezTo>
                  <a:close/>
                </a:path>
              </a:pathLst>
            </a:custGeom>
            <a:noFill/>
            <a:ln w="15875" cap="flat">
              <a:solidFill>
                <a:srgbClr val="FCB64C"/>
              </a:solidFill>
              <a:prstDash val="solid"/>
              <a:round/>
            </a:ln>
          </p:spPr>
          <p:txBody>
            <a:bodyPr rtlCol="0" anchor="ctr"/>
            <a:lstStyle/>
            <a:p>
              <a:pPr defTabSz="514319"/>
              <a:endParaRPr lang="en-US" sz="993">
                <a:solidFill>
                  <a:srgbClr val="FFFFFF"/>
                </a:solidFill>
                <a:latin typeface="Amazon Ember"/>
              </a:endParaRPr>
            </a:p>
          </p:txBody>
        </p:sp>
        <p:sp>
          <p:nvSpPr>
            <p:cNvPr id="132" name="Freeform: Shape 558">
              <a:extLst>
                <a:ext uri="{FF2B5EF4-FFF2-40B4-BE49-F238E27FC236}">
                  <a16:creationId xmlns:a16="http://schemas.microsoft.com/office/drawing/2014/main" id="{AFCEE85B-77B6-7D4A-B9B8-87F3A4CE67B2}"/>
                </a:ext>
              </a:extLst>
            </p:cNvPr>
            <p:cNvSpPr/>
            <p:nvPr/>
          </p:nvSpPr>
          <p:spPr>
            <a:xfrm>
              <a:off x="11661208" y="3892899"/>
              <a:ext cx="45058" cy="45058"/>
            </a:xfrm>
            <a:custGeom>
              <a:avLst/>
              <a:gdLst>
                <a:gd name="connsiteX0" fmla="*/ 40874 w 45058"/>
                <a:gd name="connsiteY0" fmla="*/ 22851 h 45058"/>
                <a:gd name="connsiteX1" fmla="*/ 22851 w 45058"/>
                <a:gd name="connsiteY1" fmla="*/ 40874 h 45058"/>
                <a:gd name="connsiteX2" fmla="*/ 4828 w 45058"/>
                <a:gd name="connsiteY2" fmla="*/ 22851 h 45058"/>
                <a:gd name="connsiteX3" fmla="*/ 22851 w 45058"/>
                <a:gd name="connsiteY3" fmla="*/ 4828 h 45058"/>
                <a:gd name="connsiteX4" fmla="*/ 40874 w 45058"/>
                <a:gd name="connsiteY4" fmla="*/ 22851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0874" y="22851"/>
                  </a:moveTo>
                  <a:cubicBezTo>
                    <a:pt x="40874" y="32805"/>
                    <a:pt x="32805" y="40874"/>
                    <a:pt x="22851" y="40874"/>
                  </a:cubicBezTo>
                  <a:cubicBezTo>
                    <a:pt x="12897" y="40874"/>
                    <a:pt x="4828" y="32805"/>
                    <a:pt x="4828" y="22851"/>
                  </a:cubicBezTo>
                  <a:cubicBezTo>
                    <a:pt x="4828" y="12897"/>
                    <a:pt x="12897" y="4828"/>
                    <a:pt x="22851" y="4828"/>
                  </a:cubicBezTo>
                  <a:cubicBezTo>
                    <a:pt x="32805" y="4828"/>
                    <a:pt x="40874" y="12897"/>
                    <a:pt x="40874" y="22851"/>
                  </a:cubicBezTo>
                  <a:close/>
                </a:path>
              </a:pathLst>
            </a:custGeom>
            <a:noFill/>
            <a:ln w="15875" cap="flat">
              <a:solidFill>
                <a:srgbClr val="FCB64C"/>
              </a:solidFill>
              <a:prstDash val="solid"/>
              <a:round/>
            </a:ln>
          </p:spPr>
          <p:txBody>
            <a:bodyPr rtlCol="0" anchor="ctr"/>
            <a:lstStyle/>
            <a:p>
              <a:pPr defTabSz="514319"/>
              <a:endParaRPr lang="en-US" sz="993" dirty="0">
                <a:solidFill>
                  <a:srgbClr val="FFFFFF"/>
                </a:solidFill>
                <a:latin typeface="Amazon Ember"/>
              </a:endParaRPr>
            </a:p>
          </p:txBody>
        </p:sp>
        <p:sp>
          <p:nvSpPr>
            <p:cNvPr id="133" name="Freeform: Shape 559">
              <a:extLst>
                <a:ext uri="{FF2B5EF4-FFF2-40B4-BE49-F238E27FC236}">
                  <a16:creationId xmlns:a16="http://schemas.microsoft.com/office/drawing/2014/main" id="{178C4160-58CC-9C44-9915-44C19933CD4B}"/>
                </a:ext>
              </a:extLst>
            </p:cNvPr>
            <p:cNvSpPr/>
            <p:nvPr/>
          </p:nvSpPr>
          <p:spPr>
            <a:xfrm>
              <a:off x="11337754" y="3794415"/>
              <a:ext cx="9655" cy="267131"/>
            </a:xfrm>
            <a:custGeom>
              <a:avLst/>
              <a:gdLst>
                <a:gd name="connsiteX0" fmla="*/ 5793 w 9655"/>
                <a:gd name="connsiteY0" fmla="*/ 265200 h 267130"/>
                <a:gd name="connsiteX1" fmla="*/ 4828 w 9655"/>
                <a:gd name="connsiteY1" fmla="*/ 4828 h 267130"/>
              </a:gdLst>
              <a:ahLst/>
              <a:cxnLst>
                <a:cxn ang="0">
                  <a:pos x="connsiteX0" y="connsiteY0"/>
                </a:cxn>
                <a:cxn ang="0">
                  <a:pos x="connsiteX1" y="connsiteY1"/>
                </a:cxn>
              </a:cxnLst>
              <a:rect l="l" t="t" r="r" b="b"/>
              <a:pathLst>
                <a:path w="9655" h="267130">
                  <a:moveTo>
                    <a:pt x="5793" y="265200"/>
                  </a:moveTo>
                  <a:lnTo>
                    <a:pt x="4828" y="4828"/>
                  </a:lnTo>
                </a:path>
              </a:pathLst>
            </a:custGeom>
            <a:ln w="15875" cap="flat">
              <a:solidFill>
                <a:srgbClr val="FCB64C"/>
              </a:solidFill>
              <a:prstDash val="solid"/>
              <a:round/>
            </a:ln>
          </p:spPr>
          <p:txBody>
            <a:bodyPr rtlCol="0" anchor="ctr"/>
            <a:lstStyle/>
            <a:p>
              <a:pPr defTabSz="514319"/>
              <a:endParaRPr lang="en-US" sz="993">
                <a:solidFill>
                  <a:srgbClr val="FFFFFF"/>
                </a:solidFill>
                <a:latin typeface="Amazon Ember"/>
              </a:endParaRPr>
            </a:p>
          </p:txBody>
        </p:sp>
        <p:sp>
          <p:nvSpPr>
            <p:cNvPr id="134" name="Freeform: Shape 560">
              <a:extLst>
                <a:ext uri="{FF2B5EF4-FFF2-40B4-BE49-F238E27FC236}">
                  <a16:creationId xmlns:a16="http://schemas.microsoft.com/office/drawing/2014/main" id="{867C6534-5EAF-6B43-9215-D4B826537F7E}"/>
                </a:ext>
              </a:extLst>
            </p:cNvPr>
            <p:cNvSpPr/>
            <p:nvPr/>
          </p:nvSpPr>
          <p:spPr>
            <a:xfrm>
              <a:off x="11278213" y="3753862"/>
              <a:ext cx="32184" cy="32184"/>
            </a:xfrm>
            <a:custGeom>
              <a:avLst/>
              <a:gdLst>
                <a:gd name="connsiteX0" fmla="*/ 28644 w 32184"/>
                <a:gd name="connsiteY0" fmla="*/ 16736 h 32184"/>
                <a:gd name="connsiteX1" fmla="*/ 16736 w 32184"/>
                <a:gd name="connsiteY1" fmla="*/ 28644 h 32184"/>
                <a:gd name="connsiteX2" fmla="*/ 4828 w 32184"/>
                <a:gd name="connsiteY2" fmla="*/ 16736 h 32184"/>
                <a:gd name="connsiteX3" fmla="*/ 16736 w 32184"/>
                <a:gd name="connsiteY3" fmla="*/ 4828 h 32184"/>
                <a:gd name="connsiteX4" fmla="*/ 28644 w 32184"/>
                <a:gd name="connsiteY4" fmla="*/ 16736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644" y="16736"/>
                  </a:moveTo>
                  <a:cubicBezTo>
                    <a:pt x="28644" y="23313"/>
                    <a:pt x="23313" y="28644"/>
                    <a:pt x="16736" y="28644"/>
                  </a:cubicBezTo>
                  <a:cubicBezTo>
                    <a:pt x="10159" y="28644"/>
                    <a:pt x="4828" y="23313"/>
                    <a:pt x="4828" y="16736"/>
                  </a:cubicBezTo>
                  <a:cubicBezTo>
                    <a:pt x="4828" y="10159"/>
                    <a:pt x="10159" y="4828"/>
                    <a:pt x="16736" y="4828"/>
                  </a:cubicBezTo>
                  <a:cubicBezTo>
                    <a:pt x="23313" y="4828"/>
                    <a:pt x="28644" y="10159"/>
                    <a:pt x="28644" y="16736"/>
                  </a:cubicBezTo>
                  <a:close/>
                </a:path>
              </a:pathLst>
            </a:custGeom>
            <a:noFill/>
            <a:ln w="15875" cap="flat">
              <a:solidFill>
                <a:srgbClr val="FCB64C"/>
              </a:solidFill>
              <a:prstDash val="solid"/>
              <a:miter/>
            </a:ln>
          </p:spPr>
          <p:txBody>
            <a:bodyPr rtlCol="0" anchor="ctr"/>
            <a:lstStyle/>
            <a:p>
              <a:pPr defTabSz="514319"/>
              <a:endParaRPr lang="en-US" sz="993">
                <a:solidFill>
                  <a:srgbClr val="FFFFFF"/>
                </a:solidFill>
                <a:latin typeface="Amazon Ember"/>
              </a:endParaRPr>
            </a:p>
          </p:txBody>
        </p:sp>
        <p:sp>
          <p:nvSpPr>
            <p:cNvPr id="135" name="Freeform: Shape 561">
              <a:extLst>
                <a:ext uri="{FF2B5EF4-FFF2-40B4-BE49-F238E27FC236}">
                  <a16:creationId xmlns:a16="http://schemas.microsoft.com/office/drawing/2014/main" id="{0668CBEE-B9A8-4147-BA46-544B6E9CAB33}"/>
                </a:ext>
              </a:extLst>
            </p:cNvPr>
            <p:cNvSpPr/>
            <p:nvPr/>
          </p:nvSpPr>
          <p:spPr>
            <a:xfrm>
              <a:off x="11313938" y="3753862"/>
              <a:ext cx="32184" cy="32184"/>
            </a:xfrm>
            <a:custGeom>
              <a:avLst/>
              <a:gdLst>
                <a:gd name="connsiteX0" fmla="*/ 28644 w 32184"/>
                <a:gd name="connsiteY0" fmla="*/ 16736 h 32184"/>
                <a:gd name="connsiteX1" fmla="*/ 16736 w 32184"/>
                <a:gd name="connsiteY1" fmla="*/ 28644 h 32184"/>
                <a:gd name="connsiteX2" fmla="*/ 4828 w 32184"/>
                <a:gd name="connsiteY2" fmla="*/ 16736 h 32184"/>
                <a:gd name="connsiteX3" fmla="*/ 16736 w 32184"/>
                <a:gd name="connsiteY3" fmla="*/ 4828 h 32184"/>
                <a:gd name="connsiteX4" fmla="*/ 28644 w 32184"/>
                <a:gd name="connsiteY4" fmla="*/ 16736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644" y="16736"/>
                  </a:moveTo>
                  <a:cubicBezTo>
                    <a:pt x="28644" y="23313"/>
                    <a:pt x="23313" y="28644"/>
                    <a:pt x="16736" y="28644"/>
                  </a:cubicBezTo>
                  <a:cubicBezTo>
                    <a:pt x="10159" y="28644"/>
                    <a:pt x="4828" y="23313"/>
                    <a:pt x="4828" y="16736"/>
                  </a:cubicBezTo>
                  <a:cubicBezTo>
                    <a:pt x="4828" y="10159"/>
                    <a:pt x="10159" y="4828"/>
                    <a:pt x="16736" y="4828"/>
                  </a:cubicBezTo>
                  <a:cubicBezTo>
                    <a:pt x="23313" y="4828"/>
                    <a:pt x="28644" y="10159"/>
                    <a:pt x="28644" y="16736"/>
                  </a:cubicBezTo>
                  <a:close/>
                </a:path>
              </a:pathLst>
            </a:custGeom>
            <a:noFill/>
            <a:ln w="15875" cap="flat">
              <a:solidFill>
                <a:srgbClr val="FCB64C"/>
              </a:solidFill>
              <a:prstDash val="solid"/>
              <a:miter/>
            </a:ln>
          </p:spPr>
          <p:txBody>
            <a:bodyPr rtlCol="0" anchor="ctr"/>
            <a:lstStyle/>
            <a:p>
              <a:pPr defTabSz="514319"/>
              <a:endParaRPr lang="en-US" sz="993">
                <a:solidFill>
                  <a:srgbClr val="FFFFFF"/>
                </a:solidFill>
                <a:latin typeface="Amazon Ember"/>
              </a:endParaRPr>
            </a:p>
          </p:txBody>
        </p:sp>
        <p:sp>
          <p:nvSpPr>
            <p:cNvPr id="136" name="Freeform: Shape 562">
              <a:extLst>
                <a:ext uri="{FF2B5EF4-FFF2-40B4-BE49-F238E27FC236}">
                  <a16:creationId xmlns:a16="http://schemas.microsoft.com/office/drawing/2014/main" id="{A3100CE2-38C9-5343-BBE6-4C347C67DFFA}"/>
                </a:ext>
              </a:extLst>
            </p:cNvPr>
            <p:cNvSpPr/>
            <p:nvPr/>
          </p:nvSpPr>
          <p:spPr>
            <a:xfrm>
              <a:off x="11349662" y="3753862"/>
              <a:ext cx="32184" cy="32184"/>
            </a:xfrm>
            <a:custGeom>
              <a:avLst/>
              <a:gdLst>
                <a:gd name="connsiteX0" fmla="*/ 28644 w 32184"/>
                <a:gd name="connsiteY0" fmla="*/ 16736 h 32184"/>
                <a:gd name="connsiteX1" fmla="*/ 16736 w 32184"/>
                <a:gd name="connsiteY1" fmla="*/ 28644 h 32184"/>
                <a:gd name="connsiteX2" fmla="*/ 4828 w 32184"/>
                <a:gd name="connsiteY2" fmla="*/ 16736 h 32184"/>
                <a:gd name="connsiteX3" fmla="*/ 16736 w 32184"/>
                <a:gd name="connsiteY3" fmla="*/ 4828 h 32184"/>
                <a:gd name="connsiteX4" fmla="*/ 28644 w 32184"/>
                <a:gd name="connsiteY4" fmla="*/ 16736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644" y="16736"/>
                  </a:moveTo>
                  <a:cubicBezTo>
                    <a:pt x="28644" y="23313"/>
                    <a:pt x="23313" y="28644"/>
                    <a:pt x="16736" y="28644"/>
                  </a:cubicBezTo>
                  <a:cubicBezTo>
                    <a:pt x="10159" y="28644"/>
                    <a:pt x="4828" y="23313"/>
                    <a:pt x="4828" y="16736"/>
                  </a:cubicBezTo>
                  <a:cubicBezTo>
                    <a:pt x="4828" y="10159"/>
                    <a:pt x="10159" y="4828"/>
                    <a:pt x="16736" y="4828"/>
                  </a:cubicBezTo>
                  <a:cubicBezTo>
                    <a:pt x="23313" y="4828"/>
                    <a:pt x="28644" y="10159"/>
                    <a:pt x="28644" y="16736"/>
                  </a:cubicBezTo>
                  <a:close/>
                </a:path>
              </a:pathLst>
            </a:custGeom>
            <a:noFill/>
            <a:ln w="15875" cap="flat">
              <a:solidFill>
                <a:srgbClr val="FCB64C"/>
              </a:solidFill>
              <a:prstDash val="solid"/>
              <a:miter/>
            </a:ln>
          </p:spPr>
          <p:txBody>
            <a:bodyPr rtlCol="0" anchor="ctr"/>
            <a:lstStyle/>
            <a:p>
              <a:pPr defTabSz="514319"/>
              <a:endParaRPr lang="en-US" sz="993">
                <a:solidFill>
                  <a:srgbClr val="FFFFFF"/>
                </a:solidFill>
                <a:latin typeface="Amazon Ember"/>
              </a:endParaRPr>
            </a:p>
          </p:txBody>
        </p:sp>
        <p:sp>
          <p:nvSpPr>
            <p:cNvPr id="137" name="Freeform: Shape 563">
              <a:extLst>
                <a:ext uri="{FF2B5EF4-FFF2-40B4-BE49-F238E27FC236}">
                  <a16:creationId xmlns:a16="http://schemas.microsoft.com/office/drawing/2014/main" id="{E2E6E66D-AE6E-8D4F-BA85-A6AB9B6C48A5}"/>
                </a:ext>
              </a:extLst>
            </p:cNvPr>
            <p:cNvSpPr/>
            <p:nvPr/>
          </p:nvSpPr>
          <p:spPr>
            <a:xfrm>
              <a:off x="11447825" y="3860393"/>
              <a:ext cx="141612" cy="9655"/>
            </a:xfrm>
            <a:custGeom>
              <a:avLst/>
              <a:gdLst>
                <a:gd name="connsiteX0" fmla="*/ 4828 w 141611"/>
                <a:gd name="connsiteY0" fmla="*/ 5471 h 9655"/>
                <a:gd name="connsiteX1" fmla="*/ 138715 w 141611"/>
                <a:gd name="connsiteY1" fmla="*/ 4828 h 9655"/>
              </a:gdLst>
              <a:ahLst/>
              <a:cxnLst>
                <a:cxn ang="0">
                  <a:pos x="connsiteX0" y="connsiteY0"/>
                </a:cxn>
                <a:cxn ang="0">
                  <a:pos x="connsiteX1" y="connsiteY1"/>
                </a:cxn>
              </a:cxnLst>
              <a:rect l="l" t="t" r="r" b="b"/>
              <a:pathLst>
                <a:path w="141611" h="9655">
                  <a:moveTo>
                    <a:pt x="4828" y="5471"/>
                  </a:moveTo>
                  <a:lnTo>
                    <a:pt x="138715" y="4828"/>
                  </a:lnTo>
                </a:path>
              </a:pathLst>
            </a:custGeom>
            <a:ln w="15875" cap="flat">
              <a:solidFill>
                <a:srgbClr val="FCB64C"/>
              </a:solidFill>
              <a:prstDash val="solid"/>
              <a:round/>
            </a:ln>
          </p:spPr>
          <p:txBody>
            <a:bodyPr rtlCol="0" anchor="ctr"/>
            <a:lstStyle/>
            <a:p>
              <a:pPr defTabSz="514319"/>
              <a:endParaRPr lang="en-US" sz="993">
                <a:solidFill>
                  <a:srgbClr val="FFFFFF"/>
                </a:solidFill>
                <a:latin typeface="Amazon Ember"/>
              </a:endParaRPr>
            </a:p>
          </p:txBody>
        </p:sp>
        <p:sp>
          <p:nvSpPr>
            <p:cNvPr id="138" name="Freeform: Shape 564">
              <a:extLst>
                <a:ext uri="{FF2B5EF4-FFF2-40B4-BE49-F238E27FC236}">
                  <a16:creationId xmlns:a16="http://schemas.microsoft.com/office/drawing/2014/main" id="{F69A9958-49DB-0F49-8CC7-360C765BC711}"/>
                </a:ext>
              </a:extLst>
            </p:cNvPr>
            <p:cNvSpPr/>
            <p:nvPr/>
          </p:nvSpPr>
          <p:spPr>
            <a:xfrm>
              <a:off x="11394001" y="3845190"/>
              <a:ext cx="41840" cy="41840"/>
            </a:xfrm>
            <a:custGeom>
              <a:avLst/>
              <a:gdLst>
                <a:gd name="connsiteX0" fmla="*/ 4846 w 41839"/>
                <a:gd name="connsiteY0" fmla="*/ 4965 h 41839"/>
                <a:gd name="connsiteX1" fmla="*/ 37030 w 41839"/>
                <a:gd name="connsiteY1" fmla="*/ 4846 h 41839"/>
                <a:gd name="connsiteX2" fmla="*/ 37149 w 41839"/>
                <a:gd name="connsiteY2" fmla="*/ 37030 h 41839"/>
                <a:gd name="connsiteX3" fmla="*/ 4965 w 41839"/>
                <a:gd name="connsiteY3" fmla="*/ 37149 h 41839"/>
              </a:gdLst>
              <a:ahLst/>
              <a:cxnLst>
                <a:cxn ang="0">
                  <a:pos x="connsiteX0" y="connsiteY0"/>
                </a:cxn>
                <a:cxn ang="0">
                  <a:pos x="connsiteX1" y="connsiteY1"/>
                </a:cxn>
                <a:cxn ang="0">
                  <a:pos x="connsiteX2" y="connsiteY2"/>
                </a:cxn>
                <a:cxn ang="0">
                  <a:pos x="connsiteX3" y="connsiteY3"/>
                </a:cxn>
              </a:cxnLst>
              <a:rect l="l" t="t" r="r" b="b"/>
              <a:pathLst>
                <a:path w="41839" h="41839">
                  <a:moveTo>
                    <a:pt x="4846" y="4965"/>
                  </a:moveTo>
                  <a:lnTo>
                    <a:pt x="37030" y="4846"/>
                  </a:lnTo>
                  <a:lnTo>
                    <a:pt x="37149" y="37030"/>
                  </a:lnTo>
                  <a:lnTo>
                    <a:pt x="4965" y="37149"/>
                  </a:lnTo>
                  <a:close/>
                </a:path>
              </a:pathLst>
            </a:custGeom>
            <a:noFill/>
            <a:ln w="15875" cap="flat">
              <a:solidFill>
                <a:srgbClr val="FCB64C"/>
              </a:solidFill>
              <a:prstDash val="solid"/>
              <a:round/>
            </a:ln>
          </p:spPr>
          <p:txBody>
            <a:bodyPr rtlCol="0" anchor="ctr"/>
            <a:lstStyle/>
            <a:p>
              <a:pPr defTabSz="514319"/>
              <a:endParaRPr lang="en-US" sz="993">
                <a:solidFill>
                  <a:srgbClr val="FFFFFF"/>
                </a:solidFill>
                <a:latin typeface="Amazon Ember"/>
              </a:endParaRPr>
            </a:p>
          </p:txBody>
        </p:sp>
        <p:sp>
          <p:nvSpPr>
            <p:cNvPr id="139" name="Freeform: Shape 565">
              <a:extLst>
                <a:ext uri="{FF2B5EF4-FFF2-40B4-BE49-F238E27FC236}">
                  <a16:creationId xmlns:a16="http://schemas.microsoft.com/office/drawing/2014/main" id="{7E02EA11-7FB2-554B-89FA-F852B2AF726B}"/>
                </a:ext>
              </a:extLst>
            </p:cNvPr>
            <p:cNvSpPr/>
            <p:nvPr/>
          </p:nvSpPr>
          <p:spPr>
            <a:xfrm>
              <a:off x="11394323" y="3908594"/>
              <a:ext cx="41840" cy="41840"/>
            </a:xfrm>
            <a:custGeom>
              <a:avLst/>
              <a:gdLst>
                <a:gd name="connsiteX0" fmla="*/ 4846 w 41839"/>
                <a:gd name="connsiteY0" fmla="*/ 4965 h 41839"/>
                <a:gd name="connsiteX1" fmla="*/ 37030 w 41839"/>
                <a:gd name="connsiteY1" fmla="*/ 4846 h 41839"/>
                <a:gd name="connsiteX2" fmla="*/ 37149 w 41839"/>
                <a:gd name="connsiteY2" fmla="*/ 37030 h 41839"/>
                <a:gd name="connsiteX3" fmla="*/ 4965 w 41839"/>
                <a:gd name="connsiteY3" fmla="*/ 37149 h 41839"/>
              </a:gdLst>
              <a:ahLst/>
              <a:cxnLst>
                <a:cxn ang="0">
                  <a:pos x="connsiteX0" y="connsiteY0"/>
                </a:cxn>
                <a:cxn ang="0">
                  <a:pos x="connsiteX1" y="connsiteY1"/>
                </a:cxn>
                <a:cxn ang="0">
                  <a:pos x="connsiteX2" y="connsiteY2"/>
                </a:cxn>
                <a:cxn ang="0">
                  <a:pos x="connsiteX3" y="connsiteY3"/>
                </a:cxn>
              </a:cxnLst>
              <a:rect l="l" t="t" r="r" b="b"/>
              <a:pathLst>
                <a:path w="41839" h="41839">
                  <a:moveTo>
                    <a:pt x="4846" y="4965"/>
                  </a:moveTo>
                  <a:lnTo>
                    <a:pt x="37030" y="4846"/>
                  </a:lnTo>
                  <a:lnTo>
                    <a:pt x="37149" y="37030"/>
                  </a:lnTo>
                  <a:lnTo>
                    <a:pt x="4965" y="37149"/>
                  </a:lnTo>
                  <a:close/>
                </a:path>
              </a:pathLst>
            </a:custGeom>
            <a:noFill/>
            <a:ln w="15875" cap="flat">
              <a:solidFill>
                <a:srgbClr val="FCB64C"/>
              </a:solidFill>
              <a:prstDash val="solid"/>
              <a:round/>
            </a:ln>
          </p:spPr>
          <p:txBody>
            <a:bodyPr rtlCol="0" anchor="ctr"/>
            <a:lstStyle/>
            <a:p>
              <a:pPr defTabSz="514319"/>
              <a:endParaRPr lang="en-US" sz="993">
                <a:solidFill>
                  <a:srgbClr val="FFFFFF"/>
                </a:solidFill>
                <a:latin typeface="Amazon Ember"/>
              </a:endParaRPr>
            </a:p>
          </p:txBody>
        </p:sp>
        <p:sp>
          <p:nvSpPr>
            <p:cNvPr id="140" name="Freeform: Shape 566">
              <a:extLst>
                <a:ext uri="{FF2B5EF4-FFF2-40B4-BE49-F238E27FC236}">
                  <a16:creationId xmlns:a16="http://schemas.microsoft.com/office/drawing/2014/main" id="{CB6410A5-BD7B-DF4A-96BD-6490858371F4}"/>
                </a:ext>
              </a:extLst>
            </p:cNvPr>
            <p:cNvSpPr/>
            <p:nvPr/>
          </p:nvSpPr>
          <p:spPr>
            <a:xfrm>
              <a:off x="11448147" y="3987521"/>
              <a:ext cx="148048" cy="9655"/>
            </a:xfrm>
            <a:custGeom>
              <a:avLst/>
              <a:gdLst>
                <a:gd name="connsiteX0" fmla="*/ 4828 w 148048"/>
                <a:gd name="connsiteY0" fmla="*/ 5471 h 9655"/>
                <a:gd name="connsiteX1" fmla="*/ 143221 w 148048"/>
                <a:gd name="connsiteY1" fmla="*/ 4828 h 9655"/>
              </a:gdLst>
              <a:ahLst/>
              <a:cxnLst>
                <a:cxn ang="0">
                  <a:pos x="connsiteX0" y="connsiteY0"/>
                </a:cxn>
                <a:cxn ang="0">
                  <a:pos x="connsiteX1" y="connsiteY1"/>
                </a:cxn>
              </a:cxnLst>
              <a:rect l="l" t="t" r="r" b="b"/>
              <a:pathLst>
                <a:path w="148048" h="9655">
                  <a:moveTo>
                    <a:pt x="4828" y="5471"/>
                  </a:moveTo>
                  <a:lnTo>
                    <a:pt x="143221" y="4828"/>
                  </a:lnTo>
                </a:path>
              </a:pathLst>
            </a:custGeom>
            <a:ln w="15875" cap="flat">
              <a:solidFill>
                <a:srgbClr val="FCB64C"/>
              </a:solidFill>
              <a:prstDash val="solid"/>
              <a:round/>
            </a:ln>
          </p:spPr>
          <p:txBody>
            <a:bodyPr rtlCol="0" anchor="ctr"/>
            <a:lstStyle/>
            <a:p>
              <a:pPr defTabSz="514319"/>
              <a:endParaRPr lang="en-US" sz="993">
                <a:solidFill>
                  <a:srgbClr val="FFFFFF"/>
                </a:solidFill>
                <a:latin typeface="Amazon Ember"/>
              </a:endParaRPr>
            </a:p>
          </p:txBody>
        </p:sp>
        <p:sp>
          <p:nvSpPr>
            <p:cNvPr id="141" name="Freeform: Shape 567">
              <a:extLst>
                <a:ext uri="{FF2B5EF4-FFF2-40B4-BE49-F238E27FC236}">
                  <a16:creationId xmlns:a16="http://schemas.microsoft.com/office/drawing/2014/main" id="{79D67792-7676-404C-A733-F5F5E94A1D1E}"/>
                </a:ext>
              </a:extLst>
            </p:cNvPr>
            <p:cNvSpPr/>
            <p:nvPr/>
          </p:nvSpPr>
          <p:spPr>
            <a:xfrm>
              <a:off x="11394323" y="3972320"/>
              <a:ext cx="41840" cy="41840"/>
            </a:xfrm>
            <a:custGeom>
              <a:avLst/>
              <a:gdLst>
                <a:gd name="connsiteX0" fmla="*/ 4846 w 41839"/>
                <a:gd name="connsiteY0" fmla="*/ 4965 h 41839"/>
                <a:gd name="connsiteX1" fmla="*/ 37030 w 41839"/>
                <a:gd name="connsiteY1" fmla="*/ 4846 h 41839"/>
                <a:gd name="connsiteX2" fmla="*/ 37149 w 41839"/>
                <a:gd name="connsiteY2" fmla="*/ 37030 h 41839"/>
                <a:gd name="connsiteX3" fmla="*/ 4965 w 41839"/>
                <a:gd name="connsiteY3" fmla="*/ 37149 h 41839"/>
              </a:gdLst>
              <a:ahLst/>
              <a:cxnLst>
                <a:cxn ang="0">
                  <a:pos x="connsiteX0" y="connsiteY0"/>
                </a:cxn>
                <a:cxn ang="0">
                  <a:pos x="connsiteX1" y="connsiteY1"/>
                </a:cxn>
                <a:cxn ang="0">
                  <a:pos x="connsiteX2" y="connsiteY2"/>
                </a:cxn>
                <a:cxn ang="0">
                  <a:pos x="connsiteX3" y="connsiteY3"/>
                </a:cxn>
              </a:cxnLst>
              <a:rect l="l" t="t" r="r" b="b"/>
              <a:pathLst>
                <a:path w="41839" h="41839">
                  <a:moveTo>
                    <a:pt x="4846" y="4965"/>
                  </a:moveTo>
                  <a:lnTo>
                    <a:pt x="37030" y="4846"/>
                  </a:lnTo>
                  <a:lnTo>
                    <a:pt x="37149" y="37030"/>
                  </a:lnTo>
                  <a:lnTo>
                    <a:pt x="4965" y="37149"/>
                  </a:lnTo>
                  <a:close/>
                </a:path>
              </a:pathLst>
            </a:custGeom>
            <a:noFill/>
            <a:ln w="15875" cap="flat">
              <a:solidFill>
                <a:srgbClr val="FCB64C"/>
              </a:solidFill>
              <a:prstDash val="solid"/>
              <a:round/>
            </a:ln>
          </p:spPr>
          <p:txBody>
            <a:bodyPr rtlCol="0" anchor="ctr"/>
            <a:lstStyle/>
            <a:p>
              <a:pPr defTabSz="514319"/>
              <a:endParaRPr lang="en-US" sz="993">
                <a:solidFill>
                  <a:srgbClr val="FFFFFF"/>
                </a:solidFill>
                <a:latin typeface="Amazon Ember"/>
              </a:endParaRPr>
            </a:p>
          </p:txBody>
        </p:sp>
        <p:sp>
          <p:nvSpPr>
            <p:cNvPr id="142" name="Freeform: Shape 568">
              <a:extLst>
                <a:ext uri="{FF2B5EF4-FFF2-40B4-BE49-F238E27FC236}">
                  <a16:creationId xmlns:a16="http://schemas.microsoft.com/office/drawing/2014/main" id="{66847123-97A0-9B43-B6D7-712DE95BE4AD}"/>
                </a:ext>
              </a:extLst>
            </p:cNvPr>
            <p:cNvSpPr/>
            <p:nvPr/>
          </p:nvSpPr>
          <p:spPr>
            <a:xfrm>
              <a:off x="11447825" y="3927015"/>
              <a:ext cx="125519" cy="9655"/>
            </a:xfrm>
            <a:custGeom>
              <a:avLst/>
              <a:gdLst>
                <a:gd name="connsiteX0" fmla="*/ 4828 w 125519"/>
                <a:gd name="connsiteY0" fmla="*/ 5471 h 9655"/>
                <a:gd name="connsiteX1" fmla="*/ 121335 w 125519"/>
                <a:gd name="connsiteY1" fmla="*/ 4828 h 9655"/>
              </a:gdLst>
              <a:ahLst/>
              <a:cxnLst>
                <a:cxn ang="0">
                  <a:pos x="connsiteX0" y="connsiteY0"/>
                </a:cxn>
                <a:cxn ang="0">
                  <a:pos x="connsiteX1" y="connsiteY1"/>
                </a:cxn>
              </a:cxnLst>
              <a:rect l="l" t="t" r="r" b="b"/>
              <a:pathLst>
                <a:path w="125519" h="9655">
                  <a:moveTo>
                    <a:pt x="4828" y="5471"/>
                  </a:moveTo>
                  <a:lnTo>
                    <a:pt x="121335" y="4828"/>
                  </a:lnTo>
                </a:path>
              </a:pathLst>
            </a:custGeom>
            <a:ln w="15875" cap="flat">
              <a:solidFill>
                <a:srgbClr val="FCB64C"/>
              </a:solidFill>
              <a:prstDash val="solid"/>
              <a:round/>
            </a:ln>
          </p:spPr>
          <p:txBody>
            <a:bodyPr rtlCol="0" anchor="ctr"/>
            <a:lstStyle/>
            <a:p>
              <a:pPr defTabSz="514319"/>
              <a:endParaRPr lang="en-US" sz="993">
                <a:solidFill>
                  <a:srgbClr val="FFFFFF"/>
                </a:solidFill>
                <a:latin typeface="Amazon Ember"/>
              </a:endParaRPr>
            </a:p>
          </p:txBody>
        </p:sp>
        <p:sp>
          <p:nvSpPr>
            <p:cNvPr id="143" name="Freeform: Shape 569">
              <a:extLst>
                <a:ext uri="{FF2B5EF4-FFF2-40B4-BE49-F238E27FC236}">
                  <a16:creationId xmlns:a16="http://schemas.microsoft.com/office/drawing/2014/main" id="{25CA1595-01B9-1A49-98A8-0FE8FE3EC30A}"/>
                </a:ext>
              </a:extLst>
            </p:cNvPr>
            <p:cNvSpPr/>
            <p:nvPr/>
          </p:nvSpPr>
          <p:spPr>
            <a:xfrm>
              <a:off x="11257937" y="3794415"/>
              <a:ext cx="434490" cy="9655"/>
            </a:xfrm>
            <a:custGeom>
              <a:avLst/>
              <a:gdLst>
                <a:gd name="connsiteX0" fmla="*/ 4828 w 434490"/>
                <a:gd name="connsiteY0" fmla="*/ 4828 h 9655"/>
                <a:gd name="connsiteX1" fmla="*/ 430628 w 434490"/>
                <a:gd name="connsiteY1" fmla="*/ 4828 h 9655"/>
              </a:gdLst>
              <a:ahLst/>
              <a:cxnLst>
                <a:cxn ang="0">
                  <a:pos x="connsiteX0" y="connsiteY0"/>
                </a:cxn>
                <a:cxn ang="0">
                  <a:pos x="connsiteX1" y="connsiteY1"/>
                </a:cxn>
              </a:cxnLst>
              <a:rect l="l" t="t" r="r" b="b"/>
              <a:pathLst>
                <a:path w="434490" h="9655">
                  <a:moveTo>
                    <a:pt x="4828" y="4828"/>
                  </a:moveTo>
                  <a:lnTo>
                    <a:pt x="430628" y="4828"/>
                  </a:lnTo>
                </a:path>
              </a:pathLst>
            </a:custGeom>
            <a:ln w="15875" cap="flat">
              <a:solidFill>
                <a:srgbClr val="FCB64C"/>
              </a:solidFill>
              <a:prstDash val="solid"/>
              <a:round/>
            </a:ln>
          </p:spPr>
          <p:txBody>
            <a:bodyPr rtlCol="0" anchor="ctr"/>
            <a:lstStyle/>
            <a:p>
              <a:pPr defTabSz="514319"/>
              <a:endParaRPr lang="en-US" sz="993">
                <a:solidFill>
                  <a:srgbClr val="FFFFFF"/>
                </a:solidFill>
                <a:latin typeface="Amazon Ember"/>
              </a:endParaRPr>
            </a:p>
          </p:txBody>
        </p:sp>
        <p:sp>
          <p:nvSpPr>
            <p:cNvPr id="144" name="Freeform: Shape 570">
              <a:extLst>
                <a:ext uri="{FF2B5EF4-FFF2-40B4-BE49-F238E27FC236}">
                  <a16:creationId xmlns:a16="http://schemas.microsoft.com/office/drawing/2014/main" id="{12995FF9-7EBE-E541-AD86-810C11FABA44}"/>
                </a:ext>
              </a:extLst>
            </p:cNvPr>
            <p:cNvSpPr/>
            <p:nvPr/>
          </p:nvSpPr>
          <p:spPr>
            <a:xfrm>
              <a:off x="11257615" y="3738414"/>
              <a:ext cx="434490" cy="321845"/>
            </a:xfrm>
            <a:custGeom>
              <a:avLst/>
              <a:gdLst>
                <a:gd name="connsiteX0" fmla="*/ 430950 w 434490"/>
                <a:gd name="connsiteY0" fmla="*/ 65013 h 321844"/>
                <a:gd name="connsiteX1" fmla="*/ 431272 w 434490"/>
                <a:gd name="connsiteY1" fmla="*/ 13839 h 321844"/>
                <a:gd name="connsiteX2" fmla="*/ 422260 w 434490"/>
                <a:gd name="connsiteY2" fmla="*/ 4828 h 321844"/>
                <a:gd name="connsiteX3" fmla="*/ 13839 w 434490"/>
                <a:gd name="connsiteY3" fmla="*/ 4828 h 321844"/>
                <a:gd name="connsiteX4" fmla="*/ 4828 w 434490"/>
                <a:gd name="connsiteY4" fmla="*/ 13839 h 321844"/>
                <a:gd name="connsiteX5" fmla="*/ 4828 w 434490"/>
                <a:gd name="connsiteY5" fmla="*/ 311224 h 321844"/>
                <a:gd name="connsiteX6" fmla="*/ 13839 w 434490"/>
                <a:gd name="connsiteY6" fmla="*/ 320235 h 321844"/>
                <a:gd name="connsiteX7" fmla="*/ 422582 w 434490"/>
                <a:gd name="connsiteY7" fmla="*/ 320235 h 321844"/>
                <a:gd name="connsiteX8" fmla="*/ 431593 w 434490"/>
                <a:gd name="connsiteY8" fmla="*/ 311224 h 321844"/>
                <a:gd name="connsiteX9" fmla="*/ 431593 w 434490"/>
                <a:gd name="connsiteY9" fmla="*/ 289016 h 32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4490" h="321844">
                  <a:moveTo>
                    <a:pt x="430950" y="65013"/>
                  </a:moveTo>
                  <a:lnTo>
                    <a:pt x="431272" y="13839"/>
                  </a:lnTo>
                  <a:cubicBezTo>
                    <a:pt x="431272" y="9012"/>
                    <a:pt x="427410" y="4828"/>
                    <a:pt x="422260" y="4828"/>
                  </a:cubicBezTo>
                  <a:lnTo>
                    <a:pt x="13839" y="4828"/>
                  </a:lnTo>
                  <a:cubicBezTo>
                    <a:pt x="9012" y="4828"/>
                    <a:pt x="4828" y="8690"/>
                    <a:pt x="4828" y="13839"/>
                  </a:cubicBezTo>
                  <a:lnTo>
                    <a:pt x="4828" y="311224"/>
                  </a:lnTo>
                  <a:cubicBezTo>
                    <a:pt x="4828" y="316051"/>
                    <a:pt x="8690" y="320235"/>
                    <a:pt x="13839" y="320235"/>
                  </a:cubicBezTo>
                  <a:lnTo>
                    <a:pt x="422582" y="320235"/>
                  </a:lnTo>
                  <a:cubicBezTo>
                    <a:pt x="427410" y="320235"/>
                    <a:pt x="431593" y="316373"/>
                    <a:pt x="431593" y="311224"/>
                  </a:cubicBezTo>
                  <a:lnTo>
                    <a:pt x="431593" y="289016"/>
                  </a:lnTo>
                </a:path>
              </a:pathLst>
            </a:custGeom>
            <a:noFill/>
            <a:ln w="15875" cap="flat">
              <a:solidFill>
                <a:srgbClr val="FCB64C"/>
              </a:solidFill>
              <a:prstDash val="solid"/>
              <a:round/>
            </a:ln>
          </p:spPr>
          <p:txBody>
            <a:bodyPr rtlCol="0" anchor="ctr"/>
            <a:lstStyle/>
            <a:p>
              <a:pPr defTabSz="514319"/>
              <a:endParaRPr lang="en-US" sz="993">
                <a:solidFill>
                  <a:srgbClr val="FFFFFF"/>
                </a:solidFill>
                <a:latin typeface="Amazon Ember"/>
              </a:endParaRPr>
            </a:p>
          </p:txBody>
        </p:sp>
      </p:grpSp>
      <p:sp>
        <p:nvSpPr>
          <p:cNvPr id="146" name="Arc 145">
            <a:extLst>
              <a:ext uri="{FF2B5EF4-FFF2-40B4-BE49-F238E27FC236}">
                <a16:creationId xmlns:a16="http://schemas.microsoft.com/office/drawing/2014/main" id="{A50C0124-A964-FB48-B4B1-CAA0EB478C96}"/>
              </a:ext>
            </a:extLst>
          </p:cNvPr>
          <p:cNvSpPr/>
          <p:nvPr/>
        </p:nvSpPr>
        <p:spPr>
          <a:xfrm>
            <a:off x="5839790" y="1156032"/>
            <a:ext cx="498387" cy="413341"/>
          </a:xfrm>
          <a:prstGeom prst="arc">
            <a:avLst/>
          </a:prstGeom>
          <a:ln w="12700"/>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160" dirty="0"/>
          </a:p>
        </p:txBody>
      </p:sp>
      <p:cxnSp>
        <p:nvCxnSpPr>
          <p:cNvPr id="147" name="Straight Connector 146">
            <a:extLst>
              <a:ext uri="{FF2B5EF4-FFF2-40B4-BE49-F238E27FC236}">
                <a16:creationId xmlns:a16="http://schemas.microsoft.com/office/drawing/2014/main" id="{4FE58F3C-8536-9548-8A45-D757A3297EEC}"/>
              </a:ext>
            </a:extLst>
          </p:cNvPr>
          <p:cNvCxnSpPr>
            <a:cxnSpLocks/>
            <a:stCxn id="146" idx="2"/>
          </p:cNvCxnSpPr>
          <p:nvPr/>
        </p:nvCxnSpPr>
        <p:spPr>
          <a:xfrm>
            <a:off x="6338176" y="1362703"/>
            <a:ext cx="0" cy="385981"/>
          </a:xfrm>
          <a:prstGeom prst="line">
            <a:avLst/>
          </a:prstGeom>
          <a:ln w="12700">
            <a:solidFill>
              <a:srgbClr val="FCB64C"/>
            </a:solidFill>
            <a:tailEnd type="oval"/>
          </a:ln>
        </p:spPr>
        <p:style>
          <a:lnRef idx="2">
            <a:schemeClr val="accent1"/>
          </a:lnRef>
          <a:fillRef idx="0">
            <a:schemeClr val="accent1"/>
          </a:fillRef>
          <a:effectRef idx="1">
            <a:schemeClr val="accent1"/>
          </a:effectRef>
          <a:fontRef idx="minor">
            <a:schemeClr val="tx1"/>
          </a:fontRef>
        </p:style>
      </p:cxnSp>
      <p:sp>
        <p:nvSpPr>
          <p:cNvPr id="148" name="Arc 147">
            <a:extLst>
              <a:ext uri="{FF2B5EF4-FFF2-40B4-BE49-F238E27FC236}">
                <a16:creationId xmlns:a16="http://schemas.microsoft.com/office/drawing/2014/main" id="{F02B326F-0703-A946-BC92-911B0BC7941A}"/>
              </a:ext>
            </a:extLst>
          </p:cNvPr>
          <p:cNvSpPr/>
          <p:nvPr/>
        </p:nvSpPr>
        <p:spPr>
          <a:xfrm flipH="1">
            <a:off x="2708293" y="1155923"/>
            <a:ext cx="513020" cy="413341"/>
          </a:xfrm>
          <a:prstGeom prst="arc">
            <a:avLst/>
          </a:prstGeom>
          <a:ln w="12700"/>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160" dirty="0"/>
          </a:p>
        </p:txBody>
      </p:sp>
      <p:cxnSp>
        <p:nvCxnSpPr>
          <p:cNvPr id="149" name="Straight Connector 148">
            <a:extLst>
              <a:ext uri="{FF2B5EF4-FFF2-40B4-BE49-F238E27FC236}">
                <a16:creationId xmlns:a16="http://schemas.microsoft.com/office/drawing/2014/main" id="{29DEED08-F0F6-6842-A188-54FFD2E588D1}"/>
              </a:ext>
            </a:extLst>
          </p:cNvPr>
          <p:cNvCxnSpPr>
            <a:cxnSpLocks/>
            <a:stCxn id="148" idx="2"/>
          </p:cNvCxnSpPr>
          <p:nvPr/>
        </p:nvCxnSpPr>
        <p:spPr>
          <a:xfrm>
            <a:off x="2708292" y="1362594"/>
            <a:ext cx="0" cy="384909"/>
          </a:xfrm>
          <a:prstGeom prst="line">
            <a:avLst/>
          </a:prstGeom>
          <a:ln w="12700">
            <a:solidFill>
              <a:srgbClr val="FCB64C"/>
            </a:solidFill>
            <a:tailEnd type="oval"/>
          </a:ln>
        </p:spPr>
        <p:style>
          <a:lnRef idx="2">
            <a:schemeClr val="accent1"/>
          </a:lnRef>
          <a:fillRef idx="0">
            <a:schemeClr val="accent1"/>
          </a:fillRef>
          <a:effectRef idx="1">
            <a:schemeClr val="accent1"/>
          </a:effectRef>
          <a:fontRef idx="minor">
            <a:schemeClr val="tx1"/>
          </a:fontRef>
        </p:style>
      </p:cxnSp>
      <p:sp>
        <p:nvSpPr>
          <p:cNvPr id="1028" name="Rectangle 1027"/>
          <p:cNvSpPr/>
          <p:nvPr/>
        </p:nvSpPr>
        <p:spPr>
          <a:xfrm>
            <a:off x="729060" y="2839139"/>
            <a:ext cx="1171400" cy="1956946"/>
          </a:xfrm>
          <a:prstGeom prst="rect">
            <a:avLst/>
          </a:prstGeom>
        </p:spPr>
        <p:txBody>
          <a:bodyPr wrap="square">
            <a:spAutoFit/>
          </a:bodyPr>
          <a:lstStyle/>
          <a:p>
            <a:pPr marL="128588" indent="-128588">
              <a:spcBef>
                <a:spcPts val="450"/>
              </a:spcBef>
              <a:buFont typeface="Courier New" panose="02070309020205020404" pitchFamily="49" charset="0"/>
              <a:buChar char="o"/>
            </a:pPr>
            <a:r>
              <a:rPr lang="en-US" sz="900" dirty="0">
                <a:solidFill>
                  <a:schemeClr val="bg1"/>
                </a:solidFill>
                <a:latin typeface="Calibri" panose="020F0502020204030204" pitchFamily="34" charset="0"/>
                <a:ea typeface="Calibri" panose="020F0502020204030204" pitchFamily="34" charset="0"/>
              </a:rPr>
              <a:t>AWS provides nearly 2x the number of regions with multiple availability zones vs next cloud provider</a:t>
            </a:r>
          </a:p>
          <a:p>
            <a:pPr marL="128588" indent="-128588">
              <a:spcBef>
                <a:spcPts val="450"/>
              </a:spcBef>
              <a:buFont typeface="Courier New" panose="02070309020205020404" pitchFamily="49" charset="0"/>
              <a:buChar char="o"/>
            </a:pPr>
            <a:r>
              <a:rPr lang="en-US" sz="900" dirty="0">
                <a:solidFill>
                  <a:schemeClr val="bg1"/>
                </a:solidFill>
                <a:latin typeface="Calibri" panose="020F0502020204030204" pitchFamily="34" charset="0"/>
                <a:ea typeface="Calibri" panose="020F0502020204030204" pitchFamily="34" charset="0"/>
              </a:rPr>
              <a:t>In 2018, the next cloud provider had 7x more downtime hours than AWS</a:t>
            </a:r>
            <a:endParaRPr lang="en-US" sz="900" dirty="0">
              <a:solidFill>
                <a:schemeClr val="bg1"/>
              </a:solidFill>
            </a:endParaRPr>
          </a:p>
        </p:txBody>
      </p:sp>
      <p:sp>
        <p:nvSpPr>
          <p:cNvPr id="1029" name="Rectangle 1028"/>
          <p:cNvSpPr/>
          <p:nvPr/>
        </p:nvSpPr>
        <p:spPr>
          <a:xfrm>
            <a:off x="2042714" y="2824228"/>
            <a:ext cx="1178599" cy="2169825"/>
          </a:xfrm>
          <a:prstGeom prst="rect">
            <a:avLst/>
          </a:prstGeom>
        </p:spPr>
        <p:txBody>
          <a:bodyPr wrap="square">
            <a:spAutoFit/>
          </a:bodyPr>
          <a:lstStyle/>
          <a:p>
            <a:pPr marL="128588" indent="-128588">
              <a:buFont typeface="Courier New" panose="02070309020205020404" pitchFamily="49" charset="0"/>
              <a:buChar char="o"/>
            </a:pPr>
            <a:r>
              <a:rPr lang="en-US" sz="900" dirty="0">
                <a:solidFill>
                  <a:schemeClr val="bg1"/>
                </a:solidFill>
                <a:latin typeface="Calibri" panose="020F0502020204030204" pitchFamily="34" charset="0"/>
                <a:ea typeface="Calibri" panose="020F0502020204030204" pitchFamily="34" charset="0"/>
              </a:rPr>
              <a:t>AWS has a 2X-3X performance advantage running SQL Server, including storage, compute and networking vs next cloud provider</a:t>
            </a:r>
          </a:p>
          <a:p>
            <a:pPr marL="128588" indent="-128588">
              <a:buFont typeface="Courier New" panose="02070309020205020404" pitchFamily="49" charset="0"/>
              <a:buChar char="o"/>
            </a:pPr>
            <a:r>
              <a:rPr lang="en-US" sz="900" dirty="0">
                <a:solidFill>
                  <a:schemeClr val="bg1"/>
                </a:solidFill>
                <a:latin typeface="Calibri" panose="020F0502020204030204" pitchFamily="34" charset="0"/>
                <a:ea typeface="Calibri" panose="020F0502020204030204" pitchFamily="34" charset="0"/>
              </a:rPr>
              <a:t>AWS has at least 2x better price, performance running SQL vs next cloud provider </a:t>
            </a:r>
            <a:endParaRPr lang="en-US" sz="900" dirty="0">
              <a:solidFill>
                <a:schemeClr val="bg1"/>
              </a:solidFill>
            </a:endParaRPr>
          </a:p>
        </p:txBody>
      </p:sp>
      <p:sp>
        <p:nvSpPr>
          <p:cNvPr id="1030" name="Rectangle 1029"/>
          <p:cNvSpPr/>
          <p:nvPr/>
        </p:nvSpPr>
        <p:spPr>
          <a:xfrm>
            <a:off x="3340145" y="2839138"/>
            <a:ext cx="1204466" cy="2031325"/>
          </a:xfrm>
          <a:prstGeom prst="rect">
            <a:avLst/>
          </a:prstGeom>
        </p:spPr>
        <p:txBody>
          <a:bodyPr wrap="square">
            <a:spAutoFit/>
          </a:bodyPr>
          <a:lstStyle/>
          <a:p>
            <a:pPr marL="128588" indent="-128588">
              <a:buFont typeface="Courier New" panose="02070309020205020404" pitchFamily="49" charset="0"/>
              <a:buChar char="o"/>
            </a:pPr>
            <a:r>
              <a:rPr lang="en-US" sz="900" dirty="0">
                <a:solidFill>
                  <a:schemeClr val="bg1"/>
                </a:solidFill>
                <a:latin typeface="Calibri" panose="020F0502020204030204" pitchFamily="34" charset="0"/>
                <a:ea typeface="Calibri" panose="020F0502020204030204" pitchFamily="34" charset="0"/>
                <a:cs typeface="Calibri" panose="020F0502020204030204" pitchFamily="34" charset="0"/>
              </a:rPr>
              <a:t>AWS offers 210 security, compliance, and governance services which is ~40 more than next provider. </a:t>
            </a:r>
          </a:p>
          <a:p>
            <a:pPr marL="128588" indent="-128588">
              <a:buFont typeface="Courier New" panose="02070309020205020404" pitchFamily="49" charset="0"/>
              <a:buChar char="o"/>
            </a:pPr>
            <a:r>
              <a:rPr lang="en-US" sz="900" dirty="0">
                <a:solidFill>
                  <a:schemeClr val="bg1"/>
                </a:solidFill>
                <a:latin typeface="Calibri" panose="020F0502020204030204" pitchFamily="34" charset="0"/>
                <a:ea typeface="Calibri" panose="020F0502020204030204" pitchFamily="34" charset="0"/>
                <a:cs typeface="Calibri" panose="020F0502020204030204" pitchFamily="34" charset="0"/>
              </a:rPr>
              <a:t>AWS supports 89 security standards and compliance certify which is meaningfully more than any other cloud provider.  </a:t>
            </a:r>
            <a:endParaRPr lang="en-US" sz="9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031" name="Rectangle 1030"/>
          <p:cNvSpPr/>
          <p:nvPr/>
        </p:nvSpPr>
        <p:spPr>
          <a:xfrm>
            <a:off x="4634810" y="2826238"/>
            <a:ext cx="1240458" cy="2031325"/>
          </a:xfrm>
          <a:prstGeom prst="rect">
            <a:avLst/>
          </a:prstGeom>
        </p:spPr>
        <p:txBody>
          <a:bodyPr wrap="square">
            <a:spAutoFit/>
          </a:bodyPr>
          <a:lstStyle/>
          <a:p>
            <a:pPr marL="128588" indent="-128588">
              <a:buFont typeface="Courier New" panose="02070309020205020404" pitchFamily="49" charset="0"/>
              <a:buChar char="o"/>
            </a:pPr>
            <a:r>
              <a:rPr lang="en-US" sz="900" dirty="0">
                <a:solidFill>
                  <a:schemeClr val="bg1"/>
                </a:solidFill>
                <a:latin typeface="Calibri" panose="020F0502020204030204" pitchFamily="34" charset="0"/>
                <a:ea typeface="Calibri" panose="020F0502020204030204" pitchFamily="34" charset="0"/>
              </a:rPr>
              <a:t>AWS helps lower their overall Windows Server costs with a comprehensive family of EC2 instances and pricing models</a:t>
            </a:r>
          </a:p>
          <a:p>
            <a:pPr marL="128588" indent="-128588">
              <a:buFont typeface="Courier New" panose="02070309020205020404" pitchFamily="49" charset="0"/>
              <a:buChar char="o"/>
            </a:pPr>
            <a:r>
              <a:rPr lang="en-US" sz="900" dirty="0">
                <a:solidFill>
                  <a:schemeClr val="bg1"/>
                </a:solidFill>
                <a:latin typeface="Calibri" panose="020F0502020204030204" pitchFamily="34" charset="0"/>
                <a:ea typeface="Calibri" panose="020F0502020204030204" pitchFamily="34" charset="0"/>
              </a:rPr>
              <a:t>Over the past several years, AWS has reduced pricing 77 times </a:t>
            </a:r>
          </a:p>
          <a:p>
            <a:pPr marL="128588" indent="-128588">
              <a:buFont typeface="Courier New" panose="02070309020205020404" pitchFamily="49" charset="0"/>
              <a:buChar char="o"/>
            </a:pPr>
            <a:r>
              <a:rPr lang="en-US" sz="900" dirty="0">
                <a:solidFill>
                  <a:schemeClr val="bg1"/>
                </a:solidFill>
                <a:latin typeface="Calibri" panose="020F0502020204030204" pitchFamily="34" charset="0"/>
              </a:rPr>
              <a:t>56% lower TCO over 5 years</a:t>
            </a:r>
            <a:endParaRPr lang="en-US" sz="900" dirty="0">
              <a:solidFill>
                <a:schemeClr val="bg1"/>
              </a:solidFill>
            </a:endParaRPr>
          </a:p>
        </p:txBody>
      </p:sp>
      <p:sp>
        <p:nvSpPr>
          <p:cNvPr id="1032" name="Rectangle 1031"/>
          <p:cNvSpPr/>
          <p:nvPr/>
        </p:nvSpPr>
        <p:spPr>
          <a:xfrm>
            <a:off x="5875267" y="2825729"/>
            <a:ext cx="1174211" cy="2308324"/>
          </a:xfrm>
          <a:prstGeom prst="rect">
            <a:avLst/>
          </a:prstGeom>
        </p:spPr>
        <p:txBody>
          <a:bodyPr wrap="square">
            <a:spAutoFit/>
          </a:bodyPr>
          <a:lstStyle/>
          <a:p>
            <a:pPr marL="128588" indent="-128588">
              <a:buFont typeface="Courier New" panose="02070309020205020404" pitchFamily="49" charset="0"/>
              <a:buChar char="o"/>
            </a:pPr>
            <a:r>
              <a:rPr lang="en-US" sz="900" dirty="0">
                <a:solidFill>
                  <a:schemeClr val="bg1"/>
                </a:solidFill>
                <a:latin typeface="Calibri" panose="020F0502020204030204" pitchFamily="34" charset="0"/>
                <a:ea typeface="Calibri" panose="020F0502020204030204" pitchFamily="34" charset="0"/>
                <a:cs typeface="Calibri" panose="020F0502020204030204" pitchFamily="34" charset="0"/>
              </a:rPr>
              <a:t>AWS includes 48 services where comparable options are simply not available in next cloud provider</a:t>
            </a:r>
          </a:p>
          <a:p>
            <a:pPr marL="128588" indent="-128588">
              <a:buFont typeface="Courier New" panose="02070309020205020404" pitchFamily="49" charset="0"/>
              <a:buChar char="o"/>
            </a:pPr>
            <a:r>
              <a:rPr lang="en-US" sz="900" dirty="0">
                <a:solidFill>
                  <a:schemeClr val="bg1"/>
                </a:solidFill>
                <a:latin typeface="Calibri" panose="020F0502020204030204" pitchFamily="34" charset="0"/>
                <a:ea typeface="Calibri" panose="020F0502020204030204" pitchFamily="34" charset="0"/>
                <a:cs typeface="Calibri" panose="020F0502020204030204" pitchFamily="34" charset="0"/>
              </a:rPr>
              <a:t>AWS offer innovative options to run managed AD, and managed SQL and has robust  license mgmt. and DevOps capabilities</a:t>
            </a:r>
            <a:endParaRPr lang="en-US" sz="9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033" name="Rectangle 1032"/>
          <p:cNvSpPr/>
          <p:nvPr/>
        </p:nvSpPr>
        <p:spPr>
          <a:xfrm>
            <a:off x="7110894" y="2839139"/>
            <a:ext cx="1214868" cy="2308324"/>
          </a:xfrm>
          <a:prstGeom prst="rect">
            <a:avLst/>
          </a:prstGeom>
        </p:spPr>
        <p:txBody>
          <a:bodyPr wrap="square">
            <a:spAutoFit/>
          </a:bodyPr>
          <a:lstStyle/>
          <a:p>
            <a:pPr marL="128588" indent="-128588">
              <a:buFont typeface="Courier New" panose="02070309020205020404" pitchFamily="49" charset="0"/>
              <a:buChar char="o"/>
            </a:pPr>
            <a:r>
              <a:rPr lang="en-US" sz="900" dirty="0">
                <a:solidFill>
                  <a:schemeClr val="bg1"/>
                </a:solidFill>
                <a:latin typeface="Calibri" panose="020F0502020204030204" pitchFamily="34" charset="0"/>
                <a:ea typeface="Calibri" panose="020F0502020204030204" pitchFamily="34" charset="0"/>
              </a:rPr>
              <a:t>AWS has unmatched experience over the last 11 years deploying Microsoft workloads </a:t>
            </a:r>
          </a:p>
          <a:p>
            <a:pPr marL="128588" indent="-128588">
              <a:buFont typeface="Courier New" panose="02070309020205020404" pitchFamily="49" charset="0"/>
              <a:buChar char="o"/>
            </a:pPr>
            <a:r>
              <a:rPr lang="en-US" sz="900" dirty="0">
                <a:solidFill>
                  <a:schemeClr val="bg1"/>
                </a:solidFill>
                <a:latin typeface="Calibri" panose="020F0502020204030204" pitchFamily="34" charset="0"/>
                <a:ea typeface="Calibri" panose="020F0502020204030204" pitchFamily="34" charset="0"/>
              </a:rPr>
              <a:t>Recognized by IDC as the most extensive library of cases covering thousands of successful migrations </a:t>
            </a:r>
          </a:p>
          <a:p>
            <a:pPr marL="128588" indent="-128588">
              <a:buFont typeface="Courier New" panose="02070309020205020404" pitchFamily="49" charset="0"/>
              <a:buChar char="o"/>
            </a:pPr>
            <a:r>
              <a:rPr lang="en-US" sz="900" dirty="0">
                <a:solidFill>
                  <a:schemeClr val="bg1"/>
                </a:solidFill>
                <a:latin typeface="Calibri" panose="020F0502020204030204" pitchFamily="34" charset="0"/>
              </a:rPr>
              <a:t>Ability to execute</a:t>
            </a:r>
            <a:br>
              <a:rPr lang="en-US" sz="2160" dirty="0">
                <a:solidFill>
                  <a:schemeClr val="bg1"/>
                </a:solidFill>
              </a:rPr>
            </a:br>
            <a:endParaRPr lang="en-US" sz="900" dirty="0">
              <a:solidFill>
                <a:schemeClr val="bg1"/>
              </a:solidFill>
            </a:endParaRPr>
          </a:p>
        </p:txBody>
      </p:sp>
      <p:pic>
        <p:nvPicPr>
          <p:cNvPr id="145" name="Picture 144">
            <a:extLst>
              <a:ext uri="{FF2B5EF4-FFF2-40B4-BE49-F238E27FC236}">
                <a16:creationId xmlns:a16="http://schemas.microsoft.com/office/drawing/2014/main" id="{DAC0CB24-B6B5-6A4C-9D59-56D0DE778174}"/>
              </a:ext>
            </a:extLst>
          </p:cNvPr>
          <p:cNvPicPr>
            <a:picLocks noChangeAspect="1"/>
          </p:cNvPicPr>
          <p:nvPr/>
        </p:nvPicPr>
        <p:blipFill>
          <a:blip r:embed="rId3"/>
          <a:stretch>
            <a:fillRect/>
          </a:stretch>
        </p:blipFill>
        <p:spPr>
          <a:xfrm>
            <a:off x="8481180" y="173267"/>
            <a:ext cx="492414" cy="365264"/>
          </a:xfrm>
          <a:prstGeom prst="rect">
            <a:avLst/>
          </a:prstGeom>
        </p:spPr>
      </p:pic>
    </p:spTree>
    <p:extLst>
      <p:ext uri="{BB962C8B-B14F-4D97-AF65-F5344CB8AC3E}">
        <p14:creationId xmlns:p14="http://schemas.microsoft.com/office/powerpoint/2010/main" val="28086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2F7E2C79-D7D6-4A6B-BB27-A067C4AD3637}"/>
              </a:ext>
            </a:extLst>
          </p:cNvPr>
          <p:cNvSpPr txBox="1"/>
          <p:nvPr/>
        </p:nvSpPr>
        <p:spPr>
          <a:xfrm>
            <a:off x="370396" y="303429"/>
            <a:ext cx="8171148" cy="646331"/>
          </a:xfrm>
          <a:prstGeom prst="rect">
            <a:avLst/>
          </a:prstGeom>
          <a:noFill/>
        </p:spPr>
        <p:txBody>
          <a:bodyPr wrap="none" rtlCol="0">
            <a:spAutoFit/>
          </a:bodyPr>
          <a:lstStyle/>
          <a:p>
            <a:pPr defTabSz="685800">
              <a:defRPr/>
            </a:pPr>
            <a:r>
              <a:rPr lang="en-US" sz="2100" dirty="0">
                <a:solidFill>
                  <a:prstClr val="white"/>
                </a:solidFill>
                <a:latin typeface="Calibri" panose="020F0502020204030204"/>
              </a:rPr>
              <a:t>Transform Your Technical Debt &amp; Maximize Your Return on Infrastructure </a:t>
            </a:r>
          </a:p>
          <a:p>
            <a:pPr defTabSz="685800">
              <a:defRPr/>
            </a:pPr>
            <a:r>
              <a:rPr lang="en-US" sz="1500" dirty="0">
                <a:solidFill>
                  <a:prstClr val="white"/>
                </a:solidFill>
                <a:latin typeface="Calibri" panose="020F0502020204030204"/>
              </a:rPr>
              <a:t>How the </a:t>
            </a:r>
            <a:r>
              <a:rPr lang="en-US" sz="1500" dirty="0">
                <a:solidFill>
                  <a:srgbClr val="FFC000"/>
                </a:solidFill>
                <a:latin typeface="Calibri" panose="020F0502020204030204"/>
              </a:rPr>
              <a:t>AWS Microsoft Platform Specialists</a:t>
            </a:r>
            <a:r>
              <a:rPr lang="en-US" sz="1500" dirty="0">
                <a:solidFill>
                  <a:prstClr val="white"/>
                </a:solidFill>
                <a:latin typeface="Calibri" panose="020F0502020204030204"/>
              </a:rPr>
              <a:t> Helps You</a:t>
            </a:r>
          </a:p>
        </p:txBody>
      </p:sp>
      <p:sp>
        <p:nvSpPr>
          <p:cNvPr id="24" name="TextBox 23">
            <a:extLst>
              <a:ext uri="{FF2B5EF4-FFF2-40B4-BE49-F238E27FC236}">
                <a16:creationId xmlns:a16="http://schemas.microsoft.com/office/drawing/2014/main" id="{9852DB09-E254-48FC-AA1E-3634573E76D3}"/>
              </a:ext>
            </a:extLst>
          </p:cNvPr>
          <p:cNvSpPr txBox="1"/>
          <p:nvPr/>
        </p:nvSpPr>
        <p:spPr>
          <a:xfrm>
            <a:off x="444047" y="1365364"/>
            <a:ext cx="1634422" cy="323165"/>
          </a:xfrm>
          <a:prstGeom prst="rect">
            <a:avLst/>
          </a:prstGeom>
          <a:noFill/>
        </p:spPr>
        <p:txBody>
          <a:bodyPr wrap="none" rtlCol="0">
            <a:spAutoFit/>
          </a:bodyPr>
          <a:lstStyle/>
          <a:p>
            <a:pPr defTabSz="685800">
              <a:defRPr/>
            </a:pPr>
            <a:r>
              <a:rPr lang="en-US" sz="1500" dirty="0">
                <a:solidFill>
                  <a:srgbClr val="FF4046"/>
                </a:solidFill>
                <a:latin typeface="Calibri" panose="020F0502020204030204"/>
              </a:rPr>
              <a:t>1: </a:t>
            </a:r>
            <a:r>
              <a:rPr lang="en-US" sz="1500" dirty="0">
                <a:solidFill>
                  <a:prstClr val="white"/>
                </a:solidFill>
                <a:latin typeface="Calibri" panose="020F0502020204030204"/>
              </a:rPr>
              <a:t>Cloud Migration</a:t>
            </a:r>
          </a:p>
        </p:txBody>
      </p:sp>
      <p:sp>
        <p:nvSpPr>
          <p:cNvPr id="25" name="TextBox 24">
            <a:extLst>
              <a:ext uri="{FF2B5EF4-FFF2-40B4-BE49-F238E27FC236}">
                <a16:creationId xmlns:a16="http://schemas.microsoft.com/office/drawing/2014/main" id="{30197233-140B-4F60-86A1-D8023D0D9A7B}"/>
              </a:ext>
            </a:extLst>
          </p:cNvPr>
          <p:cNvSpPr txBox="1"/>
          <p:nvPr/>
        </p:nvSpPr>
        <p:spPr>
          <a:xfrm>
            <a:off x="426320" y="2779566"/>
            <a:ext cx="2327625" cy="323165"/>
          </a:xfrm>
          <a:prstGeom prst="rect">
            <a:avLst/>
          </a:prstGeom>
          <a:noFill/>
        </p:spPr>
        <p:txBody>
          <a:bodyPr wrap="none" rtlCol="0">
            <a:spAutoFit/>
          </a:bodyPr>
          <a:lstStyle/>
          <a:p>
            <a:pPr defTabSz="685800">
              <a:defRPr/>
            </a:pPr>
            <a:r>
              <a:rPr lang="en-US" sz="1500" dirty="0">
                <a:solidFill>
                  <a:srgbClr val="4A4CA6"/>
                </a:solidFill>
                <a:latin typeface="Calibri" panose="020F0502020204030204"/>
              </a:rPr>
              <a:t>3: </a:t>
            </a:r>
            <a:r>
              <a:rPr lang="en-US" sz="1500" dirty="0">
                <a:solidFill>
                  <a:prstClr val="white"/>
                </a:solidFill>
                <a:latin typeface="Calibri" panose="020F0502020204030204"/>
              </a:rPr>
              <a:t>Workload</a:t>
            </a:r>
            <a:r>
              <a:rPr lang="en-US" sz="1500" dirty="0">
                <a:solidFill>
                  <a:srgbClr val="4A4CA6"/>
                </a:solidFill>
                <a:latin typeface="Calibri" panose="020F0502020204030204"/>
              </a:rPr>
              <a:t> </a:t>
            </a:r>
            <a:r>
              <a:rPr lang="en-US" sz="1500" dirty="0">
                <a:solidFill>
                  <a:prstClr val="white"/>
                </a:solidFill>
                <a:latin typeface="Calibri" panose="020F0502020204030204"/>
              </a:rPr>
              <a:t>Modernization</a:t>
            </a:r>
          </a:p>
        </p:txBody>
      </p:sp>
      <p:sp>
        <p:nvSpPr>
          <p:cNvPr id="49" name="TextBox 48">
            <a:extLst>
              <a:ext uri="{FF2B5EF4-FFF2-40B4-BE49-F238E27FC236}">
                <a16:creationId xmlns:a16="http://schemas.microsoft.com/office/drawing/2014/main" id="{EA0B0B0C-ADA2-4292-963D-C68E15D4895B}"/>
              </a:ext>
            </a:extLst>
          </p:cNvPr>
          <p:cNvSpPr txBox="1"/>
          <p:nvPr/>
        </p:nvSpPr>
        <p:spPr>
          <a:xfrm>
            <a:off x="5964673" y="1236306"/>
            <a:ext cx="2393925" cy="323165"/>
          </a:xfrm>
          <a:prstGeom prst="rect">
            <a:avLst/>
          </a:prstGeom>
          <a:noFill/>
        </p:spPr>
        <p:txBody>
          <a:bodyPr wrap="none" rtlCol="0">
            <a:spAutoFit/>
          </a:bodyPr>
          <a:lstStyle/>
          <a:p>
            <a:pPr defTabSz="685800">
              <a:defRPr/>
            </a:pPr>
            <a:r>
              <a:rPr lang="en-US" sz="1500" dirty="0">
                <a:solidFill>
                  <a:srgbClr val="757677"/>
                </a:solidFill>
                <a:latin typeface="Calibri" panose="020F0502020204030204"/>
              </a:rPr>
              <a:t>2: </a:t>
            </a:r>
            <a:r>
              <a:rPr lang="en-US" sz="1500" dirty="0">
                <a:solidFill>
                  <a:prstClr val="white"/>
                </a:solidFill>
                <a:latin typeface="Calibri" panose="020F0502020204030204"/>
              </a:rPr>
              <a:t>Steady State Optimization</a:t>
            </a:r>
          </a:p>
        </p:txBody>
      </p:sp>
      <p:sp>
        <p:nvSpPr>
          <p:cNvPr id="53" name="TextBox 52">
            <a:extLst>
              <a:ext uri="{FF2B5EF4-FFF2-40B4-BE49-F238E27FC236}">
                <a16:creationId xmlns:a16="http://schemas.microsoft.com/office/drawing/2014/main" id="{FEDE4F58-DDD4-4587-970A-0B416FE991AF}"/>
              </a:ext>
            </a:extLst>
          </p:cNvPr>
          <p:cNvSpPr txBox="1"/>
          <p:nvPr/>
        </p:nvSpPr>
        <p:spPr>
          <a:xfrm>
            <a:off x="5964673" y="2818633"/>
            <a:ext cx="2178802" cy="323165"/>
          </a:xfrm>
          <a:prstGeom prst="rect">
            <a:avLst/>
          </a:prstGeom>
          <a:noFill/>
        </p:spPr>
        <p:txBody>
          <a:bodyPr wrap="none" rtlCol="0">
            <a:spAutoFit/>
          </a:bodyPr>
          <a:lstStyle/>
          <a:p>
            <a:pPr defTabSz="685800">
              <a:defRPr/>
            </a:pPr>
            <a:r>
              <a:rPr lang="en-US" sz="1500" dirty="0">
                <a:solidFill>
                  <a:srgbClr val="A89E23"/>
                </a:solidFill>
                <a:latin typeface="Calibri" panose="020F0502020204030204"/>
              </a:rPr>
              <a:t>4: </a:t>
            </a:r>
            <a:r>
              <a:rPr lang="en-US" sz="1500" dirty="0">
                <a:solidFill>
                  <a:prstClr val="white"/>
                </a:solidFill>
                <a:latin typeface="Calibri" panose="020F0502020204030204"/>
              </a:rPr>
              <a:t>Operational Innovation</a:t>
            </a:r>
          </a:p>
        </p:txBody>
      </p:sp>
      <p:sp>
        <p:nvSpPr>
          <p:cNvPr id="58" name="TextBox 57">
            <a:extLst>
              <a:ext uri="{FF2B5EF4-FFF2-40B4-BE49-F238E27FC236}">
                <a16:creationId xmlns:a16="http://schemas.microsoft.com/office/drawing/2014/main" id="{395535E3-07E3-469F-AA1D-B63B52089142}"/>
              </a:ext>
            </a:extLst>
          </p:cNvPr>
          <p:cNvSpPr txBox="1"/>
          <p:nvPr/>
        </p:nvSpPr>
        <p:spPr>
          <a:xfrm>
            <a:off x="680068" y="1714406"/>
            <a:ext cx="2930482" cy="784830"/>
          </a:xfrm>
          <a:prstGeom prst="rect">
            <a:avLst/>
          </a:prstGeom>
          <a:noFill/>
        </p:spPr>
        <p:txBody>
          <a:bodyPr wrap="none" rtlCol="0">
            <a:spAutoFit/>
          </a:bodyPr>
          <a:lstStyle/>
          <a:p>
            <a:pPr marL="214313" indent="-214313" defTabSz="685800">
              <a:buFont typeface="Courier New" panose="02070309020205020404" pitchFamily="49" charset="0"/>
              <a:buChar char="o"/>
              <a:defRPr/>
            </a:pPr>
            <a:r>
              <a:rPr lang="en-US" sz="1500" dirty="0">
                <a:solidFill>
                  <a:prstClr val="white"/>
                </a:solidFill>
                <a:latin typeface="Calibri" panose="020F0502020204030204"/>
              </a:rPr>
              <a:t>Cloud economics Immersion day</a:t>
            </a:r>
          </a:p>
          <a:p>
            <a:pPr marL="214313" indent="-214313" defTabSz="685800">
              <a:buFont typeface="Courier New" panose="02070309020205020404" pitchFamily="49" charset="0"/>
              <a:buChar char="o"/>
              <a:defRPr/>
            </a:pPr>
            <a:r>
              <a:rPr lang="en-US" sz="1500" dirty="0">
                <a:solidFill>
                  <a:prstClr val="white"/>
                </a:solidFill>
                <a:latin typeface="Calibri" panose="020F0502020204030204"/>
              </a:rPr>
              <a:t>Architectural planning </a:t>
            </a:r>
          </a:p>
          <a:p>
            <a:pPr marL="214313" indent="-214313" defTabSz="685800">
              <a:buFont typeface="Courier New" panose="02070309020205020404" pitchFamily="49" charset="0"/>
              <a:buChar char="o"/>
              <a:defRPr/>
            </a:pPr>
            <a:r>
              <a:rPr lang="en-US" sz="1500" dirty="0">
                <a:solidFill>
                  <a:prstClr val="white"/>
                </a:solidFill>
                <a:latin typeface="Calibri" panose="020F0502020204030204"/>
              </a:rPr>
              <a:t>Migration assistance programs</a:t>
            </a:r>
          </a:p>
        </p:txBody>
      </p:sp>
      <p:sp>
        <p:nvSpPr>
          <p:cNvPr id="60" name="TextBox 59">
            <a:extLst>
              <a:ext uri="{FF2B5EF4-FFF2-40B4-BE49-F238E27FC236}">
                <a16:creationId xmlns:a16="http://schemas.microsoft.com/office/drawing/2014/main" id="{AB52955B-A142-4132-8F66-70B09AD5276C}"/>
              </a:ext>
            </a:extLst>
          </p:cNvPr>
          <p:cNvSpPr txBox="1"/>
          <p:nvPr/>
        </p:nvSpPr>
        <p:spPr>
          <a:xfrm>
            <a:off x="662341" y="3060432"/>
            <a:ext cx="2432141" cy="1015663"/>
          </a:xfrm>
          <a:prstGeom prst="rect">
            <a:avLst/>
          </a:prstGeom>
          <a:noFill/>
        </p:spPr>
        <p:txBody>
          <a:bodyPr wrap="none" rtlCol="0">
            <a:spAutoFit/>
          </a:bodyPr>
          <a:lstStyle/>
          <a:p>
            <a:pPr marL="214313" indent="-214313" defTabSz="685800">
              <a:buFont typeface="Courier New" panose="02070309020205020404" pitchFamily="49" charset="0"/>
              <a:buChar char="o"/>
              <a:defRPr/>
            </a:pPr>
            <a:r>
              <a:rPr lang="en-US" sz="1500" dirty="0">
                <a:solidFill>
                  <a:prstClr val="white"/>
                </a:solidFill>
                <a:latin typeface="Calibri" panose="020F0502020204030204"/>
              </a:rPr>
              <a:t>Modernization planning</a:t>
            </a:r>
          </a:p>
          <a:p>
            <a:pPr marL="214313" indent="-214313" defTabSz="685800">
              <a:buFont typeface="Courier New" panose="02070309020205020404" pitchFamily="49" charset="0"/>
              <a:buChar char="o"/>
              <a:defRPr/>
            </a:pPr>
            <a:r>
              <a:rPr lang="en-US" sz="1500" dirty="0">
                <a:solidFill>
                  <a:prstClr val="white"/>
                </a:solidFill>
                <a:latin typeface="Calibri" panose="020F0502020204030204"/>
              </a:rPr>
              <a:t>Modernization Immersion</a:t>
            </a:r>
          </a:p>
          <a:p>
            <a:pPr defTabSz="685800">
              <a:defRPr/>
            </a:pPr>
            <a:r>
              <a:rPr lang="en-US" sz="1500" dirty="0">
                <a:solidFill>
                  <a:prstClr val="white"/>
                </a:solidFill>
                <a:latin typeface="Calibri" panose="020F0502020204030204"/>
              </a:rPr>
              <a:t>     Days, Workshops, </a:t>
            </a:r>
            <a:r>
              <a:rPr lang="en-US" sz="1500" dirty="0" err="1">
                <a:solidFill>
                  <a:prstClr val="white"/>
                </a:solidFill>
                <a:latin typeface="Calibri" panose="020F0502020204030204"/>
              </a:rPr>
              <a:t>PoCs</a:t>
            </a:r>
            <a:endParaRPr lang="en-US" sz="1500" dirty="0">
              <a:solidFill>
                <a:prstClr val="white"/>
              </a:solidFill>
              <a:latin typeface="Calibri" panose="020F0502020204030204"/>
            </a:endParaRPr>
          </a:p>
          <a:p>
            <a:pPr marL="214313" indent="-214313" defTabSz="685800">
              <a:buFont typeface="Courier New" panose="02070309020205020404" pitchFamily="49" charset="0"/>
              <a:buChar char="o"/>
              <a:defRPr/>
            </a:pPr>
            <a:r>
              <a:rPr lang="en-US" sz="1500" dirty="0">
                <a:solidFill>
                  <a:prstClr val="white"/>
                </a:solidFill>
                <a:latin typeface="Calibri" panose="020F0502020204030204"/>
              </a:rPr>
              <a:t>Investment Programs</a:t>
            </a:r>
          </a:p>
        </p:txBody>
      </p:sp>
      <p:sp>
        <p:nvSpPr>
          <p:cNvPr id="61" name="TextBox 60">
            <a:extLst>
              <a:ext uri="{FF2B5EF4-FFF2-40B4-BE49-F238E27FC236}">
                <a16:creationId xmlns:a16="http://schemas.microsoft.com/office/drawing/2014/main" id="{92EDF73F-9F16-4D36-AA8F-D1A05691C35F}"/>
              </a:ext>
            </a:extLst>
          </p:cNvPr>
          <p:cNvSpPr txBox="1"/>
          <p:nvPr/>
        </p:nvSpPr>
        <p:spPr>
          <a:xfrm>
            <a:off x="6433197" y="3116056"/>
            <a:ext cx="2428678" cy="1246495"/>
          </a:xfrm>
          <a:prstGeom prst="rect">
            <a:avLst/>
          </a:prstGeom>
          <a:noFill/>
        </p:spPr>
        <p:txBody>
          <a:bodyPr wrap="none" rtlCol="0">
            <a:spAutoFit/>
          </a:bodyPr>
          <a:lstStyle/>
          <a:p>
            <a:pPr marL="214313" indent="-214313" defTabSz="685800">
              <a:buFont typeface="Courier New" panose="02070309020205020404" pitchFamily="49" charset="0"/>
              <a:buChar char="o"/>
              <a:defRPr/>
            </a:pPr>
            <a:r>
              <a:rPr lang="en-US" sz="1500" dirty="0">
                <a:solidFill>
                  <a:prstClr val="white"/>
                </a:solidFill>
                <a:latin typeface="Calibri" panose="020F0502020204030204"/>
              </a:rPr>
              <a:t>Managed Active Directory</a:t>
            </a:r>
          </a:p>
          <a:p>
            <a:pPr marL="214313" indent="-214313" defTabSz="685800">
              <a:buFont typeface="Courier New" panose="02070309020205020404" pitchFamily="49" charset="0"/>
              <a:buChar char="o"/>
              <a:defRPr/>
            </a:pPr>
            <a:r>
              <a:rPr lang="en-US" sz="1500" dirty="0">
                <a:solidFill>
                  <a:prstClr val="white"/>
                </a:solidFill>
                <a:latin typeface="Calibri" panose="020F0502020204030204"/>
              </a:rPr>
              <a:t>Windows </a:t>
            </a:r>
            <a:r>
              <a:rPr lang="en-US" sz="1500" dirty="0" err="1">
                <a:solidFill>
                  <a:prstClr val="white"/>
                </a:solidFill>
                <a:latin typeface="Calibri" panose="020F0502020204030204"/>
              </a:rPr>
              <a:t>FSx</a:t>
            </a:r>
            <a:endParaRPr lang="en-US" sz="1500" dirty="0">
              <a:solidFill>
                <a:prstClr val="white"/>
              </a:solidFill>
              <a:latin typeface="Calibri" panose="020F0502020204030204"/>
            </a:endParaRPr>
          </a:p>
          <a:p>
            <a:pPr marL="214313" indent="-214313" defTabSz="685800">
              <a:buFont typeface="Courier New" panose="02070309020205020404" pitchFamily="49" charset="0"/>
              <a:buChar char="o"/>
              <a:defRPr/>
            </a:pPr>
            <a:r>
              <a:rPr lang="en-US" sz="1500" dirty="0">
                <a:solidFill>
                  <a:prstClr val="white"/>
                </a:solidFill>
                <a:latin typeface="Calibri" panose="020F0502020204030204"/>
              </a:rPr>
              <a:t>Amazon RDS</a:t>
            </a:r>
          </a:p>
          <a:p>
            <a:pPr marL="214313" indent="-214313" defTabSz="685800">
              <a:buFont typeface="Courier New" panose="02070309020205020404" pitchFamily="49" charset="0"/>
              <a:buChar char="o"/>
              <a:defRPr/>
            </a:pPr>
            <a:r>
              <a:rPr lang="en-US" sz="1500" dirty="0">
                <a:solidFill>
                  <a:prstClr val="white"/>
                </a:solidFill>
                <a:latin typeface="Calibri" panose="020F0502020204030204"/>
              </a:rPr>
              <a:t>AWS License Manager</a:t>
            </a:r>
          </a:p>
          <a:p>
            <a:pPr marL="214313" indent="-214313" defTabSz="685800">
              <a:buFont typeface="Courier New" panose="02070309020205020404" pitchFamily="49" charset="0"/>
              <a:buChar char="o"/>
              <a:defRPr/>
            </a:pPr>
            <a:r>
              <a:rPr lang="en-US" sz="1500" dirty="0">
                <a:solidFill>
                  <a:prstClr val="white"/>
                </a:solidFill>
                <a:latin typeface="Calibri" panose="020F0502020204030204"/>
              </a:rPr>
              <a:t>AWS System Manager</a:t>
            </a:r>
          </a:p>
        </p:txBody>
      </p:sp>
      <p:sp>
        <p:nvSpPr>
          <p:cNvPr id="62" name="TextBox 61">
            <a:extLst>
              <a:ext uri="{FF2B5EF4-FFF2-40B4-BE49-F238E27FC236}">
                <a16:creationId xmlns:a16="http://schemas.microsoft.com/office/drawing/2014/main" id="{5DCD1901-D949-4A4E-9BA4-EC37DC0CCC8F}"/>
              </a:ext>
            </a:extLst>
          </p:cNvPr>
          <p:cNvSpPr txBox="1"/>
          <p:nvPr/>
        </p:nvSpPr>
        <p:spPr>
          <a:xfrm>
            <a:off x="6296876" y="1536926"/>
            <a:ext cx="2473626" cy="1015663"/>
          </a:xfrm>
          <a:prstGeom prst="rect">
            <a:avLst/>
          </a:prstGeom>
          <a:noFill/>
        </p:spPr>
        <p:txBody>
          <a:bodyPr wrap="none" rtlCol="0">
            <a:spAutoFit/>
          </a:bodyPr>
          <a:lstStyle/>
          <a:p>
            <a:pPr marL="214313" indent="-214313" defTabSz="685800">
              <a:buFont typeface="Courier New" panose="02070309020205020404" pitchFamily="49" charset="0"/>
              <a:buChar char="o"/>
              <a:defRPr/>
            </a:pPr>
            <a:r>
              <a:rPr lang="en-US" sz="1500" dirty="0">
                <a:solidFill>
                  <a:prstClr val="white"/>
                </a:solidFill>
                <a:latin typeface="Calibri" panose="020F0502020204030204"/>
              </a:rPr>
              <a:t>Licensing Health Check</a:t>
            </a:r>
          </a:p>
          <a:p>
            <a:pPr marL="214313" indent="-214313" defTabSz="685800">
              <a:buFont typeface="Courier New" panose="02070309020205020404" pitchFamily="49" charset="0"/>
              <a:buChar char="o"/>
              <a:defRPr/>
            </a:pPr>
            <a:r>
              <a:rPr lang="en-US" sz="1500" dirty="0">
                <a:solidFill>
                  <a:prstClr val="white"/>
                </a:solidFill>
                <a:latin typeface="Calibri" panose="020F0502020204030204"/>
              </a:rPr>
              <a:t>Procurement Optimization</a:t>
            </a:r>
          </a:p>
          <a:p>
            <a:pPr marL="214313" indent="-214313" defTabSz="685800">
              <a:buFont typeface="Courier New" panose="02070309020205020404" pitchFamily="49" charset="0"/>
              <a:buChar char="o"/>
              <a:defRPr/>
            </a:pPr>
            <a:r>
              <a:rPr lang="en-US" sz="1500" dirty="0">
                <a:solidFill>
                  <a:prstClr val="white"/>
                </a:solidFill>
                <a:latin typeface="Calibri" panose="020F0502020204030204"/>
              </a:rPr>
              <a:t>Architectural right-sizing</a:t>
            </a:r>
          </a:p>
          <a:p>
            <a:pPr marL="214313" indent="-214313" defTabSz="685800">
              <a:buFont typeface="Courier New" panose="02070309020205020404" pitchFamily="49" charset="0"/>
              <a:buChar char="o"/>
              <a:defRPr/>
            </a:pPr>
            <a:r>
              <a:rPr lang="en-US" sz="1500" dirty="0">
                <a:solidFill>
                  <a:prstClr val="white"/>
                </a:solidFill>
                <a:latin typeface="Calibri" panose="020F0502020204030204"/>
              </a:rPr>
              <a:t>Optimized licensing</a:t>
            </a:r>
          </a:p>
        </p:txBody>
      </p:sp>
      <p:pic>
        <p:nvPicPr>
          <p:cNvPr id="1028" name="Picture 4" descr="Amazon Web Services - Wikipedia">
            <a:extLst>
              <a:ext uri="{FF2B5EF4-FFF2-40B4-BE49-F238E27FC236}">
                <a16:creationId xmlns:a16="http://schemas.microsoft.com/office/drawing/2014/main" id="{700FF171-D03C-4271-B30A-38D97A372DAC}"/>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3842207" y="3066244"/>
            <a:ext cx="1803767" cy="107925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76E1BCA0-A7AA-40F4-994F-68DFDFA0C7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8688" y="1734328"/>
            <a:ext cx="3313332" cy="2070833"/>
          </a:xfrm>
          <a:prstGeom prst="rect">
            <a:avLst/>
          </a:prstGeom>
        </p:spPr>
      </p:pic>
      <p:pic>
        <p:nvPicPr>
          <p:cNvPr id="14" name="Picture 13">
            <a:extLst>
              <a:ext uri="{FF2B5EF4-FFF2-40B4-BE49-F238E27FC236}">
                <a16:creationId xmlns:a16="http://schemas.microsoft.com/office/drawing/2014/main" id="{86F4554E-5870-8A4A-BA87-D6CC562D2BB3}"/>
              </a:ext>
            </a:extLst>
          </p:cNvPr>
          <p:cNvPicPr>
            <a:picLocks noChangeAspect="1"/>
          </p:cNvPicPr>
          <p:nvPr/>
        </p:nvPicPr>
        <p:blipFill>
          <a:blip r:embed="rId5"/>
          <a:stretch>
            <a:fillRect/>
          </a:stretch>
        </p:blipFill>
        <p:spPr>
          <a:xfrm>
            <a:off x="8481180" y="173267"/>
            <a:ext cx="492414" cy="365264"/>
          </a:xfrm>
          <a:prstGeom prst="rect">
            <a:avLst/>
          </a:prstGeom>
        </p:spPr>
      </p:pic>
    </p:spTree>
    <p:extLst>
      <p:ext uri="{BB962C8B-B14F-4D97-AF65-F5344CB8AC3E}">
        <p14:creationId xmlns:p14="http://schemas.microsoft.com/office/powerpoint/2010/main" val="1336582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ED2417C-A308-524D-8589-0FFBE69ABFC7}"/>
              </a:ext>
            </a:extLst>
          </p:cNvPr>
          <p:cNvSpPr/>
          <p:nvPr/>
        </p:nvSpPr>
        <p:spPr>
          <a:xfrm>
            <a:off x="390647" y="916484"/>
            <a:ext cx="8222456" cy="400110"/>
          </a:xfrm>
          <a:prstGeom prst="rect">
            <a:avLst/>
          </a:prstGeom>
        </p:spPr>
        <p:txBody>
          <a:bodyPr wrap="square">
            <a:spAutoFit/>
          </a:bodyPr>
          <a:lstStyle/>
          <a:p>
            <a:pPr marL="6350">
              <a:spcBef>
                <a:spcPts val="3600"/>
              </a:spcBef>
            </a:pPr>
            <a:r>
              <a:rPr lang="en-US" sz="2000" b="1" dirty="0">
                <a:solidFill>
                  <a:schemeClr val="bg1">
                    <a:lumMod val="50000"/>
                  </a:schemeClr>
                </a:solidFill>
                <a:latin typeface="Amazon Ember Regular"/>
              </a:rPr>
              <a:t>2. </a:t>
            </a:r>
            <a:r>
              <a:rPr lang="en-US" sz="2000" dirty="0">
                <a:solidFill>
                  <a:schemeClr val="bg1">
                    <a:lumMod val="50000"/>
                  </a:schemeClr>
                </a:solidFill>
                <a:latin typeface="Amazon Ember Regular"/>
              </a:rPr>
              <a:t>Why migrate to the cloud</a:t>
            </a:r>
          </a:p>
        </p:txBody>
      </p:sp>
      <p:sp>
        <p:nvSpPr>
          <p:cNvPr id="32" name="Rectangle 31">
            <a:extLst>
              <a:ext uri="{FF2B5EF4-FFF2-40B4-BE49-F238E27FC236}">
                <a16:creationId xmlns:a16="http://schemas.microsoft.com/office/drawing/2014/main" id="{DFEA4FFE-33AD-274B-8BA8-192D77E1E437}"/>
              </a:ext>
            </a:extLst>
          </p:cNvPr>
          <p:cNvSpPr/>
          <p:nvPr/>
        </p:nvSpPr>
        <p:spPr>
          <a:xfrm>
            <a:off x="390647" y="1921373"/>
            <a:ext cx="8222456" cy="400110"/>
          </a:xfrm>
          <a:prstGeom prst="rect">
            <a:avLst/>
          </a:prstGeom>
        </p:spPr>
        <p:txBody>
          <a:bodyPr wrap="square">
            <a:spAutoFit/>
          </a:bodyPr>
          <a:lstStyle/>
          <a:p>
            <a:pPr marL="6350" lvl="0">
              <a:spcBef>
                <a:spcPts val="3600"/>
              </a:spcBef>
            </a:pPr>
            <a:r>
              <a:rPr lang="en-US" sz="2000" b="1" dirty="0">
                <a:solidFill>
                  <a:schemeClr val="bg1">
                    <a:lumMod val="50000"/>
                  </a:schemeClr>
                </a:solidFill>
                <a:latin typeface="Amazon Ember Regular"/>
              </a:rPr>
              <a:t>4. </a:t>
            </a:r>
            <a:r>
              <a:rPr lang="en-US" sz="2000" dirty="0">
                <a:solidFill>
                  <a:schemeClr val="bg1">
                    <a:lumMod val="50000"/>
                  </a:schemeClr>
                </a:solidFill>
                <a:latin typeface="Amazon Ember Regular"/>
              </a:rPr>
              <a:t>Benefits of AWS for Windows workloads</a:t>
            </a:r>
          </a:p>
        </p:txBody>
      </p:sp>
      <p:sp>
        <p:nvSpPr>
          <p:cNvPr id="34" name="Rectangle 33">
            <a:extLst>
              <a:ext uri="{FF2B5EF4-FFF2-40B4-BE49-F238E27FC236}">
                <a16:creationId xmlns:a16="http://schemas.microsoft.com/office/drawing/2014/main" id="{40008E3C-9042-2A4F-86F2-FF445EFC16EF}"/>
              </a:ext>
            </a:extLst>
          </p:cNvPr>
          <p:cNvSpPr/>
          <p:nvPr/>
        </p:nvSpPr>
        <p:spPr>
          <a:xfrm>
            <a:off x="390647" y="2415912"/>
            <a:ext cx="8222456" cy="400110"/>
          </a:xfrm>
          <a:prstGeom prst="rect">
            <a:avLst/>
          </a:prstGeom>
        </p:spPr>
        <p:txBody>
          <a:bodyPr wrap="square">
            <a:spAutoFit/>
          </a:bodyPr>
          <a:lstStyle/>
          <a:p>
            <a:pPr marL="6350" lvl="0">
              <a:spcBef>
                <a:spcPts val="3600"/>
              </a:spcBef>
            </a:pPr>
            <a:r>
              <a:rPr lang="en-US" sz="2000" b="1" dirty="0">
                <a:solidFill>
                  <a:schemeClr val="bg1">
                    <a:lumMod val="50000"/>
                  </a:schemeClr>
                </a:solidFill>
                <a:latin typeface="Amazon Ember Regular"/>
              </a:rPr>
              <a:t>5. </a:t>
            </a:r>
            <a:r>
              <a:rPr lang="en-US" sz="2000" dirty="0">
                <a:solidFill>
                  <a:schemeClr val="bg1">
                    <a:lumMod val="50000"/>
                  </a:schemeClr>
                </a:solidFill>
                <a:latin typeface="Amazon Ember Regular"/>
              </a:rPr>
              <a:t>Flexible licensing options</a:t>
            </a:r>
          </a:p>
        </p:txBody>
      </p:sp>
      <p:sp>
        <p:nvSpPr>
          <p:cNvPr id="36" name="Rectangle 35">
            <a:extLst>
              <a:ext uri="{FF2B5EF4-FFF2-40B4-BE49-F238E27FC236}">
                <a16:creationId xmlns:a16="http://schemas.microsoft.com/office/drawing/2014/main" id="{A6D582BC-5BE2-CA42-842B-6E0583F0180B}"/>
              </a:ext>
            </a:extLst>
          </p:cNvPr>
          <p:cNvSpPr/>
          <p:nvPr/>
        </p:nvSpPr>
        <p:spPr>
          <a:xfrm>
            <a:off x="390647" y="2940757"/>
            <a:ext cx="8222456" cy="400110"/>
          </a:xfrm>
          <a:prstGeom prst="rect">
            <a:avLst/>
          </a:prstGeom>
        </p:spPr>
        <p:txBody>
          <a:bodyPr wrap="square">
            <a:spAutoFit/>
          </a:bodyPr>
          <a:lstStyle/>
          <a:p>
            <a:pPr marL="6350" lvl="0">
              <a:spcBef>
                <a:spcPts val="3600"/>
              </a:spcBef>
            </a:pPr>
            <a:r>
              <a:rPr lang="en-US" sz="2000" b="1" dirty="0">
                <a:solidFill>
                  <a:schemeClr val="bg1">
                    <a:lumMod val="50000"/>
                  </a:schemeClr>
                </a:solidFill>
                <a:latin typeface="Amazon Ember Regular"/>
              </a:rPr>
              <a:t>6. </a:t>
            </a:r>
            <a:r>
              <a:rPr lang="en-US" sz="2000" dirty="0">
                <a:solidFill>
                  <a:schemeClr val="bg1">
                    <a:lumMod val="50000"/>
                  </a:schemeClr>
                </a:solidFill>
                <a:latin typeface="Amazon Ember Regular"/>
              </a:rPr>
              <a:t>Jumpstart cloud migration</a:t>
            </a:r>
          </a:p>
        </p:txBody>
      </p:sp>
      <p:sp>
        <p:nvSpPr>
          <p:cNvPr id="38" name="Rectangle 37">
            <a:extLst>
              <a:ext uri="{FF2B5EF4-FFF2-40B4-BE49-F238E27FC236}">
                <a16:creationId xmlns:a16="http://schemas.microsoft.com/office/drawing/2014/main" id="{C0530590-26F2-8E48-8277-FDCF3334E597}"/>
              </a:ext>
            </a:extLst>
          </p:cNvPr>
          <p:cNvSpPr/>
          <p:nvPr/>
        </p:nvSpPr>
        <p:spPr>
          <a:xfrm>
            <a:off x="390647" y="3467751"/>
            <a:ext cx="8222456" cy="400110"/>
          </a:xfrm>
          <a:prstGeom prst="rect">
            <a:avLst/>
          </a:prstGeom>
        </p:spPr>
        <p:txBody>
          <a:bodyPr wrap="square">
            <a:spAutoFit/>
          </a:bodyPr>
          <a:lstStyle/>
          <a:p>
            <a:pPr marL="6350" lvl="0">
              <a:spcBef>
                <a:spcPts val="3600"/>
              </a:spcBef>
            </a:pPr>
            <a:r>
              <a:rPr lang="en-US" sz="2000" b="1" dirty="0">
                <a:solidFill>
                  <a:schemeClr val="bg1">
                    <a:lumMod val="50000"/>
                  </a:schemeClr>
                </a:solidFill>
                <a:latin typeface="Amazon Ember Regular"/>
              </a:rPr>
              <a:t>7. </a:t>
            </a:r>
            <a:r>
              <a:rPr lang="en-US" sz="2000" dirty="0">
                <a:solidFill>
                  <a:schemeClr val="bg1">
                    <a:lumMod val="50000"/>
                  </a:schemeClr>
                </a:solidFill>
                <a:latin typeface="Amazon Ember Regular"/>
              </a:rPr>
              <a:t>Migration tools &amp; programs</a:t>
            </a:r>
          </a:p>
        </p:txBody>
      </p:sp>
      <p:pic>
        <p:nvPicPr>
          <p:cNvPr id="6" name="Picture 5">
            <a:extLst>
              <a:ext uri="{FF2B5EF4-FFF2-40B4-BE49-F238E27FC236}">
                <a16:creationId xmlns:a16="http://schemas.microsoft.com/office/drawing/2014/main" id="{076BBBFD-7226-6445-8329-251C30666A4F}"/>
              </a:ext>
            </a:extLst>
          </p:cNvPr>
          <p:cNvPicPr>
            <a:picLocks noChangeAspect="1"/>
          </p:cNvPicPr>
          <p:nvPr/>
        </p:nvPicPr>
        <p:blipFill>
          <a:blip r:embed="rId3"/>
          <a:stretch>
            <a:fillRect/>
          </a:stretch>
        </p:blipFill>
        <p:spPr>
          <a:xfrm>
            <a:off x="7768359" y="238562"/>
            <a:ext cx="949614" cy="542338"/>
          </a:xfrm>
          <a:prstGeom prst="rect">
            <a:avLst/>
          </a:prstGeom>
        </p:spPr>
      </p:pic>
      <p:sp>
        <p:nvSpPr>
          <p:cNvPr id="8" name="Rectangle 7">
            <a:extLst>
              <a:ext uri="{FF2B5EF4-FFF2-40B4-BE49-F238E27FC236}">
                <a16:creationId xmlns:a16="http://schemas.microsoft.com/office/drawing/2014/main" id="{6EE3BA29-24AA-0547-BD6D-F799EE24B784}"/>
              </a:ext>
            </a:extLst>
          </p:cNvPr>
          <p:cNvSpPr/>
          <p:nvPr/>
        </p:nvSpPr>
        <p:spPr>
          <a:xfrm>
            <a:off x="390647" y="309676"/>
            <a:ext cx="8222456" cy="400110"/>
          </a:xfrm>
          <a:prstGeom prst="rect">
            <a:avLst/>
          </a:prstGeom>
        </p:spPr>
        <p:txBody>
          <a:bodyPr wrap="square">
            <a:spAutoFit/>
          </a:bodyPr>
          <a:lstStyle/>
          <a:p>
            <a:pPr marL="6350">
              <a:spcBef>
                <a:spcPts val="3600"/>
              </a:spcBef>
            </a:pPr>
            <a:r>
              <a:rPr lang="en-US" sz="2000" b="1" dirty="0">
                <a:solidFill>
                  <a:schemeClr val="bg1">
                    <a:lumMod val="50000"/>
                  </a:schemeClr>
                </a:solidFill>
                <a:latin typeface="Amazon Ember Regular"/>
              </a:rPr>
              <a:t>1. </a:t>
            </a:r>
            <a:r>
              <a:rPr lang="en-US" sz="2000" dirty="0">
                <a:solidFill>
                  <a:schemeClr val="bg1">
                    <a:lumMod val="50000"/>
                  </a:schemeClr>
                </a:solidFill>
                <a:latin typeface="Amazon Ember Regular"/>
              </a:rPr>
              <a:t>Infrastructure Modernization Challenges</a:t>
            </a:r>
          </a:p>
        </p:txBody>
      </p:sp>
      <p:sp>
        <p:nvSpPr>
          <p:cNvPr id="9" name="Rectangle 8">
            <a:extLst>
              <a:ext uri="{FF2B5EF4-FFF2-40B4-BE49-F238E27FC236}">
                <a16:creationId xmlns:a16="http://schemas.microsoft.com/office/drawing/2014/main" id="{B5EA5E56-A6BD-0C46-A6EC-52002455FFFE}"/>
              </a:ext>
            </a:extLst>
          </p:cNvPr>
          <p:cNvSpPr/>
          <p:nvPr/>
        </p:nvSpPr>
        <p:spPr>
          <a:xfrm>
            <a:off x="390647" y="1441329"/>
            <a:ext cx="8222456" cy="400110"/>
          </a:xfrm>
          <a:prstGeom prst="rect">
            <a:avLst/>
          </a:prstGeom>
        </p:spPr>
        <p:txBody>
          <a:bodyPr wrap="square">
            <a:spAutoFit/>
          </a:bodyPr>
          <a:lstStyle/>
          <a:p>
            <a:pPr marL="6350" lvl="0">
              <a:spcBef>
                <a:spcPts val="3600"/>
              </a:spcBef>
            </a:pPr>
            <a:r>
              <a:rPr lang="en-US" sz="2000" b="1" dirty="0">
                <a:solidFill>
                  <a:srgbClr val="FF9900"/>
                </a:solidFill>
                <a:latin typeface="Amazon Ember Regular"/>
              </a:rPr>
              <a:t>3. </a:t>
            </a:r>
            <a:r>
              <a:rPr lang="en-US" sz="2000" dirty="0">
                <a:solidFill>
                  <a:srgbClr val="FFFFFF"/>
                </a:solidFill>
                <a:latin typeface="Amazon Ember Regular"/>
              </a:rPr>
              <a:t>Migration Vs Hybrid Approach</a:t>
            </a:r>
          </a:p>
        </p:txBody>
      </p:sp>
    </p:spTree>
    <p:extLst>
      <p:ext uri="{BB962C8B-B14F-4D97-AF65-F5344CB8AC3E}">
        <p14:creationId xmlns:p14="http://schemas.microsoft.com/office/powerpoint/2010/main" val="3209734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76BBBFD-7226-6445-8329-251C30666A4F}"/>
              </a:ext>
            </a:extLst>
          </p:cNvPr>
          <p:cNvPicPr>
            <a:picLocks noChangeAspect="1"/>
          </p:cNvPicPr>
          <p:nvPr/>
        </p:nvPicPr>
        <p:blipFill>
          <a:blip r:embed="rId3"/>
          <a:stretch>
            <a:fillRect/>
          </a:stretch>
        </p:blipFill>
        <p:spPr>
          <a:xfrm>
            <a:off x="7768359" y="238562"/>
            <a:ext cx="949614" cy="542338"/>
          </a:xfrm>
          <a:prstGeom prst="rect">
            <a:avLst/>
          </a:prstGeom>
        </p:spPr>
      </p:pic>
      <p:pic>
        <p:nvPicPr>
          <p:cNvPr id="2" name="Picture 1">
            <a:extLst>
              <a:ext uri="{FF2B5EF4-FFF2-40B4-BE49-F238E27FC236}">
                <a16:creationId xmlns:a16="http://schemas.microsoft.com/office/drawing/2014/main" id="{ECB3E3A3-4F0B-CD4D-A862-935533030E89}"/>
              </a:ext>
            </a:extLst>
          </p:cNvPr>
          <p:cNvPicPr>
            <a:picLocks noChangeAspect="1"/>
          </p:cNvPicPr>
          <p:nvPr/>
        </p:nvPicPr>
        <p:blipFill>
          <a:blip r:embed="rId4"/>
          <a:stretch>
            <a:fillRect/>
          </a:stretch>
        </p:blipFill>
        <p:spPr>
          <a:xfrm>
            <a:off x="0" y="1"/>
            <a:ext cx="9144000" cy="4445000"/>
          </a:xfrm>
          <a:prstGeom prst="rect">
            <a:avLst/>
          </a:prstGeom>
        </p:spPr>
      </p:pic>
      <p:pic>
        <p:nvPicPr>
          <p:cNvPr id="4" name="Picture 3">
            <a:extLst>
              <a:ext uri="{FF2B5EF4-FFF2-40B4-BE49-F238E27FC236}">
                <a16:creationId xmlns:a16="http://schemas.microsoft.com/office/drawing/2014/main" id="{93EBF8C3-BB0B-8441-8D90-6549656047AC}"/>
              </a:ext>
            </a:extLst>
          </p:cNvPr>
          <p:cNvPicPr>
            <a:picLocks noChangeAspect="1"/>
          </p:cNvPicPr>
          <p:nvPr/>
        </p:nvPicPr>
        <p:blipFill>
          <a:blip r:embed="rId3"/>
          <a:stretch>
            <a:fillRect/>
          </a:stretch>
        </p:blipFill>
        <p:spPr>
          <a:xfrm>
            <a:off x="8481180" y="173267"/>
            <a:ext cx="492414" cy="365264"/>
          </a:xfrm>
          <a:prstGeom prst="rect">
            <a:avLst/>
          </a:prstGeom>
        </p:spPr>
      </p:pic>
    </p:spTree>
    <p:extLst>
      <p:ext uri="{BB962C8B-B14F-4D97-AF65-F5344CB8AC3E}">
        <p14:creationId xmlns:p14="http://schemas.microsoft.com/office/powerpoint/2010/main" val="4154003561"/>
      </p:ext>
    </p:extLst>
  </p:cSld>
  <p:clrMapOvr>
    <a:masterClrMapping/>
  </p:clrMapOvr>
</p:sld>
</file>

<file path=ppt/theme/theme1.xml><?xml version="1.0" encoding="utf-8"?>
<a:theme xmlns:a="http://schemas.openxmlformats.org/drawingml/2006/main" name="DeckTemplate-AWS">
  <a:themeElements>
    <a:clrScheme name="Custom 6">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FEFFFF"/>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1_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3.xml><?xml version="1.0" encoding="utf-8"?>
<a:theme xmlns:a="http://schemas.openxmlformats.org/drawingml/2006/main" name="4-05853_AWS_SKO_Event_Template_Light">
  <a:themeElements>
    <a:clrScheme name="SKO Light">
      <a:dk1>
        <a:srgbClr val="000000"/>
      </a:dk1>
      <a:lt1>
        <a:srgbClr val="FFFFFF"/>
      </a:lt1>
      <a:dk2>
        <a:srgbClr val="282828"/>
      </a:dk2>
      <a:lt2>
        <a:srgbClr val="F2F4F4"/>
      </a:lt2>
      <a:accent1>
        <a:srgbClr val="FF9900"/>
      </a:accent1>
      <a:accent2>
        <a:srgbClr val="EB5F07"/>
      </a:accent2>
      <a:accent3>
        <a:srgbClr val="879196"/>
      </a:accent3>
      <a:accent4>
        <a:srgbClr val="545B64"/>
      </a:accent4>
      <a:accent5>
        <a:srgbClr val="007DBC"/>
      </a:accent5>
      <a:accent6>
        <a:srgbClr val="1E8900"/>
      </a:accent6>
      <a:hlink>
        <a:srgbClr val="007DBC"/>
      </a:hlink>
      <a:folHlink>
        <a:srgbClr val="007DBC"/>
      </a:folHlink>
    </a:clrScheme>
    <a:fontScheme name="Re:Invent 2018">
      <a:majorFont>
        <a:latin typeface="Amazon Ember Light"/>
        <a:ea typeface=""/>
        <a:cs typeface=""/>
      </a:majorFont>
      <a:minorFont>
        <a:latin typeface="Amazon Ember"/>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WS_SKO_Event_2019_Template_16x9_light_v02.potx" id="{00A31B80-1055-4F35-A35E-8E386E04DE50}" vid="{04907BC0-CABA-4E12-9F95-819C344944B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C597C89A-FD0C-431E-81F6-90225B937683}">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705B35A6-8B52-46A5-AE45-B98C6459DC1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DeckTemplate_AWS</Template>
  <TotalTime>44326</TotalTime>
  <Words>7955</Words>
  <Application>Microsoft Macintosh PowerPoint</Application>
  <PresentationFormat>On-screen Show (16:9)</PresentationFormat>
  <Paragraphs>726</Paragraphs>
  <Slides>41</Slides>
  <Notes>36</Notes>
  <HiddenSlides>1</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41</vt:i4>
      </vt:variant>
    </vt:vector>
  </HeadingPairs>
  <TitlesOfParts>
    <vt:vector size="58" baseType="lpstr">
      <vt:lpstr>Amazon Ember</vt:lpstr>
      <vt:lpstr>Amazon Ember Display Light</vt:lpstr>
      <vt:lpstr>Amazon Ember Heavy</vt:lpstr>
      <vt:lpstr>Amazon Ember Light</vt:lpstr>
      <vt:lpstr>Amazon Ember Medium</vt:lpstr>
      <vt:lpstr>Amazon Ember Regular</vt:lpstr>
      <vt:lpstr>Arial</vt:lpstr>
      <vt:lpstr>Calibri</vt:lpstr>
      <vt:lpstr>Courier New</vt:lpstr>
      <vt:lpstr>Lucida Console</vt:lpstr>
      <vt:lpstr>Metropolis</vt:lpstr>
      <vt:lpstr>Metropolis Light</vt:lpstr>
      <vt:lpstr>Roboto Slab</vt:lpstr>
      <vt:lpstr>Wingdings</vt:lpstr>
      <vt:lpstr>DeckTemplate-AWS</vt:lpstr>
      <vt:lpstr>1_DeckTemplate-AWS</vt:lpstr>
      <vt:lpstr>4-05853_AWS_SKO_Event_Template_Light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SQL Server on AWS exhibited 2X+ better price/ performance than Azure (ZK Research)</vt:lpstr>
      <vt:lpstr>11 years of innovation for Windows on AWS</vt:lpstr>
      <vt:lpstr>PowerPoint Presentation</vt:lpstr>
      <vt:lpstr>PowerPoint Presentation</vt:lpstr>
      <vt:lpstr>Reduce costs by leveraging existing Microsoft investments</vt:lpstr>
      <vt:lpstr>Flexible options for Microsoft licenses in the AWS cloud</vt:lpstr>
      <vt:lpstr>AWS License Manager</vt:lpstr>
      <vt:lpstr>PowerPoint Presentation</vt:lpstr>
      <vt:lpstr>PowerPoint Presentation</vt:lpstr>
      <vt:lpstr>PowerPoint Presentation</vt:lpstr>
      <vt:lpstr>Tools to Lift and Shift while optimizing   How Second watch gets a customer to the cloud while optimizing  </vt:lpstr>
      <vt:lpstr>EOS Solutions  2nd Watch solutions to help get off EOS platforms  </vt:lpstr>
      <vt:lpstr>End of Support Migration Program for Windows Server </vt:lpstr>
      <vt:lpstr>How does EMP Compatibility Package work?</vt:lpstr>
      <vt:lpstr>Why EMP?</vt:lpstr>
      <vt:lpstr>EMP offers lightweight packaging</vt:lpstr>
      <vt:lpstr>PowerPoint Presentation</vt:lpstr>
      <vt:lpstr>Windows training &amp; resources to get started</vt:lpstr>
      <vt:lpstr>Thank you!</vt:lpstr>
      <vt:lpstr>Azure to AWS Migration Tool</vt:lpstr>
      <vt:lpstr>Appendix</vt:lpstr>
      <vt:lpstr>Customers:  Microsoft Workloads on AWS</vt:lpstr>
      <vt:lpstr>Business benefits in the cloud </vt:lpstr>
      <vt:lpstr>Benefits of AWS for Windows workloads</vt:lpstr>
      <vt:lpstr>PowerPoint Presentation</vt:lpstr>
      <vt:lpstr>AWS pace of innovation Over 1400 new features and services launched in 2017</vt:lpstr>
      <vt:lpstr>PowerPoint Presentation</vt:lpstr>
      <vt:lpstr>The top 10 launches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462</cp:revision>
  <cp:lastPrinted>2018-03-21T01:48:18Z</cp:lastPrinted>
  <dcterms:created xsi:type="dcterms:W3CDTF">2016-06-17T18:22:10Z</dcterms:created>
  <dcterms:modified xsi:type="dcterms:W3CDTF">2020-05-04T21:18:21Z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